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6"/>
  </p:notesMasterIdLst>
  <p:handoutMasterIdLst>
    <p:handoutMasterId r:id="rId67"/>
  </p:handoutMasterIdLst>
  <p:sldIdLst>
    <p:sldId id="305" r:id="rId2"/>
    <p:sldId id="327" r:id="rId3"/>
    <p:sldId id="328" r:id="rId4"/>
    <p:sldId id="329" r:id="rId5"/>
    <p:sldId id="330" r:id="rId6"/>
    <p:sldId id="331" r:id="rId7"/>
    <p:sldId id="333" r:id="rId8"/>
    <p:sldId id="332" r:id="rId9"/>
    <p:sldId id="334" r:id="rId10"/>
    <p:sldId id="335" r:id="rId11"/>
    <p:sldId id="336" r:id="rId12"/>
    <p:sldId id="337" r:id="rId13"/>
    <p:sldId id="338" r:id="rId14"/>
    <p:sldId id="339" r:id="rId15"/>
    <p:sldId id="340" r:id="rId16"/>
    <p:sldId id="341" r:id="rId17"/>
    <p:sldId id="366" r:id="rId18"/>
    <p:sldId id="369" r:id="rId19"/>
    <p:sldId id="370" r:id="rId20"/>
    <p:sldId id="367" r:id="rId21"/>
    <p:sldId id="368" r:id="rId22"/>
    <p:sldId id="375" r:id="rId23"/>
    <p:sldId id="376" r:id="rId24"/>
    <p:sldId id="377" r:id="rId25"/>
    <p:sldId id="378" r:id="rId26"/>
    <p:sldId id="371" r:id="rId27"/>
    <p:sldId id="379" r:id="rId28"/>
    <p:sldId id="380" r:id="rId29"/>
    <p:sldId id="385" r:id="rId30"/>
    <p:sldId id="386" r:id="rId31"/>
    <p:sldId id="387" r:id="rId32"/>
    <p:sldId id="388" r:id="rId33"/>
    <p:sldId id="372" r:id="rId34"/>
    <p:sldId id="381" r:id="rId35"/>
    <p:sldId id="382" r:id="rId36"/>
    <p:sldId id="383" r:id="rId37"/>
    <p:sldId id="343" r:id="rId38"/>
    <p:sldId id="344" r:id="rId39"/>
    <p:sldId id="345" r:id="rId40"/>
    <p:sldId id="346" r:id="rId41"/>
    <p:sldId id="347" r:id="rId42"/>
    <p:sldId id="348" r:id="rId43"/>
    <p:sldId id="349" r:id="rId44"/>
    <p:sldId id="350" r:id="rId45"/>
    <p:sldId id="351" r:id="rId46"/>
    <p:sldId id="352" r:id="rId47"/>
    <p:sldId id="353" r:id="rId48"/>
    <p:sldId id="354" r:id="rId49"/>
    <p:sldId id="355" r:id="rId50"/>
    <p:sldId id="356" r:id="rId51"/>
    <p:sldId id="357" r:id="rId52"/>
    <p:sldId id="358" r:id="rId53"/>
    <p:sldId id="359" r:id="rId54"/>
    <p:sldId id="360" r:id="rId55"/>
    <p:sldId id="361" r:id="rId56"/>
    <p:sldId id="362" r:id="rId57"/>
    <p:sldId id="363" r:id="rId58"/>
    <p:sldId id="364" r:id="rId59"/>
    <p:sldId id="365" r:id="rId60"/>
    <p:sldId id="389" r:id="rId61"/>
    <p:sldId id="390" r:id="rId62"/>
    <p:sldId id="391" r:id="rId63"/>
    <p:sldId id="342" r:id="rId64"/>
    <p:sldId id="392" r:id="rId65"/>
  </p:sldIdLst>
  <p:sldSz cx="9144000" cy="6858000" type="screen4x3"/>
  <p:notesSz cx="7010400" cy="9236075"/>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1EB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4" autoAdjust="0"/>
    <p:restoredTop sz="94728" autoAdjust="0"/>
  </p:normalViewPr>
  <p:slideViewPr>
    <p:cSldViewPr snapToGrid="0">
      <p:cViewPr>
        <p:scale>
          <a:sx n="75" d="100"/>
          <a:sy n="75" d="100"/>
        </p:scale>
        <p:origin x="-1044" y="-144"/>
      </p:cViewPr>
      <p:guideLst>
        <p:guide orient="horz" pos="2160"/>
        <p:guide pos="2880"/>
      </p:guideLst>
    </p:cSldViewPr>
  </p:slideViewPr>
  <p:outlineViewPr>
    <p:cViewPr>
      <p:scale>
        <a:sx n="33" d="100"/>
        <a:sy n="33" d="100"/>
      </p:scale>
      <p:origin x="0" y="0"/>
    </p:cViewPr>
    <p:sldLst>
      <p:sld r:id="rId1" collapse="1"/>
      <p:sld r:id="rId2" collapse="1"/>
    </p:sldLst>
  </p:outlineViewPr>
  <p:notesTextViewPr>
    <p:cViewPr>
      <p:scale>
        <a:sx n="100" d="100"/>
        <a:sy n="100" d="100"/>
      </p:scale>
      <p:origin x="0" y="0"/>
    </p:cViewPr>
  </p:notesTextViewPr>
  <p:sorterViewPr>
    <p:cViewPr>
      <p:scale>
        <a:sx n="66" d="100"/>
        <a:sy n="66" d="100"/>
      </p:scale>
      <p:origin x="0" y="165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_rels/viewProps.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slide" Target="slides/slide5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0.emf"/></Relationships>
</file>

<file path=ppt/drawings/_rels/vmlDrawing1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13.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 Id="rId4" Type="http://schemas.openxmlformats.org/officeDocument/2006/relationships/image" Target="../media/image17.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8.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image" Target="../media/image21.png"/></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7.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8.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9.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4754"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a:defRPr sz="1200"/>
            </a:lvl1pPr>
          </a:lstStyle>
          <a:p>
            <a:endParaRPr lang="en-US"/>
          </a:p>
        </p:txBody>
      </p:sp>
      <p:sp>
        <p:nvSpPr>
          <p:cNvPr id="74755" name="Rectangle 3"/>
          <p:cNvSpPr>
            <a:spLocks noGrp="1" noChangeArrowheads="1"/>
          </p:cNvSpPr>
          <p:nvPr>
            <p:ph type="dt" sz="quarter"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a:defRPr sz="1200"/>
            </a:lvl1pPr>
          </a:lstStyle>
          <a:p>
            <a:endParaRPr lang="en-US"/>
          </a:p>
        </p:txBody>
      </p:sp>
      <p:sp>
        <p:nvSpPr>
          <p:cNvPr id="74756" name="Rectangle 4"/>
          <p:cNvSpPr>
            <a:spLocks noGrp="1" noChangeArrowheads="1"/>
          </p:cNvSpPr>
          <p:nvPr>
            <p:ph type="ftr" sz="quarter" idx="2"/>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a:defRPr sz="1200"/>
            </a:lvl1pPr>
          </a:lstStyle>
          <a:p>
            <a:endParaRPr lang="en-US"/>
          </a:p>
        </p:txBody>
      </p:sp>
      <p:sp>
        <p:nvSpPr>
          <p:cNvPr id="74757" name="Rectangle 5"/>
          <p:cNvSpPr>
            <a:spLocks noGrp="1" noChangeArrowheads="1"/>
          </p:cNvSpPr>
          <p:nvPr>
            <p:ph type="sldNum" sz="quarter" idx="3"/>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a:defRPr sz="1200"/>
            </a:lvl1pPr>
          </a:lstStyle>
          <a:p>
            <a:fld id="{FFEFD0CA-A945-44B5-908D-6764056EAF07}" type="slidenum">
              <a:rPr lang="en-US"/>
              <a:pPr/>
              <a:t>‹#›</a:t>
            </a:fld>
            <a:endParaRPr lang="en-US"/>
          </a:p>
        </p:txBody>
      </p:sp>
    </p:spTree>
    <p:extLst>
      <p:ext uri="{BB962C8B-B14F-4D97-AF65-F5344CB8AC3E}">
        <p14:creationId xmlns:p14="http://schemas.microsoft.com/office/powerpoint/2010/main" val="331425293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defTabSz="928688">
              <a:defRPr sz="1200"/>
            </a:lvl1pPr>
          </a:lstStyle>
          <a:p>
            <a:endParaRPr lang="en-US"/>
          </a:p>
        </p:txBody>
      </p:sp>
      <p:sp>
        <p:nvSpPr>
          <p:cNvPr id="12291" name="Rectangle 3"/>
          <p:cNvSpPr>
            <a:spLocks noGrp="1" noChangeArrowheads="1"/>
          </p:cNvSpPr>
          <p:nvPr>
            <p:ph type="dt" idx="1"/>
          </p:nvPr>
        </p:nvSpPr>
        <p:spPr bwMode="auto">
          <a:xfrm>
            <a:off x="3970338" y="0"/>
            <a:ext cx="3038475" cy="461963"/>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lvl1pPr algn="r" defTabSz="928688">
              <a:defRPr sz="1200"/>
            </a:lvl1pPr>
          </a:lstStyle>
          <a:p>
            <a:endParaRPr lang="en-US"/>
          </a:p>
        </p:txBody>
      </p:sp>
      <p:sp>
        <p:nvSpPr>
          <p:cNvPr id="12292" name="Rectangle 4"/>
          <p:cNvSpPr>
            <a:spLocks noGrp="1" noRot="1" noChangeAspect="1" noChangeArrowheads="1" noTextEdit="1"/>
          </p:cNvSpPr>
          <p:nvPr>
            <p:ph type="sldImg" idx="2"/>
          </p:nvPr>
        </p:nvSpPr>
        <p:spPr bwMode="auto">
          <a:xfrm>
            <a:off x="1196975" y="692150"/>
            <a:ext cx="4618038" cy="3463925"/>
          </a:xfrm>
          <a:prstGeom prst="rect">
            <a:avLst/>
          </a:prstGeom>
          <a:noFill/>
          <a:ln w="9525">
            <a:solidFill>
              <a:srgbClr val="000000"/>
            </a:solidFill>
            <a:miter lim="800000"/>
            <a:headEnd/>
            <a:tailEnd/>
          </a:ln>
          <a:effectLst/>
        </p:spPr>
      </p:sp>
      <p:sp>
        <p:nvSpPr>
          <p:cNvPr id="12293" name="Rectangle 5"/>
          <p:cNvSpPr>
            <a:spLocks noGrp="1" noChangeArrowheads="1"/>
          </p:cNvSpPr>
          <p:nvPr>
            <p:ph type="body" sz="quarter" idx="3"/>
          </p:nvPr>
        </p:nvSpPr>
        <p:spPr bwMode="auto">
          <a:xfrm>
            <a:off x="701675" y="4387850"/>
            <a:ext cx="5607050" cy="4156075"/>
          </a:xfrm>
          <a:prstGeom prst="rect">
            <a:avLst/>
          </a:prstGeom>
          <a:noFill/>
          <a:ln w="9525">
            <a:noFill/>
            <a:miter lim="800000"/>
            <a:headEnd/>
            <a:tailEnd/>
          </a:ln>
          <a:effectLst/>
        </p:spPr>
        <p:txBody>
          <a:bodyPr vert="horz" wrap="square" lIns="92830" tIns="46415" rIns="92830" bIns="46415"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2294" name="Rectangle 6"/>
          <p:cNvSpPr>
            <a:spLocks noGrp="1" noChangeArrowheads="1"/>
          </p:cNvSpPr>
          <p:nvPr>
            <p:ph type="ftr" sz="quarter" idx="4"/>
          </p:nvPr>
        </p:nvSpPr>
        <p:spPr bwMode="auto">
          <a:xfrm>
            <a:off x="0"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defTabSz="928688">
              <a:defRPr sz="1200"/>
            </a:lvl1pPr>
          </a:lstStyle>
          <a:p>
            <a:endParaRPr lang="en-US"/>
          </a:p>
        </p:txBody>
      </p:sp>
      <p:sp>
        <p:nvSpPr>
          <p:cNvPr id="12295" name="Rectangle 7"/>
          <p:cNvSpPr>
            <a:spLocks noGrp="1" noChangeArrowheads="1"/>
          </p:cNvSpPr>
          <p:nvPr>
            <p:ph type="sldNum" sz="quarter" idx="5"/>
          </p:nvPr>
        </p:nvSpPr>
        <p:spPr bwMode="auto">
          <a:xfrm>
            <a:off x="3970338" y="8772525"/>
            <a:ext cx="3038475" cy="461963"/>
          </a:xfrm>
          <a:prstGeom prst="rect">
            <a:avLst/>
          </a:prstGeom>
          <a:noFill/>
          <a:ln w="9525">
            <a:noFill/>
            <a:miter lim="800000"/>
            <a:headEnd/>
            <a:tailEnd/>
          </a:ln>
          <a:effectLst/>
        </p:spPr>
        <p:txBody>
          <a:bodyPr vert="horz" wrap="square" lIns="92830" tIns="46415" rIns="92830" bIns="46415" numCol="1" anchor="b" anchorCtr="0" compatLnSpc="1">
            <a:prstTxWarp prst="textNoShape">
              <a:avLst/>
            </a:prstTxWarp>
          </a:bodyPr>
          <a:lstStyle>
            <a:lvl1pPr algn="r" defTabSz="928688">
              <a:defRPr sz="1200"/>
            </a:lvl1pPr>
          </a:lstStyle>
          <a:p>
            <a:fld id="{C0515062-3FF1-4D7A-BD09-2997BEC67DC4}" type="slidenum">
              <a:rPr lang="en-US"/>
              <a:pPr/>
              <a:t>‹#›</a:t>
            </a:fld>
            <a:endParaRPr lang="en-US"/>
          </a:p>
        </p:txBody>
      </p:sp>
    </p:spTree>
    <p:extLst>
      <p:ext uri="{BB962C8B-B14F-4D97-AF65-F5344CB8AC3E}">
        <p14:creationId xmlns:p14="http://schemas.microsoft.com/office/powerpoint/2010/main" val="140697501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515062-3FF1-4D7A-BD09-2997BEC67DC4}" type="slidenum">
              <a:rPr lang="en-US" smtClean="0"/>
              <a:pPr/>
              <a:t>17</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defRPr>
            </a:lvl1pPr>
            <a:lvl2pPr marL="742950" indent="-285750" defTabSz="927100" eaLnBrk="0" hangingPunct="0">
              <a:defRPr sz="2400">
                <a:solidFill>
                  <a:schemeClr val="tx1"/>
                </a:solidFill>
                <a:latin typeface="Times New Roman" pitchFamily="18" charset="0"/>
              </a:defRPr>
            </a:lvl2pPr>
            <a:lvl3pPr marL="1143000" indent="-228600" defTabSz="927100" eaLnBrk="0" hangingPunct="0">
              <a:defRPr sz="2400">
                <a:solidFill>
                  <a:schemeClr val="tx1"/>
                </a:solidFill>
                <a:latin typeface="Times New Roman" pitchFamily="18" charset="0"/>
              </a:defRPr>
            </a:lvl3pPr>
            <a:lvl4pPr marL="1600200" indent="-228600" defTabSz="927100" eaLnBrk="0" hangingPunct="0">
              <a:defRPr sz="2400">
                <a:solidFill>
                  <a:schemeClr val="tx1"/>
                </a:solidFill>
                <a:latin typeface="Times New Roman" pitchFamily="18" charset="0"/>
              </a:defRPr>
            </a:lvl4pPr>
            <a:lvl5pPr marL="2057400" indent="-228600" defTabSz="927100" eaLnBrk="0" hangingPunct="0">
              <a:defRPr sz="2400">
                <a:solidFill>
                  <a:schemeClr val="tx1"/>
                </a:solidFill>
                <a:latin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defRPr>
            </a:lvl9pPr>
          </a:lstStyle>
          <a:p>
            <a:fld id="{B776BC4E-C7CA-48F9-86FC-A075DF1DB54A}" type="slidenum">
              <a:rPr lang="en-US" sz="1200" smtClean="0">
                <a:solidFill>
                  <a:srgbClr val="000000"/>
                </a:solidFill>
              </a:rPr>
              <a:pPr/>
              <a:t>62</a:t>
            </a:fld>
            <a:endParaRPr lang="en-US" sz="1200" smtClean="0">
              <a:solidFill>
                <a:srgbClr val="000000"/>
              </a:solidFill>
            </a:endParaRPr>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Corn</a:t>
            </a:r>
            <a:r>
              <a:rPr lang="en-US" baseline="0" dirty="0" smtClean="0"/>
              <a:t> printout: show in class</a:t>
            </a:r>
            <a:endParaRPr lang="en-US" dirty="0"/>
          </a:p>
        </p:txBody>
      </p:sp>
      <p:sp>
        <p:nvSpPr>
          <p:cNvPr id="4" name="Slide Number Placeholder 3"/>
          <p:cNvSpPr>
            <a:spLocks noGrp="1"/>
          </p:cNvSpPr>
          <p:nvPr>
            <p:ph type="sldNum" sz="quarter" idx="10"/>
          </p:nvPr>
        </p:nvSpPr>
        <p:spPr/>
        <p:txBody>
          <a:bodyPr/>
          <a:lstStyle/>
          <a:p>
            <a:fld id="{C0515062-3FF1-4D7A-BD09-2997BEC67DC4}" type="slidenum">
              <a:rPr lang="en-US" smtClean="0"/>
              <a:pPr/>
              <a:t>20</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C0515062-3FF1-4D7A-BD09-2997BEC67DC4}" type="slidenum">
              <a:rPr lang="en-US" smtClean="0"/>
              <a:pPr/>
              <a:t>24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9E4A2E8-535C-47C5-8816-799A86072846}" type="slidenum">
              <a:rPr lang="en-US"/>
              <a:pPr/>
              <a:t>56</a:t>
            </a:fld>
            <a:endParaRPr lang="en-US"/>
          </a:p>
        </p:txBody>
      </p:sp>
      <p:sp>
        <p:nvSpPr>
          <p:cNvPr id="401410" name="Rectangle 2"/>
          <p:cNvSpPr>
            <a:spLocks noGrp="1" noRot="1" noChangeAspect="1" noChangeArrowheads="1" noTextEdit="1"/>
          </p:cNvSpPr>
          <p:nvPr>
            <p:ph type="sldImg"/>
          </p:nvPr>
        </p:nvSpPr>
        <p:spPr>
          <a:ln/>
        </p:spPr>
      </p:sp>
      <p:sp>
        <p:nvSpPr>
          <p:cNvPr id="401411"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546E7BD-38EA-4108-967E-1143D532DC97}" type="slidenum">
              <a:rPr lang="en-US"/>
              <a:pPr/>
              <a:t>57</a:t>
            </a:fld>
            <a:endParaRPr lang="en-US"/>
          </a:p>
        </p:txBody>
      </p:sp>
      <p:sp>
        <p:nvSpPr>
          <p:cNvPr id="417794" name="Rectangle 2"/>
          <p:cNvSpPr>
            <a:spLocks noGrp="1" noRot="1" noChangeAspect="1" noChangeArrowheads="1" noTextEdit="1"/>
          </p:cNvSpPr>
          <p:nvPr>
            <p:ph type="sldImg"/>
          </p:nvPr>
        </p:nvSpPr>
        <p:spPr>
          <a:ln/>
        </p:spPr>
      </p:sp>
      <p:sp>
        <p:nvSpPr>
          <p:cNvPr id="417795"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C8F8226-68ED-4A0B-B429-183C58D2E505}" type="slidenum">
              <a:rPr lang="en-US"/>
              <a:pPr/>
              <a:t>58</a:t>
            </a:fld>
            <a:endParaRPr lang="en-US"/>
          </a:p>
        </p:txBody>
      </p:sp>
      <p:sp>
        <p:nvSpPr>
          <p:cNvPr id="425986" name="Rectangle 2"/>
          <p:cNvSpPr>
            <a:spLocks noGrp="1" noRot="1" noChangeAspect="1" noChangeArrowheads="1" noTextEdit="1"/>
          </p:cNvSpPr>
          <p:nvPr>
            <p:ph type="sldImg"/>
          </p:nvPr>
        </p:nvSpPr>
        <p:spPr>
          <a:ln/>
        </p:spPr>
      </p:sp>
      <p:sp>
        <p:nvSpPr>
          <p:cNvPr id="425987"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A219970-EA9E-4EF2-9F98-3D47D4BE1973}" type="slidenum">
              <a:rPr lang="en-US"/>
              <a:pPr/>
              <a:t>59</a:t>
            </a:fld>
            <a:endParaRPr lang="en-US"/>
          </a:p>
        </p:txBody>
      </p:sp>
      <p:sp>
        <p:nvSpPr>
          <p:cNvPr id="423938" name="Rectangle 2"/>
          <p:cNvSpPr>
            <a:spLocks noGrp="1" noRot="1" noChangeAspect="1" noChangeArrowheads="1" noTextEdit="1"/>
          </p:cNvSpPr>
          <p:nvPr>
            <p:ph type="sldImg"/>
          </p:nvPr>
        </p:nvSpPr>
        <p:spPr>
          <a:ln/>
        </p:spPr>
      </p:sp>
      <p:sp>
        <p:nvSpPr>
          <p:cNvPr id="423939" name="Rectangle 3"/>
          <p:cNvSpPr>
            <a:spLocks noGrp="1" noChangeArrowheads="1"/>
          </p:cNvSpPr>
          <p:nvPr>
            <p:ph type="body" idx="1"/>
          </p:nvPr>
        </p:nvSpPr>
        <p:spPr/>
        <p:txBody>
          <a:bodyPr/>
          <a:lstStyle/>
          <a:p>
            <a:pPr lvl="4">
              <a:buFontTx/>
              <a:buChar char="•"/>
            </a:pPr>
            <a:r>
              <a:rPr lang="en-US">
                <a:latin typeface="Arial" charset="0"/>
              </a:rPr>
              <a:t>We have never had an epidemic like this that we have been able to track so thoroughly and see. As I told you, this is conservative.</a:t>
            </a:r>
          </a:p>
          <a:p>
            <a:pPr>
              <a:buFontTx/>
              <a:buChar char="•"/>
            </a:pPr>
            <a:r>
              <a:rPr lang="en-US" altLang="ja-JP"/>
              <a:t>About 60 million adults, or 30 percent of the adult population, are now obese, which represents a doubling of the rate since 1980.</a:t>
            </a:r>
            <a:endParaRPr lang="en-US">
              <a:ea typeface="ＭＳ Ｐゴシック" charset="-128"/>
            </a:endParaRP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defRPr>
            </a:lvl1pPr>
            <a:lvl2pPr marL="742950" indent="-285750" defTabSz="927100" eaLnBrk="0" hangingPunct="0">
              <a:defRPr sz="2400">
                <a:solidFill>
                  <a:schemeClr val="tx1"/>
                </a:solidFill>
                <a:latin typeface="Times New Roman" pitchFamily="18" charset="0"/>
              </a:defRPr>
            </a:lvl2pPr>
            <a:lvl3pPr marL="1143000" indent="-228600" defTabSz="927100" eaLnBrk="0" hangingPunct="0">
              <a:defRPr sz="2400">
                <a:solidFill>
                  <a:schemeClr val="tx1"/>
                </a:solidFill>
                <a:latin typeface="Times New Roman" pitchFamily="18" charset="0"/>
              </a:defRPr>
            </a:lvl3pPr>
            <a:lvl4pPr marL="1600200" indent="-228600" defTabSz="927100" eaLnBrk="0" hangingPunct="0">
              <a:defRPr sz="2400">
                <a:solidFill>
                  <a:schemeClr val="tx1"/>
                </a:solidFill>
                <a:latin typeface="Times New Roman" pitchFamily="18" charset="0"/>
              </a:defRPr>
            </a:lvl4pPr>
            <a:lvl5pPr marL="2057400" indent="-228600" defTabSz="927100" eaLnBrk="0" hangingPunct="0">
              <a:defRPr sz="2400">
                <a:solidFill>
                  <a:schemeClr val="tx1"/>
                </a:solidFill>
                <a:latin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defRPr>
            </a:lvl9pPr>
          </a:lstStyle>
          <a:p>
            <a:fld id="{B3A4E578-4D8B-4C0D-B2E6-150AB0461878}" type="slidenum">
              <a:rPr lang="en-US" sz="1200" smtClean="0">
                <a:solidFill>
                  <a:srgbClr val="000000"/>
                </a:solidFill>
              </a:rPr>
              <a:pPr/>
              <a:t>60</a:t>
            </a:fld>
            <a:endParaRPr lang="en-US" sz="1200" smtClean="0">
              <a:solidFill>
                <a:srgbClr val="000000"/>
              </a:solidFill>
            </a:endParaRPr>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27100" eaLnBrk="0" hangingPunct="0">
              <a:defRPr sz="2400">
                <a:solidFill>
                  <a:schemeClr val="tx1"/>
                </a:solidFill>
                <a:latin typeface="Times New Roman" pitchFamily="18" charset="0"/>
              </a:defRPr>
            </a:lvl1pPr>
            <a:lvl2pPr marL="742950" indent="-285750" defTabSz="927100" eaLnBrk="0" hangingPunct="0">
              <a:defRPr sz="2400">
                <a:solidFill>
                  <a:schemeClr val="tx1"/>
                </a:solidFill>
                <a:latin typeface="Times New Roman" pitchFamily="18" charset="0"/>
              </a:defRPr>
            </a:lvl2pPr>
            <a:lvl3pPr marL="1143000" indent="-228600" defTabSz="927100" eaLnBrk="0" hangingPunct="0">
              <a:defRPr sz="2400">
                <a:solidFill>
                  <a:schemeClr val="tx1"/>
                </a:solidFill>
                <a:latin typeface="Times New Roman" pitchFamily="18" charset="0"/>
              </a:defRPr>
            </a:lvl3pPr>
            <a:lvl4pPr marL="1600200" indent="-228600" defTabSz="927100" eaLnBrk="0" hangingPunct="0">
              <a:defRPr sz="2400">
                <a:solidFill>
                  <a:schemeClr val="tx1"/>
                </a:solidFill>
                <a:latin typeface="Times New Roman" pitchFamily="18" charset="0"/>
              </a:defRPr>
            </a:lvl4pPr>
            <a:lvl5pPr marL="2057400" indent="-228600" defTabSz="927100" eaLnBrk="0" hangingPunct="0">
              <a:defRPr sz="2400">
                <a:solidFill>
                  <a:schemeClr val="tx1"/>
                </a:solidFill>
                <a:latin typeface="Times New Roman" pitchFamily="18" charset="0"/>
              </a:defRPr>
            </a:lvl5pPr>
            <a:lvl6pPr marL="2514600" indent="-228600" defTabSz="927100" eaLnBrk="0" fontAlgn="base" hangingPunct="0">
              <a:spcBef>
                <a:spcPct val="0"/>
              </a:spcBef>
              <a:spcAft>
                <a:spcPct val="0"/>
              </a:spcAft>
              <a:defRPr sz="2400">
                <a:solidFill>
                  <a:schemeClr val="tx1"/>
                </a:solidFill>
                <a:latin typeface="Times New Roman" pitchFamily="18" charset="0"/>
              </a:defRPr>
            </a:lvl6pPr>
            <a:lvl7pPr marL="2971800" indent="-228600" defTabSz="927100" eaLnBrk="0" fontAlgn="base" hangingPunct="0">
              <a:spcBef>
                <a:spcPct val="0"/>
              </a:spcBef>
              <a:spcAft>
                <a:spcPct val="0"/>
              </a:spcAft>
              <a:defRPr sz="2400">
                <a:solidFill>
                  <a:schemeClr val="tx1"/>
                </a:solidFill>
                <a:latin typeface="Times New Roman" pitchFamily="18" charset="0"/>
              </a:defRPr>
            </a:lvl7pPr>
            <a:lvl8pPr marL="3429000" indent="-228600" defTabSz="927100" eaLnBrk="0" fontAlgn="base" hangingPunct="0">
              <a:spcBef>
                <a:spcPct val="0"/>
              </a:spcBef>
              <a:spcAft>
                <a:spcPct val="0"/>
              </a:spcAft>
              <a:defRPr sz="2400">
                <a:solidFill>
                  <a:schemeClr val="tx1"/>
                </a:solidFill>
                <a:latin typeface="Times New Roman" pitchFamily="18" charset="0"/>
              </a:defRPr>
            </a:lvl8pPr>
            <a:lvl9pPr marL="3886200" indent="-228600" defTabSz="927100" eaLnBrk="0" fontAlgn="base" hangingPunct="0">
              <a:spcBef>
                <a:spcPct val="0"/>
              </a:spcBef>
              <a:spcAft>
                <a:spcPct val="0"/>
              </a:spcAft>
              <a:defRPr sz="2400">
                <a:solidFill>
                  <a:schemeClr val="tx1"/>
                </a:solidFill>
                <a:latin typeface="Times New Roman" pitchFamily="18" charset="0"/>
              </a:defRPr>
            </a:lvl9pPr>
          </a:lstStyle>
          <a:p>
            <a:fld id="{A429DBBD-A12B-4067-A6FA-3CF4C2E847E9}" type="slidenum">
              <a:rPr lang="en-US" sz="1200" smtClean="0">
                <a:solidFill>
                  <a:srgbClr val="000000"/>
                </a:solidFill>
              </a:rPr>
              <a:pPr/>
              <a:t>61</a:t>
            </a:fld>
            <a:endParaRPr lang="en-US" sz="1200" smtClean="0">
              <a:solidFill>
                <a:srgbClr val="000000"/>
              </a:solidFill>
            </a:endParaRPr>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8546" name="Rectangle 2"/>
          <p:cNvSpPr>
            <a:spLocks noGrp="1" noChangeArrowheads="1"/>
          </p:cNvSpPr>
          <p:nvPr>
            <p:ph type="ctrTitle"/>
          </p:nvPr>
        </p:nvSpPr>
        <p:spPr>
          <a:xfrm>
            <a:off x="685800" y="2130425"/>
            <a:ext cx="7772400" cy="1470025"/>
          </a:xfrm>
        </p:spPr>
        <p:txBody>
          <a:bodyPr/>
          <a:lstStyle>
            <a:lvl1pPr>
              <a:defRPr/>
            </a:lvl1pPr>
          </a:lstStyle>
          <a:p>
            <a:r>
              <a:rPr lang="en-US" smtClean="0"/>
              <a:t>Click to edit Master title style</a:t>
            </a:r>
            <a:endParaRPr lang="en-US"/>
          </a:p>
        </p:txBody>
      </p:sp>
      <p:sp>
        <p:nvSpPr>
          <p:cNvPr id="108547"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smtClean="0"/>
              <a:t>Click to edit Master subtitle style</a:t>
            </a:r>
            <a:endParaRPr lang="en-US"/>
          </a:p>
        </p:txBody>
      </p:sp>
      <p:sp>
        <p:nvSpPr>
          <p:cNvPr id="108549" name="Text Box 5"/>
          <p:cNvSpPr txBox="1">
            <a:spLocks noChangeArrowheads="1"/>
          </p:cNvSpPr>
          <p:nvPr userDrawn="1"/>
        </p:nvSpPr>
        <p:spPr bwMode="auto">
          <a:xfrm>
            <a:off x="457200" y="6324600"/>
            <a:ext cx="7543800" cy="336550"/>
          </a:xfrm>
          <a:prstGeom prst="rect">
            <a:avLst/>
          </a:prstGeom>
          <a:noFill/>
          <a:ln w="9525">
            <a:noFill/>
            <a:miter lim="800000"/>
            <a:headEnd/>
            <a:tailEnd/>
          </a:ln>
          <a:effectLst/>
        </p:spPr>
        <p:txBody>
          <a:bodyPr>
            <a:spAutoFit/>
          </a:bodyPr>
          <a:lstStyle/>
          <a:p>
            <a:pPr>
              <a:spcBef>
                <a:spcPct val="50000"/>
              </a:spcBef>
            </a:pPr>
            <a:endParaRPr lang="en-US" sz="160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3B17794D-DB25-4F4A-9D5F-451C5F120172}"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2400"/>
            <a:ext cx="2057400" cy="61182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400"/>
            <a:ext cx="6019800" cy="6118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7B0F37BC-2EA7-469F-9E87-5DBB9D5A3B1E}"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211263"/>
            <a:ext cx="40386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1263"/>
            <a:ext cx="4038600" cy="47545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a:xfrm>
            <a:off x="8153400" y="6245225"/>
            <a:ext cx="533400" cy="476250"/>
          </a:xfrm>
        </p:spPr>
        <p:txBody>
          <a:bodyPr/>
          <a:lstStyle>
            <a:lvl1pPr>
              <a:defRPr/>
            </a:lvl1pPr>
          </a:lstStyle>
          <a:p>
            <a:fld id="{1545C8A6-9462-4886-A774-BF8B0DA1C5DD}"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fourObj" preserve="1">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152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211263"/>
            <a:ext cx="40386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211263"/>
            <a:ext cx="4038600" cy="23002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3663950"/>
            <a:ext cx="40386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3663950"/>
            <a:ext cx="4038600" cy="23018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a:xfrm>
            <a:off x="8153400" y="6245225"/>
            <a:ext cx="533400" cy="476250"/>
          </a:xfrm>
        </p:spPr>
        <p:txBody>
          <a:bodyPr/>
          <a:lstStyle>
            <a:lvl1pPr>
              <a:defRPr/>
            </a:lvl1pPr>
          </a:lstStyle>
          <a:p>
            <a:fld id="{D3C02D24-17DD-4AE2-A5F5-875A31DE737C}"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Slide Number Placeholder 3"/>
          <p:cNvSpPr>
            <a:spLocks noGrp="1"/>
          </p:cNvSpPr>
          <p:nvPr>
            <p:ph type="sldNum" sz="quarter" idx="10"/>
          </p:nvPr>
        </p:nvSpPr>
        <p:spPr/>
        <p:txBody>
          <a:bodyPr/>
          <a:lstStyle>
            <a:lvl1pPr>
              <a:defRPr/>
            </a:lvl1pPr>
          </a:lstStyle>
          <a:p>
            <a:fld id="{CA0657DA-BC2A-43DF-B5F0-4F866DCDB88B}"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Slide Number Placeholder 3"/>
          <p:cNvSpPr>
            <a:spLocks noGrp="1"/>
          </p:cNvSpPr>
          <p:nvPr>
            <p:ph type="sldNum" sz="quarter" idx="10"/>
          </p:nvPr>
        </p:nvSpPr>
        <p:spPr/>
        <p:txBody>
          <a:bodyPr/>
          <a:lstStyle>
            <a:lvl1pPr>
              <a:defRPr/>
            </a:lvl1pPr>
          </a:lstStyle>
          <a:p>
            <a:fld id="{3A7499E4-5573-486C-9045-1218D6698C12}"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11263"/>
            <a:ext cx="4038600"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11263"/>
            <a:ext cx="4038600" cy="475456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4"/>
          <p:cNvSpPr>
            <a:spLocks noGrp="1"/>
          </p:cNvSpPr>
          <p:nvPr>
            <p:ph type="sldNum" sz="quarter" idx="10"/>
          </p:nvPr>
        </p:nvSpPr>
        <p:spPr/>
        <p:txBody>
          <a:bodyPr/>
          <a:lstStyle>
            <a:lvl1pPr>
              <a:defRPr/>
            </a:lvl1pPr>
          </a:lstStyle>
          <a:p>
            <a:fld id="{77DD9A9E-5810-4218-987D-B49F98312FE2}"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0"/>
          </p:nvPr>
        </p:nvSpPr>
        <p:spPr/>
        <p:txBody>
          <a:bodyPr/>
          <a:lstStyle>
            <a:lvl1pPr>
              <a:defRPr/>
            </a:lvl1pPr>
          </a:lstStyle>
          <a:p>
            <a:fld id="{D6499437-BDB4-41E8-84D0-BFF575912EAE}"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Slide Number Placeholder 2"/>
          <p:cNvSpPr>
            <a:spLocks noGrp="1"/>
          </p:cNvSpPr>
          <p:nvPr>
            <p:ph type="sldNum" sz="quarter" idx="10"/>
          </p:nvPr>
        </p:nvSpPr>
        <p:spPr/>
        <p:txBody>
          <a:bodyPr/>
          <a:lstStyle>
            <a:lvl1pPr>
              <a:defRPr/>
            </a:lvl1pPr>
          </a:lstStyle>
          <a:p>
            <a:fld id="{2F713B54-C4F9-4828-9A07-2CCD1AA1CE8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lvl1pPr>
              <a:defRPr/>
            </a:lvl1pPr>
          </a:lstStyle>
          <a:p>
            <a:fld id="{627F9669-B74F-4663-9034-D42095D3BC96}"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076D5179-B53A-4F96-82D0-65B5C114D08E}"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Slide Number Placeholder 4"/>
          <p:cNvSpPr>
            <a:spLocks noGrp="1"/>
          </p:cNvSpPr>
          <p:nvPr>
            <p:ph type="sldNum" sz="quarter" idx="10"/>
          </p:nvPr>
        </p:nvSpPr>
        <p:spPr/>
        <p:txBody>
          <a:bodyPr/>
          <a:lstStyle>
            <a:lvl1pPr>
              <a:defRPr/>
            </a:lvl1pPr>
          </a:lstStyle>
          <a:p>
            <a:fld id="{FC35A5E0-19AE-49D3-9485-46C490CEAFC6}"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152400"/>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11263"/>
            <a:ext cx="8229600" cy="47545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30" name="Rectangle 6"/>
          <p:cNvSpPr>
            <a:spLocks noGrp="1" noChangeArrowheads="1"/>
          </p:cNvSpPr>
          <p:nvPr>
            <p:ph type="sldNum" sz="quarter" idx="4"/>
          </p:nvPr>
        </p:nvSpPr>
        <p:spPr bwMode="auto">
          <a:xfrm>
            <a:off x="8153400" y="6245225"/>
            <a:ext cx="5334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0E50AE2D-7FEA-4A70-A70D-87CF16AD3DCA}" type="slidenum">
              <a:rPr lang="en-US"/>
              <a:pPr/>
              <a:t>‹#›</a:t>
            </a:fld>
            <a:endParaRPr lang="en-US"/>
          </a:p>
        </p:txBody>
      </p:sp>
      <p:sp>
        <p:nvSpPr>
          <p:cNvPr id="1033" name="Text Box 9"/>
          <p:cNvSpPr txBox="1">
            <a:spLocks noChangeArrowheads="1"/>
          </p:cNvSpPr>
          <p:nvPr/>
        </p:nvSpPr>
        <p:spPr bwMode="auto">
          <a:xfrm>
            <a:off x="457200" y="6324600"/>
            <a:ext cx="7543800" cy="336550"/>
          </a:xfrm>
          <a:prstGeom prst="rect">
            <a:avLst/>
          </a:prstGeom>
          <a:noFill/>
          <a:ln w="9525">
            <a:noFill/>
            <a:miter lim="800000"/>
            <a:headEnd/>
            <a:tailEnd/>
          </a:ln>
          <a:effectLst/>
        </p:spPr>
        <p:txBody>
          <a:bodyPr>
            <a:spAutoFit/>
          </a:bodyPr>
          <a:lstStyle/>
          <a:p>
            <a:pPr>
              <a:spcBef>
                <a:spcPct val="50000"/>
              </a:spcBef>
            </a:pPr>
            <a:endParaRPr lang="en-US" sz="160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iming>
    <p:tnLst>
      <p:par>
        <p:cTn id="1" dur="indefinite" restart="never" nodeType="tmRoot"/>
      </p:par>
    </p:tnLst>
  </p:timing>
  <p:hf hdr="0" ftr="0" dt="0"/>
  <p:txStyles>
    <p:titleStyle>
      <a:lvl1pPr algn="ctr" rtl="0" eaLnBrk="1" fontAlgn="base" hangingPunct="1">
        <a:spcBef>
          <a:spcPct val="0"/>
        </a:spcBef>
        <a:spcAft>
          <a:spcPct val="0"/>
        </a:spcAft>
        <a:defRPr sz="3600">
          <a:solidFill>
            <a:schemeClr val="tx2"/>
          </a:solidFill>
          <a:latin typeface="+mj-lt"/>
          <a:ea typeface="+mj-ea"/>
          <a:cs typeface="+mj-cs"/>
        </a:defRPr>
      </a:lvl1pPr>
      <a:lvl2pPr algn="ctr" rtl="0" eaLnBrk="1" fontAlgn="base" hangingPunct="1">
        <a:spcBef>
          <a:spcPct val="0"/>
        </a:spcBef>
        <a:spcAft>
          <a:spcPct val="0"/>
        </a:spcAft>
        <a:defRPr sz="3600">
          <a:solidFill>
            <a:schemeClr val="tx2"/>
          </a:solidFill>
          <a:latin typeface="Arial" charset="0"/>
        </a:defRPr>
      </a:lvl2pPr>
      <a:lvl3pPr algn="ctr" rtl="0" eaLnBrk="1" fontAlgn="base" hangingPunct="1">
        <a:spcBef>
          <a:spcPct val="0"/>
        </a:spcBef>
        <a:spcAft>
          <a:spcPct val="0"/>
        </a:spcAft>
        <a:defRPr sz="3600">
          <a:solidFill>
            <a:schemeClr val="tx2"/>
          </a:solidFill>
          <a:latin typeface="Arial" charset="0"/>
        </a:defRPr>
      </a:lvl3pPr>
      <a:lvl4pPr algn="ctr" rtl="0" eaLnBrk="1" fontAlgn="base" hangingPunct="1">
        <a:spcBef>
          <a:spcPct val="0"/>
        </a:spcBef>
        <a:spcAft>
          <a:spcPct val="0"/>
        </a:spcAft>
        <a:defRPr sz="3600">
          <a:solidFill>
            <a:schemeClr val="tx2"/>
          </a:solidFill>
          <a:latin typeface="Arial" charset="0"/>
        </a:defRPr>
      </a:lvl4pPr>
      <a:lvl5pPr algn="ctr" rtl="0" eaLnBrk="1" fontAlgn="base" hangingPunct="1">
        <a:spcBef>
          <a:spcPct val="0"/>
        </a:spcBef>
        <a:spcAft>
          <a:spcPct val="0"/>
        </a:spcAft>
        <a:defRPr sz="3600">
          <a:solidFill>
            <a:schemeClr val="tx2"/>
          </a:solidFill>
          <a:latin typeface="Arial" charset="0"/>
        </a:defRPr>
      </a:lvl5pPr>
      <a:lvl6pPr marL="457200" algn="ctr" rtl="0" eaLnBrk="1" fontAlgn="base" hangingPunct="1">
        <a:spcBef>
          <a:spcPct val="0"/>
        </a:spcBef>
        <a:spcAft>
          <a:spcPct val="0"/>
        </a:spcAft>
        <a:defRPr sz="3600">
          <a:solidFill>
            <a:schemeClr val="tx2"/>
          </a:solidFill>
          <a:latin typeface="Arial" charset="0"/>
        </a:defRPr>
      </a:lvl6pPr>
      <a:lvl7pPr marL="914400" algn="ctr" rtl="0" eaLnBrk="1" fontAlgn="base" hangingPunct="1">
        <a:spcBef>
          <a:spcPct val="0"/>
        </a:spcBef>
        <a:spcAft>
          <a:spcPct val="0"/>
        </a:spcAft>
        <a:defRPr sz="3600">
          <a:solidFill>
            <a:schemeClr val="tx2"/>
          </a:solidFill>
          <a:latin typeface="Arial" charset="0"/>
        </a:defRPr>
      </a:lvl7pPr>
      <a:lvl8pPr marL="1371600" algn="ctr" rtl="0" eaLnBrk="1" fontAlgn="base" hangingPunct="1">
        <a:spcBef>
          <a:spcPct val="0"/>
        </a:spcBef>
        <a:spcAft>
          <a:spcPct val="0"/>
        </a:spcAft>
        <a:defRPr sz="3600">
          <a:solidFill>
            <a:schemeClr val="tx2"/>
          </a:solidFill>
          <a:latin typeface="Arial" charset="0"/>
        </a:defRPr>
      </a:lvl8pPr>
      <a:lvl9pPr marL="1828800" algn="ctr" rtl="0" eaLnBrk="1" fontAlgn="base" hangingPunct="1">
        <a:spcBef>
          <a:spcPct val="0"/>
        </a:spcBef>
        <a:spcAft>
          <a:spcPct val="0"/>
        </a:spcAft>
        <a:defRPr sz="3600">
          <a:solidFill>
            <a:schemeClr val="tx2"/>
          </a:solidFill>
          <a:latin typeface="Arial" charset="0"/>
        </a:defRPr>
      </a:lvl9pPr>
    </p:titleStyle>
    <p:bodyStyle>
      <a:lvl1pPr marL="342900" indent="-342900" algn="l" rtl="0" eaLnBrk="1" fontAlgn="base" hangingPunct="1">
        <a:spcBef>
          <a:spcPct val="20000"/>
        </a:spcBef>
        <a:spcAft>
          <a:spcPct val="0"/>
        </a:spcAft>
        <a:buChar char="•"/>
        <a:defRPr sz="24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400">
          <a:solidFill>
            <a:schemeClr val="tx1"/>
          </a:solidFill>
          <a:latin typeface="+mn-lt"/>
        </a:defRPr>
      </a:lvl4pPr>
      <a:lvl5pPr marL="2057400" indent="-228600" algn="l" rtl="0" eaLnBrk="1" fontAlgn="base" hangingPunct="1">
        <a:spcBef>
          <a:spcPct val="20000"/>
        </a:spcBef>
        <a:spcAft>
          <a:spcPct val="0"/>
        </a:spcAft>
        <a:buChar char="•"/>
        <a:defRPr sz="2400">
          <a:solidFill>
            <a:schemeClr val="tx1"/>
          </a:solidFill>
          <a:latin typeface="+mn-lt"/>
        </a:defRPr>
      </a:lvl5pPr>
      <a:lvl6pPr marL="2514600" indent="-228600" algn="l" rtl="0" eaLnBrk="1" fontAlgn="base" hangingPunct="1">
        <a:spcBef>
          <a:spcPct val="20000"/>
        </a:spcBef>
        <a:spcAft>
          <a:spcPct val="0"/>
        </a:spcAft>
        <a:buChar char="•"/>
        <a:defRPr sz="2400">
          <a:solidFill>
            <a:schemeClr val="tx1"/>
          </a:solidFill>
          <a:latin typeface="+mn-lt"/>
        </a:defRPr>
      </a:lvl6pPr>
      <a:lvl7pPr marL="2971800" indent="-228600" algn="l" rtl="0" eaLnBrk="1" fontAlgn="base" hangingPunct="1">
        <a:spcBef>
          <a:spcPct val="20000"/>
        </a:spcBef>
        <a:spcAft>
          <a:spcPct val="0"/>
        </a:spcAft>
        <a:buChar char="•"/>
        <a:defRPr sz="2400">
          <a:solidFill>
            <a:schemeClr val="tx1"/>
          </a:solidFill>
          <a:latin typeface="+mn-lt"/>
        </a:defRPr>
      </a:lvl7pPr>
      <a:lvl8pPr marL="3429000" indent="-228600" algn="l" rtl="0" eaLnBrk="1" fontAlgn="base" hangingPunct="1">
        <a:spcBef>
          <a:spcPct val="20000"/>
        </a:spcBef>
        <a:spcAft>
          <a:spcPct val="0"/>
        </a:spcAft>
        <a:buChar char="•"/>
        <a:defRPr sz="2400">
          <a:solidFill>
            <a:schemeClr val="tx1"/>
          </a:solidFill>
          <a:latin typeface="+mn-lt"/>
        </a:defRPr>
      </a:lvl8pPr>
      <a:lvl9pPr marL="3886200" indent="-228600" algn="l" rtl="0" eaLnBrk="1" fontAlgn="base" hangingPunct="1">
        <a:spcBef>
          <a:spcPct val="20000"/>
        </a:spcBef>
        <a:spcAft>
          <a:spcPct val="0"/>
        </a:spcAft>
        <a:buChar char="•"/>
        <a:defRPr sz="24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7.xml"/><Relationship Id="rId1" Type="http://schemas.openxmlformats.org/officeDocument/2006/relationships/vmlDrawing" Target="../drawings/vmlDrawing9.vml"/><Relationship Id="rId4" Type="http://schemas.openxmlformats.org/officeDocument/2006/relationships/image" Target="../media/image9.e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0.bin"/><Relationship Id="rId2" Type="http://schemas.openxmlformats.org/officeDocument/2006/relationships/slideLayout" Target="../slideLayouts/slideLayout7.xml"/><Relationship Id="rId1" Type="http://schemas.openxmlformats.org/officeDocument/2006/relationships/vmlDrawing" Target="../drawings/vmlDrawing10.vml"/><Relationship Id="rId4" Type="http://schemas.openxmlformats.org/officeDocument/2006/relationships/image" Target="../media/image10.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oleObject" Target="../embeddings/oleObject11.bin"/><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image" Target="../media/image12.emf"/><Relationship Id="rId5" Type="http://schemas.openxmlformats.org/officeDocument/2006/relationships/oleObject" Target="../embeddings/oleObject12.bin"/><Relationship Id="rId4" Type="http://schemas.openxmlformats.org/officeDocument/2006/relationships/image" Target="../media/image11.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oleObject" Target="../embeddings/oleObject13.bin"/><Relationship Id="rId2" Type="http://schemas.openxmlformats.org/officeDocument/2006/relationships/slideLayout" Target="../slideLayouts/slideLayout7.xml"/><Relationship Id="rId1" Type="http://schemas.openxmlformats.org/officeDocument/2006/relationships/vmlDrawing" Target="../drawings/vmlDrawing12.vml"/><Relationship Id="rId4" Type="http://schemas.openxmlformats.org/officeDocument/2006/relationships/image" Target="../media/image13.em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image" Target="../media/image2.emf"/></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oleObject" Target="../embeddings/oleObject14.bin"/><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13.vml"/><Relationship Id="rId6" Type="http://schemas.openxmlformats.org/officeDocument/2006/relationships/image" Target="../media/image15.emf"/><Relationship Id="rId5" Type="http://schemas.openxmlformats.org/officeDocument/2006/relationships/oleObject" Target="../embeddings/oleObject15.bin"/><Relationship Id="rId10" Type="http://schemas.openxmlformats.org/officeDocument/2006/relationships/image" Target="../media/image17.emf"/><Relationship Id="rId4" Type="http://schemas.openxmlformats.org/officeDocument/2006/relationships/image" Target="../media/image14.emf"/><Relationship Id="rId9" Type="http://schemas.openxmlformats.org/officeDocument/2006/relationships/oleObject" Target="../embeddings/oleObject17.bin"/></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18.bin"/><Relationship Id="rId2" Type="http://schemas.openxmlformats.org/officeDocument/2006/relationships/slideLayout" Target="../slideLayouts/slideLayout2.xml"/><Relationship Id="rId1" Type="http://schemas.openxmlformats.org/officeDocument/2006/relationships/vmlDrawing" Target="../drawings/vmlDrawing14.vml"/><Relationship Id="rId4" Type="http://schemas.openxmlformats.org/officeDocument/2006/relationships/image" Target="../media/image18.emf"/></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5.vml"/><Relationship Id="rId4" Type="http://schemas.openxmlformats.org/officeDocument/2006/relationships/image" Target="../media/image20.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3.wmf"/></Relationships>
</file>

<file path=ppt/slides/_rels/slide30.xml.rels><?xml version="1.0" encoding="UTF-8" standalone="yes"?>
<Relationships xmlns="http://schemas.openxmlformats.org/package/2006/relationships"><Relationship Id="rId2" Type="http://schemas.openxmlformats.org/officeDocument/2006/relationships/hyperlink" Target="http://edition.cnn.com/2008/WORLD/asiapcf/03/16/eco.food.miles/" TargetMode="Externa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20.bin"/><Relationship Id="rId2" Type="http://schemas.openxmlformats.org/officeDocument/2006/relationships/slideLayout" Target="../slideLayouts/slideLayout7.xml"/><Relationship Id="rId1" Type="http://schemas.openxmlformats.org/officeDocument/2006/relationships/vmlDrawing" Target="../drawings/vmlDrawing16.vml"/><Relationship Id="rId6" Type="http://schemas.openxmlformats.org/officeDocument/2006/relationships/image" Target="../media/image22.png"/><Relationship Id="rId5" Type="http://schemas.openxmlformats.org/officeDocument/2006/relationships/oleObject" Target="../embeddings/oleObject21.bin"/><Relationship Id="rId4" Type="http://schemas.openxmlformats.org/officeDocument/2006/relationships/image" Target="../media/image21.png"/></Relationships>
</file>

<file path=ppt/slides/_rels/slide36.xml.rels><?xml version="1.0" encoding="UTF-8" standalone="yes"?>
<Relationships xmlns="http://schemas.openxmlformats.org/package/2006/relationships"><Relationship Id="rId3" Type="http://schemas.openxmlformats.org/officeDocument/2006/relationships/oleObject" Target="../embeddings/oleObject22.bin"/><Relationship Id="rId2" Type="http://schemas.openxmlformats.org/officeDocument/2006/relationships/slideLayout" Target="../slideLayouts/slideLayout7.xml"/><Relationship Id="rId1" Type="http://schemas.openxmlformats.org/officeDocument/2006/relationships/vmlDrawing" Target="../drawings/vmlDrawing17.vml"/><Relationship Id="rId5" Type="http://schemas.openxmlformats.org/officeDocument/2006/relationships/image" Target="../media/image24.png"/><Relationship Id="rId4" Type="http://schemas.openxmlformats.org/officeDocument/2006/relationships/image" Target="../media/image23.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4.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image" Target="../media/image5.emf"/></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6.e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2.xml"/><Relationship Id="rId1" Type="http://schemas.openxmlformats.org/officeDocument/2006/relationships/vmlDrawing" Target="../drawings/vmlDrawing8.vml"/><Relationship Id="rId4" Type="http://schemas.openxmlformats.org/officeDocument/2006/relationships/image" Target="../media/image8.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3"/>
          <p:cNvSpPr>
            <a:spLocks noGrp="1"/>
          </p:cNvSpPr>
          <p:nvPr>
            <p:ph type="sldNum" sz="quarter" idx="10"/>
          </p:nvPr>
        </p:nvSpPr>
        <p:spPr/>
        <p:txBody>
          <a:bodyPr/>
          <a:lstStyle/>
          <a:p>
            <a:fld id="{5498E63A-CF54-4023-BD60-AC023F601C30}" type="slidenum">
              <a:rPr lang="en-US"/>
              <a:pPr/>
              <a:t>1</a:t>
            </a:fld>
            <a:endParaRPr lang="en-US"/>
          </a:p>
        </p:txBody>
      </p:sp>
      <p:sp>
        <p:nvSpPr>
          <p:cNvPr id="79874" name="Rectangle 2"/>
          <p:cNvSpPr>
            <a:spLocks noGrp="1" noChangeArrowheads="1"/>
          </p:cNvSpPr>
          <p:nvPr>
            <p:ph type="title"/>
          </p:nvPr>
        </p:nvSpPr>
        <p:spPr/>
        <p:txBody>
          <a:bodyPr/>
          <a:lstStyle/>
          <a:p>
            <a:r>
              <a:rPr lang="en-US" dirty="0" smtClean="0"/>
              <a:t>Carbohydrates</a:t>
            </a:r>
            <a:endParaRPr lang="en-US" dirty="0"/>
          </a:p>
        </p:txBody>
      </p:sp>
      <p:sp>
        <p:nvSpPr>
          <p:cNvPr id="79875" name="Rectangle 3"/>
          <p:cNvSpPr>
            <a:spLocks noGrp="1" noChangeArrowheads="1"/>
          </p:cNvSpPr>
          <p:nvPr>
            <p:ph type="body" idx="1"/>
          </p:nvPr>
        </p:nvSpPr>
        <p:spPr>
          <a:xfrm>
            <a:off x="457200" y="1211263"/>
            <a:ext cx="8229600" cy="2497137"/>
          </a:xfrm>
        </p:spPr>
        <p:txBody>
          <a:bodyPr/>
          <a:lstStyle/>
          <a:p>
            <a:pPr>
              <a:lnSpc>
                <a:spcPct val="90000"/>
              </a:lnSpc>
            </a:pPr>
            <a:r>
              <a:rPr lang="en-US" dirty="0" smtClean="0"/>
              <a:t>Molecular formula has the form </a:t>
            </a:r>
            <a:r>
              <a:rPr lang="en-US" dirty="0" err="1" smtClean="0"/>
              <a:t>C</a:t>
            </a:r>
            <a:r>
              <a:rPr lang="en-US" baseline="-25000" dirty="0" err="1" smtClean="0"/>
              <a:t>x</a:t>
            </a:r>
            <a:r>
              <a:rPr lang="en-US" dirty="0" smtClean="0"/>
              <a:t>(H</a:t>
            </a:r>
            <a:r>
              <a:rPr lang="en-US" baseline="-25000" dirty="0" smtClean="0"/>
              <a:t>2</a:t>
            </a:r>
            <a:r>
              <a:rPr lang="en-US" dirty="0" smtClean="0"/>
              <a:t>O)</a:t>
            </a:r>
            <a:r>
              <a:rPr lang="en-US" baseline="-25000" dirty="0" smtClean="0"/>
              <a:t>y</a:t>
            </a:r>
            <a:r>
              <a:rPr lang="en-US" dirty="0" smtClean="0"/>
              <a:t> (a “hydrate of carbon”)</a:t>
            </a:r>
            <a:endParaRPr lang="en-US" dirty="0"/>
          </a:p>
          <a:p>
            <a:pPr>
              <a:lnSpc>
                <a:spcPct val="90000"/>
              </a:lnSpc>
            </a:pPr>
            <a:r>
              <a:rPr lang="en-US" b="1" dirty="0" err="1" smtClean="0"/>
              <a:t>Monosaccharides</a:t>
            </a:r>
            <a:r>
              <a:rPr lang="en-US" dirty="0" smtClean="0"/>
              <a:t> (“simple sugars) are the basic building blocks of carbohydrates.  They have a single contiguous chain of carbon atoms and a formula of C</a:t>
            </a:r>
            <a:r>
              <a:rPr lang="en-US" baseline="-25000" dirty="0" smtClean="0"/>
              <a:t>n</a:t>
            </a:r>
            <a:r>
              <a:rPr lang="en-US" dirty="0" smtClean="0"/>
              <a:t>H</a:t>
            </a:r>
            <a:r>
              <a:rPr lang="en-US" baseline="-25000" dirty="0" smtClean="0"/>
              <a:t>2n</a:t>
            </a:r>
            <a:r>
              <a:rPr lang="en-US" dirty="0" smtClean="0"/>
              <a:t>O</a:t>
            </a:r>
            <a:r>
              <a:rPr lang="en-US" baseline="-25000" dirty="0" smtClean="0"/>
              <a:t>n</a:t>
            </a:r>
            <a:r>
              <a:rPr lang="en-US" dirty="0" smtClean="0"/>
              <a:t>.</a:t>
            </a:r>
          </a:p>
          <a:p>
            <a:pPr>
              <a:lnSpc>
                <a:spcPct val="90000"/>
              </a:lnSpc>
            </a:pPr>
            <a:r>
              <a:rPr lang="en-US" dirty="0" smtClean="0"/>
              <a:t>One common way of depicting sugars is with Fischer projection.  If a carbonyl is present, that end is on the top end of the Fischer projection:</a:t>
            </a:r>
          </a:p>
          <a:p>
            <a:pPr>
              <a:lnSpc>
                <a:spcPct val="90000"/>
              </a:lnSpc>
            </a:pPr>
            <a:endParaRPr lang="en-US" dirty="0" smtClean="0"/>
          </a:p>
          <a:p>
            <a:pPr>
              <a:lnSpc>
                <a:spcPct val="90000"/>
              </a:lnSpc>
            </a:pPr>
            <a:endParaRPr lang="en-US" dirty="0" smtClean="0"/>
          </a:p>
        </p:txBody>
      </p:sp>
      <p:sp>
        <p:nvSpPr>
          <p:cNvPr id="79876" name="Text Box 4"/>
          <p:cNvSpPr txBox="1">
            <a:spLocks noChangeArrowheads="1"/>
          </p:cNvSpPr>
          <p:nvPr/>
        </p:nvSpPr>
        <p:spPr bwMode="auto">
          <a:xfrm>
            <a:off x="152400" y="6316663"/>
            <a:ext cx="7543800" cy="336550"/>
          </a:xfrm>
          <a:prstGeom prst="rect">
            <a:avLst/>
          </a:prstGeom>
          <a:noFill/>
          <a:ln w="9525">
            <a:noFill/>
            <a:miter lim="800000"/>
            <a:headEnd/>
            <a:tailEnd/>
          </a:ln>
          <a:effectLst/>
        </p:spPr>
        <p:txBody>
          <a:bodyPr>
            <a:spAutoFit/>
          </a:bodyPr>
          <a:lstStyle/>
          <a:p>
            <a:pPr>
              <a:spcBef>
                <a:spcPct val="50000"/>
              </a:spcBef>
            </a:pPr>
            <a:r>
              <a:rPr lang="en-US" sz="1600" smtClean="0"/>
              <a:t>//</a:t>
            </a:r>
            <a:endParaRPr lang="en-US" sz="1600" dirty="0"/>
          </a:p>
        </p:txBody>
      </p:sp>
      <p:graphicFrame>
        <p:nvGraphicFramePr>
          <p:cNvPr id="91145" name="Object 9"/>
          <p:cNvGraphicFramePr>
            <a:graphicFrameLocks noChangeAspect="1"/>
          </p:cNvGraphicFramePr>
          <p:nvPr/>
        </p:nvGraphicFramePr>
        <p:xfrm>
          <a:off x="2891632" y="4413250"/>
          <a:ext cx="3360737" cy="2247900"/>
        </p:xfrm>
        <a:graphic>
          <a:graphicData uri="http://schemas.openxmlformats.org/presentationml/2006/ole">
            <mc:AlternateContent xmlns:mc="http://schemas.openxmlformats.org/markup-compatibility/2006">
              <mc:Choice xmlns:v="urn:schemas-microsoft-com:vml" Requires="v">
                <p:oleObj spid="_x0000_s91147" name="CS ChemDraw Drawing" r:id="rId3" imgW="3360083" imgH="2247630" progId="ChemDraw.Document.6.0">
                  <p:embed/>
                </p:oleObj>
              </mc:Choice>
              <mc:Fallback>
                <p:oleObj name="CS ChemDraw Drawing" r:id="rId3" imgW="3360083" imgH="2247630" progId="ChemDraw.Document.6.0">
                  <p:embed/>
                  <p:pic>
                    <p:nvPicPr>
                      <p:cNvPr id="0"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1632" y="4413250"/>
                        <a:ext cx="3360737" cy="2247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ransition advTm="62578"/>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10</a:t>
            </a:fld>
            <a:endParaRPr lang="en-US"/>
          </a:p>
        </p:txBody>
      </p:sp>
      <p:sp>
        <p:nvSpPr>
          <p:cNvPr id="3" name="Rectangle 2"/>
          <p:cNvSpPr/>
          <p:nvPr/>
        </p:nvSpPr>
        <p:spPr>
          <a:xfrm>
            <a:off x="469900" y="403136"/>
            <a:ext cx="8267700" cy="6370975"/>
          </a:xfrm>
          <a:prstGeom prst="rect">
            <a:avLst/>
          </a:prstGeom>
        </p:spPr>
        <p:txBody>
          <a:bodyPr wrap="square">
            <a:spAutoFit/>
          </a:bodyPr>
          <a:lstStyle/>
          <a:p>
            <a:pPr>
              <a:buFont typeface="Arial" pitchFamily="34" charset="0"/>
              <a:buChar char="•"/>
            </a:pPr>
            <a:r>
              <a:rPr lang="en-US" dirty="0" smtClean="0"/>
              <a:t>When the alcohol is another monosaccharide, formation of a glycoside between the two gives a </a:t>
            </a:r>
            <a:r>
              <a:rPr lang="en-US" b="1" dirty="0" smtClean="0"/>
              <a:t>disaccharide</a:t>
            </a:r>
            <a:r>
              <a:rPr lang="en-US" dirty="0" smtClean="0"/>
              <a:t>:</a:t>
            </a:r>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endParaRPr lang="en-US" dirty="0" smtClean="0"/>
          </a:p>
          <a:p>
            <a:pPr>
              <a:buFont typeface="Arial" pitchFamily="34" charset="0"/>
              <a:buChar char="•"/>
            </a:pPr>
            <a:r>
              <a:rPr lang="en-US" dirty="0" smtClean="0"/>
              <a:t>The remaining </a:t>
            </a:r>
            <a:r>
              <a:rPr lang="en-US" dirty="0" err="1" smtClean="0"/>
              <a:t>aldehyde</a:t>
            </a:r>
            <a:r>
              <a:rPr lang="en-US" dirty="0" smtClean="0"/>
              <a:t>/</a:t>
            </a:r>
            <a:r>
              <a:rPr lang="en-US" dirty="0" err="1" smtClean="0"/>
              <a:t>hemiacetal</a:t>
            </a:r>
            <a:r>
              <a:rPr lang="en-US" dirty="0" smtClean="0"/>
              <a:t> carbon of maltose can in theory be reduced to a –CH</a:t>
            </a:r>
            <a:r>
              <a:rPr lang="en-US" baseline="-25000" dirty="0" smtClean="0"/>
              <a:t>2</a:t>
            </a:r>
            <a:r>
              <a:rPr lang="en-US" dirty="0" smtClean="0"/>
              <a:t>OH group (e.g. with NaBH</a:t>
            </a:r>
            <a:r>
              <a:rPr lang="en-US" baseline="-25000" dirty="0" smtClean="0"/>
              <a:t>4</a:t>
            </a:r>
            <a:r>
              <a:rPr lang="en-US" dirty="0" smtClean="0"/>
              <a:t>).  Such sugars are called </a:t>
            </a:r>
            <a:r>
              <a:rPr lang="en-US" b="1" dirty="0" smtClean="0"/>
              <a:t>reducing sugars</a:t>
            </a:r>
            <a:r>
              <a:rPr lang="en-US" dirty="0" smtClean="0"/>
              <a:t>.</a:t>
            </a:r>
          </a:p>
        </p:txBody>
      </p:sp>
      <p:graphicFrame>
        <p:nvGraphicFramePr>
          <p:cNvPr id="143363" name="Object 3"/>
          <p:cNvGraphicFramePr>
            <a:graphicFrameLocks noChangeAspect="1"/>
          </p:cNvGraphicFramePr>
          <p:nvPr/>
        </p:nvGraphicFramePr>
        <p:xfrm>
          <a:off x="1117600" y="1462088"/>
          <a:ext cx="6908800" cy="3933825"/>
        </p:xfrm>
        <a:graphic>
          <a:graphicData uri="http://schemas.openxmlformats.org/presentationml/2006/ole">
            <mc:AlternateContent xmlns:mc="http://schemas.openxmlformats.org/markup-compatibility/2006">
              <mc:Choice xmlns:v="urn:schemas-microsoft-com:vml" Requires="v">
                <p:oleObj spid="_x0000_s143365" name="CS ChemDraw Drawing" r:id="rId3" imgW="6909519" imgH="3934568" progId="ChemDraw.Document.6.0">
                  <p:embed/>
                </p:oleObj>
              </mc:Choice>
              <mc:Fallback>
                <p:oleObj name="CS ChemDraw Drawing" r:id="rId3" imgW="6909519" imgH="3934568"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17600" y="1462088"/>
                        <a:ext cx="6908800" cy="3933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11</a:t>
            </a:fld>
            <a:endParaRPr lang="en-US"/>
          </a:p>
        </p:txBody>
      </p:sp>
      <p:sp>
        <p:nvSpPr>
          <p:cNvPr id="3" name="TextBox 2"/>
          <p:cNvSpPr txBox="1"/>
          <p:nvPr/>
        </p:nvSpPr>
        <p:spPr>
          <a:xfrm>
            <a:off x="406401" y="406400"/>
            <a:ext cx="8242300" cy="5632311"/>
          </a:xfrm>
          <a:prstGeom prst="rect">
            <a:avLst/>
          </a:prstGeom>
          <a:noFill/>
        </p:spPr>
        <p:txBody>
          <a:bodyPr wrap="square" rtlCol="0">
            <a:spAutoFit/>
          </a:bodyPr>
          <a:lstStyle/>
          <a:p>
            <a:pPr>
              <a:buFont typeface="Arial" pitchFamily="34" charset="0"/>
              <a:buChar char="•"/>
            </a:pPr>
            <a:r>
              <a:rPr lang="en-US" dirty="0" smtClean="0"/>
              <a:t>Sucrose (table sugar) is a disaccharide of glucose and fructose:</a:t>
            </a:r>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pPr>
              <a:buFont typeface="Arial" pitchFamily="34" charset="0"/>
              <a:buChar char="•"/>
            </a:pPr>
            <a:r>
              <a:rPr lang="en-US" dirty="0" smtClean="0"/>
              <a:t>Because both sugars have made a </a:t>
            </a:r>
            <a:r>
              <a:rPr lang="en-US" dirty="0" err="1" smtClean="0"/>
              <a:t>glycosidic</a:t>
            </a:r>
            <a:r>
              <a:rPr lang="en-US" dirty="0" smtClean="0"/>
              <a:t> linkage between their </a:t>
            </a:r>
            <a:r>
              <a:rPr lang="en-US" dirty="0" err="1" smtClean="0"/>
              <a:t>anomeric</a:t>
            </a:r>
            <a:r>
              <a:rPr lang="en-US" dirty="0" smtClean="0"/>
              <a:t> carbons, there is no </a:t>
            </a:r>
            <a:r>
              <a:rPr lang="en-US" dirty="0" err="1" smtClean="0"/>
              <a:t>hemiacetal</a:t>
            </a:r>
            <a:r>
              <a:rPr lang="en-US" dirty="0" smtClean="0"/>
              <a:t> functionality remaining.  Fructose is an example of a </a:t>
            </a:r>
            <a:r>
              <a:rPr lang="en-US" b="1" dirty="0" err="1" smtClean="0"/>
              <a:t>nonreducing</a:t>
            </a:r>
            <a:r>
              <a:rPr lang="en-US" b="1" dirty="0" smtClean="0"/>
              <a:t> sugar</a:t>
            </a:r>
            <a:r>
              <a:rPr lang="en-US" dirty="0" smtClean="0"/>
              <a:t>.</a:t>
            </a:r>
            <a:endParaRPr lang="en-US" dirty="0"/>
          </a:p>
        </p:txBody>
      </p:sp>
      <p:graphicFrame>
        <p:nvGraphicFramePr>
          <p:cNvPr id="144388" name="Object 4"/>
          <p:cNvGraphicFramePr>
            <a:graphicFrameLocks noChangeAspect="1"/>
          </p:cNvGraphicFramePr>
          <p:nvPr/>
        </p:nvGraphicFramePr>
        <p:xfrm>
          <a:off x="2727325" y="1416050"/>
          <a:ext cx="3687763" cy="2551113"/>
        </p:xfrm>
        <a:graphic>
          <a:graphicData uri="http://schemas.openxmlformats.org/presentationml/2006/ole">
            <mc:AlternateContent xmlns:mc="http://schemas.openxmlformats.org/markup-compatibility/2006">
              <mc:Choice xmlns:v="urn:schemas-microsoft-com:vml" Requires="v">
                <p:oleObj spid="_x0000_s144390" name="CS ChemDraw Drawing" r:id="rId3" imgW="3687541" imgH="2550809" progId="ChemDraw.Document.6.0">
                  <p:embed/>
                </p:oleObj>
              </mc:Choice>
              <mc:Fallback>
                <p:oleObj name="CS ChemDraw Drawing" r:id="rId3" imgW="3687541" imgH="2550809"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27325" y="1416050"/>
                        <a:ext cx="3687763" cy="2551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Polysaccharides</a:t>
            </a:r>
            <a:endParaRPr lang="en-US" dirty="0"/>
          </a:p>
        </p:txBody>
      </p:sp>
      <p:sp>
        <p:nvSpPr>
          <p:cNvPr id="3" name="Content Placeholder 2"/>
          <p:cNvSpPr>
            <a:spLocks noGrp="1"/>
          </p:cNvSpPr>
          <p:nvPr>
            <p:ph idx="1"/>
          </p:nvPr>
        </p:nvSpPr>
        <p:spPr/>
        <p:txBody>
          <a:bodyPr/>
          <a:lstStyle/>
          <a:p>
            <a:r>
              <a:rPr lang="en-US" dirty="0" smtClean="0"/>
              <a:t>Carbohydrates with a known, small number of subunits can be referred to as disaccharides, </a:t>
            </a:r>
            <a:r>
              <a:rPr lang="en-US" dirty="0" err="1" smtClean="0"/>
              <a:t>trisaccharides</a:t>
            </a:r>
            <a:r>
              <a:rPr lang="en-US" dirty="0" smtClean="0"/>
              <a:t>, etc.</a:t>
            </a:r>
          </a:p>
          <a:p>
            <a:r>
              <a:rPr lang="en-US" dirty="0" smtClean="0"/>
              <a:t>The term </a:t>
            </a:r>
            <a:r>
              <a:rPr lang="en-US" b="1" dirty="0" smtClean="0"/>
              <a:t>oligosaccharide</a:t>
            </a:r>
            <a:r>
              <a:rPr lang="en-US" dirty="0" smtClean="0"/>
              <a:t> refers to sugars constructed from ~3-10 monosaccharide units.  Larger molecules are referred to as </a:t>
            </a:r>
            <a:r>
              <a:rPr lang="en-US" b="1" dirty="0" smtClean="0"/>
              <a:t>polysaccharides</a:t>
            </a:r>
            <a:r>
              <a:rPr lang="en-US" dirty="0" smtClean="0"/>
              <a:t>.</a:t>
            </a:r>
          </a:p>
          <a:p>
            <a:r>
              <a:rPr lang="en-US" dirty="0" smtClean="0"/>
              <a:t>Polysaccharides include cellulose, starches such as </a:t>
            </a:r>
            <a:r>
              <a:rPr lang="en-US" dirty="0" err="1" smtClean="0"/>
              <a:t>amylose</a:t>
            </a:r>
            <a:r>
              <a:rPr lang="en-US" dirty="0" smtClean="0"/>
              <a:t> and </a:t>
            </a:r>
            <a:r>
              <a:rPr lang="en-US" dirty="0" err="1" smtClean="0"/>
              <a:t>amylopectin</a:t>
            </a:r>
            <a:r>
              <a:rPr lang="en-US" dirty="0" smtClean="0"/>
              <a:t> (used by plants to store glucose) and glycogen (used by animals and humans to store glucose).</a:t>
            </a:r>
          </a:p>
        </p:txBody>
      </p:sp>
      <p:sp>
        <p:nvSpPr>
          <p:cNvPr id="4" name="Slide Number Placeholder 3"/>
          <p:cNvSpPr>
            <a:spLocks noGrp="1"/>
          </p:cNvSpPr>
          <p:nvPr>
            <p:ph type="sldNum" sz="quarter" idx="10"/>
          </p:nvPr>
        </p:nvSpPr>
        <p:spPr/>
        <p:txBody>
          <a:bodyPr/>
          <a:lstStyle/>
          <a:p>
            <a:fld id="{CA0657DA-BC2A-43DF-B5F0-4F866DCDB88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Cellulose and </a:t>
            </a:r>
            <a:r>
              <a:rPr lang="en-US" dirty="0" err="1" smtClean="0"/>
              <a:t>Amylose</a:t>
            </a:r>
            <a:endParaRPr lang="en-US" dirty="0"/>
          </a:p>
        </p:txBody>
      </p:sp>
      <p:sp>
        <p:nvSpPr>
          <p:cNvPr id="3" name="Content Placeholder 2"/>
          <p:cNvSpPr>
            <a:spLocks noGrp="1"/>
          </p:cNvSpPr>
          <p:nvPr>
            <p:ph idx="1"/>
          </p:nvPr>
        </p:nvSpPr>
        <p:spPr/>
        <p:txBody>
          <a:bodyPr/>
          <a:lstStyle/>
          <a:p>
            <a:r>
              <a:rPr lang="en-US" dirty="0" smtClean="0"/>
              <a:t>The only difference between cellulose (which humans can’t digest) and </a:t>
            </a:r>
            <a:r>
              <a:rPr lang="en-US" dirty="0" err="1" smtClean="0"/>
              <a:t>amylose</a:t>
            </a:r>
            <a:r>
              <a:rPr lang="en-US" dirty="0" smtClean="0"/>
              <a:t> (a starch which we can digest) is the </a:t>
            </a:r>
            <a:r>
              <a:rPr lang="en-US" dirty="0" err="1" smtClean="0"/>
              <a:t>glycosidic</a:t>
            </a:r>
            <a:r>
              <a:rPr lang="en-US" dirty="0" smtClean="0"/>
              <a:t> linkage between glucose subunits.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13</a:t>
            </a:fld>
            <a:endParaRPr lang="en-US"/>
          </a:p>
        </p:txBody>
      </p:sp>
      <p:graphicFrame>
        <p:nvGraphicFramePr>
          <p:cNvPr id="145410" name="Object 2"/>
          <p:cNvGraphicFramePr>
            <a:graphicFrameLocks noChangeAspect="1"/>
          </p:cNvGraphicFramePr>
          <p:nvPr/>
        </p:nvGraphicFramePr>
        <p:xfrm>
          <a:off x="630238" y="3078163"/>
          <a:ext cx="3260725" cy="2174875"/>
        </p:xfrm>
        <a:graphic>
          <a:graphicData uri="http://schemas.openxmlformats.org/presentationml/2006/ole">
            <mc:AlternateContent xmlns:mc="http://schemas.openxmlformats.org/markup-compatibility/2006">
              <mc:Choice xmlns:v="urn:schemas-microsoft-com:vml" Requires="v">
                <p:oleObj spid="_x0000_s145414" name="CS ChemDraw Drawing" r:id="rId3" imgW="3260821" imgH="2174132" progId="ChemDraw.Document.6.0">
                  <p:embed/>
                </p:oleObj>
              </mc:Choice>
              <mc:Fallback>
                <p:oleObj name="CS ChemDraw Drawing" r:id="rId3" imgW="3260821" imgH="2174132"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0238" y="3078163"/>
                        <a:ext cx="3260725" cy="2174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45411" name="Object 3"/>
          <p:cNvGraphicFramePr>
            <a:graphicFrameLocks noChangeAspect="1"/>
          </p:cNvGraphicFramePr>
          <p:nvPr/>
        </p:nvGraphicFramePr>
        <p:xfrm>
          <a:off x="4937125" y="3306763"/>
          <a:ext cx="3560763" cy="1946275"/>
        </p:xfrm>
        <a:graphic>
          <a:graphicData uri="http://schemas.openxmlformats.org/presentationml/2006/ole">
            <mc:AlternateContent xmlns:mc="http://schemas.openxmlformats.org/markup-compatibility/2006">
              <mc:Choice xmlns:v="urn:schemas-microsoft-com:vml" Requires="v">
                <p:oleObj spid="_x0000_s145415" name="CS ChemDraw Drawing" r:id="rId5" imgW="3561305" imgH="1945532" progId="ChemDraw.Document.6.0">
                  <p:embed/>
                </p:oleObj>
              </mc:Choice>
              <mc:Fallback>
                <p:oleObj name="CS ChemDraw Drawing" r:id="rId5" imgW="3561305" imgH="1945532" progId="ChemDraw.Document.6.0">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937125" y="3306763"/>
                        <a:ext cx="3560763" cy="1946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7" name="TextBox 6"/>
          <p:cNvSpPr txBox="1"/>
          <p:nvPr/>
        </p:nvSpPr>
        <p:spPr>
          <a:xfrm>
            <a:off x="1371600" y="5588000"/>
            <a:ext cx="1486304" cy="461665"/>
          </a:xfrm>
          <a:prstGeom prst="rect">
            <a:avLst/>
          </a:prstGeom>
          <a:noFill/>
        </p:spPr>
        <p:txBody>
          <a:bodyPr wrap="none" rtlCol="0">
            <a:spAutoFit/>
          </a:bodyPr>
          <a:lstStyle/>
          <a:p>
            <a:r>
              <a:rPr lang="en-US" dirty="0" smtClean="0"/>
              <a:t>spaghetti</a:t>
            </a:r>
            <a:endParaRPr lang="en-US" dirty="0"/>
          </a:p>
        </p:txBody>
      </p:sp>
      <p:sp>
        <p:nvSpPr>
          <p:cNvPr id="8" name="TextBox 7"/>
          <p:cNvSpPr txBox="1"/>
          <p:nvPr/>
        </p:nvSpPr>
        <p:spPr>
          <a:xfrm>
            <a:off x="4559300" y="5588000"/>
            <a:ext cx="4737100" cy="461665"/>
          </a:xfrm>
          <a:prstGeom prst="rect">
            <a:avLst/>
          </a:prstGeom>
          <a:noFill/>
        </p:spPr>
        <p:txBody>
          <a:bodyPr wrap="square" rtlCol="0">
            <a:spAutoFit/>
          </a:bodyPr>
          <a:lstStyle/>
          <a:p>
            <a:pPr algn="ctr"/>
            <a:r>
              <a:rPr lang="en-US" dirty="0" smtClean="0"/>
              <a:t>The box spaghetti comes in</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High-Fructose Corn Syrup (HFCS)</a:t>
            </a:r>
            <a:endParaRPr lang="en-US" dirty="0"/>
          </a:p>
        </p:txBody>
      </p:sp>
      <p:sp>
        <p:nvSpPr>
          <p:cNvPr id="3" name="Content Placeholder 2"/>
          <p:cNvSpPr>
            <a:spLocks noGrp="1"/>
          </p:cNvSpPr>
          <p:nvPr>
            <p:ph idx="1"/>
          </p:nvPr>
        </p:nvSpPr>
        <p:spPr/>
        <p:txBody>
          <a:bodyPr/>
          <a:lstStyle/>
          <a:p>
            <a:r>
              <a:rPr lang="en-US" dirty="0" smtClean="0"/>
              <a:t>Recall sucrose is a disaccharide of glucose and fructose.</a:t>
            </a:r>
          </a:p>
          <a:p>
            <a:r>
              <a:rPr lang="en-US" dirty="0" smtClean="0"/>
              <a:t>Fructose is over twice as sweet as glucose.</a:t>
            </a:r>
          </a:p>
          <a:p>
            <a:endParaRPr lang="en-US" dirty="0" smtClean="0"/>
          </a:p>
          <a:p>
            <a:pPr algn="just"/>
            <a:r>
              <a:rPr lang="en-US" dirty="0" smtClean="0"/>
              <a:t>Corn syrup is made from enzymatic breakdown of corn starch to glucose and glucose-containing </a:t>
            </a:r>
            <a:r>
              <a:rPr lang="en-US" dirty="0" err="1" smtClean="0"/>
              <a:t>oligo-saccharides</a:t>
            </a:r>
            <a:r>
              <a:rPr lang="en-US" dirty="0" smtClean="0"/>
              <a:t>.  </a:t>
            </a:r>
          </a:p>
          <a:p>
            <a:pPr algn="just"/>
            <a:endParaRPr lang="en-US" dirty="0" smtClean="0"/>
          </a:p>
          <a:p>
            <a:pPr algn="just"/>
            <a:r>
              <a:rPr lang="en-US" dirty="0" smtClean="0"/>
              <a:t>Although corn syrup contains no fructose, its glucose can be converted </a:t>
            </a:r>
            <a:r>
              <a:rPr lang="en-US" dirty="0" err="1" smtClean="0"/>
              <a:t>enzymatically</a:t>
            </a:r>
            <a:r>
              <a:rPr lang="en-US" dirty="0" smtClean="0"/>
              <a:t> to fructose.  The most common grades of HFCS are roughly 1:1 </a:t>
            </a:r>
            <a:r>
              <a:rPr lang="en-US" dirty="0" err="1" smtClean="0"/>
              <a:t>glucose:fructose</a:t>
            </a:r>
            <a:r>
              <a:rPr lang="en-US" dirty="0" smtClean="0"/>
              <a:t>.  A 45:55 ratio has the same sweetness as sucrose, and is commonly used in soft drinks.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15</a:t>
            </a:fld>
            <a:endParaRPr lang="en-US"/>
          </a:p>
        </p:txBody>
      </p:sp>
      <p:graphicFrame>
        <p:nvGraphicFramePr>
          <p:cNvPr id="146434" name="Object 2"/>
          <p:cNvGraphicFramePr>
            <a:graphicFrameLocks noChangeAspect="1"/>
          </p:cNvGraphicFramePr>
          <p:nvPr/>
        </p:nvGraphicFramePr>
        <p:xfrm>
          <a:off x="2139950" y="1908175"/>
          <a:ext cx="4940300" cy="4922838"/>
        </p:xfrm>
        <a:graphic>
          <a:graphicData uri="http://schemas.openxmlformats.org/presentationml/2006/ole">
            <mc:AlternateContent xmlns:mc="http://schemas.openxmlformats.org/markup-compatibility/2006">
              <mc:Choice xmlns:v="urn:schemas-microsoft-com:vml" Requires="v">
                <p:oleObj spid="_x0000_s146436" name="CS ChemDraw Drawing" r:id="rId3" imgW="4940457" imgH="4922196" progId="ChemDraw.Document.6.0">
                  <p:embed/>
                </p:oleObj>
              </mc:Choice>
              <mc:Fallback>
                <p:oleObj name="CS ChemDraw Drawing" r:id="rId3" imgW="4940457" imgH="4922196"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950" y="1908175"/>
                        <a:ext cx="4940300" cy="4922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520701" y="584200"/>
            <a:ext cx="8204200" cy="1200329"/>
          </a:xfrm>
          <a:prstGeom prst="rect">
            <a:avLst/>
          </a:prstGeom>
          <a:noFill/>
        </p:spPr>
        <p:txBody>
          <a:bodyPr wrap="square" rtlCol="0">
            <a:spAutoFit/>
          </a:bodyPr>
          <a:lstStyle/>
          <a:p>
            <a:r>
              <a:rPr lang="en-US" dirty="0" smtClean="0"/>
              <a:t>Glucose and fructose are </a:t>
            </a:r>
            <a:r>
              <a:rPr lang="en-US" dirty="0" err="1" smtClean="0"/>
              <a:t>tautomers</a:t>
            </a:r>
            <a:r>
              <a:rPr lang="en-US" dirty="0" smtClean="0"/>
              <a:t> of each other that can interconvert with base via the </a:t>
            </a:r>
            <a:r>
              <a:rPr lang="en-US" dirty="0" err="1" smtClean="0"/>
              <a:t>enol</a:t>
            </a:r>
            <a:r>
              <a:rPr lang="en-US" dirty="0" smtClean="0"/>
              <a:t>, as well as via enzymatic </a:t>
            </a:r>
            <a:r>
              <a:rPr lang="en-US" dirty="0" err="1" smtClean="0"/>
              <a:t>isomerization</a:t>
            </a:r>
            <a:r>
              <a:rPr lang="en-US" dirty="0" smtClean="0"/>
              <a:t>:</a:t>
            </a:r>
            <a:endParaRPr lang="en-US"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 HFCS Unhealthy?</a:t>
            </a:r>
            <a:endParaRPr lang="en-US" dirty="0"/>
          </a:p>
        </p:txBody>
      </p:sp>
      <p:sp>
        <p:nvSpPr>
          <p:cNvPr id="3" name="Content Placeholder 2"/>
          <p:cNvSpPr>
            <a:spLocks noGrp="1"/>
          </p:cNvSpPr>
          <p:nvPr>
            <p:ph idx="1"/>
          </p:nvPr>
        </p:nvSpPr>
        <p:spPr>
          <a:xfrm>
            <a:off x="457200" y="1033463"/>
            <a:ext cx="8229600" cy="4754562"/>
          </a:xfrm>
        </p:spPr>
        <p:txBody>
          <a:bodyPr/>
          <a:lstStyle/>
          <a:p>
            <a:r>
              <a:rPr lang="en-US" dirty="0" smtClean="0"/>
              <a:t>Short answer: about as unhealthy as sucrose.  HFCS is essentially what our body produces when it hydrolyzes sucrose to glucose and fructose.  Fructose is also naturally found in many foods, including fruits and honey.    Carbohydrates in general are sources of calories, and HFCS added to processed foods will increase their caloric content.</a:t>
            </a:r>
          </a:p>
          <a:p>
            <a:endParaRPr lang="en-US" dirty="0" smtClean="0"/>
          </a:p>
          <a:p>
            <a:r>
              <a:rPr lang="en-US" dirty="0" smtClean="0"/>
              <a:t>Longer answer: there may be reasons for HFCS to have a higher impact on obesity and diabetes, but nothing conclusive has been found.  The main problem with HFCS is that it makes it easy to add calories to our diet.  </a:t>
            </a:r>
          </a:p>
          <a:p>
            <a:pPr>
              <a:buNone/>
            </a:pP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Rise of Corn</a:t>
            </a:r>
            <a:endParaRPr lang="en-US" dirty="0"/>
          </a:p>
        </p:txBody>
      </p:sp>
      <p:sp>
        <p:nvSpPr>
          <p:cNvPr id="3" name="Content Placeholder 2"/>
          <p:cNvSpPr>
            <a:spLocks noGrp="1"/>
          </p:cNvSpPr>
          <p:nvPr>
            <p:ph idx="1"/>
          </p:nvPr>
        </p:nvSpPr>
        <p:spPr/>
        <p:txBody>
          <a:bodyPr/>
          <a:lstStyle/>
          <a:p>
            <a:r>
              <a:rPr lang="en-US" dirty="0" smtClean="0"/>
              <a:t>Corn is the largest grain crop in the world by mass (780 million </a:t>
            </a:r>
            <a:r>
              <a:rPr lang="en-US" dirty="0" err="1" smtClean="0"/>
              <a:t>tonnes</a:t>
            </a:r>
            <a:r>
              <a:rPr lang="en-US" dirty="0" smtClean="0"/>
              <a:t> in 2007).</a:t>
            </a:r>
          </a:p>
          <a:p>
            <a:endParaRPr lang="en-US" dirty="0" smtClean="0"/>
          </a:p>
          <a:p>
            <a:r>
              <a:rPr lang="en-US" dirty="0" smtClean="0"/>
              <a:t>Corn has the highest yields of any grain (5 </a:t>
            </a:r>
            <a:r>
              <a:rPr lang="en-US" dirty="0" err="1" smtClean="0"/>
              <a:t>tonnes</a:t>
            </a:r>
            <a:r>
              <a:rPr lang="en-US" dirty="0" smtClean="0"/>
              <a:t>/hectare).   </a:t>
            </a:r>
          </a:p>
          <a:p>
            <a:endParaRPr lang="en-US" dirty="0" smtClean="0"/>
          </a:p>
          <a:p>
            <a:r>
              <a:rPr lang="en-US" dirty="0" smtClean="0"/>
              <a:t>Corn can be used as a source of fats and protein as well as carbohydrate</a:t>
            </a:r>
          </a:p>
          <a:p>
            <a:endParaRPr lang="en-US" dirty="0" smtClean="0"/>
          </a:p>
          <a:p>
            <a:r>
              <a:rPr lang="en-US" dirty="0" smtClean="0"/>
              <a:t>Corn is a fungible commodity</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17</a:t>
            </a:fld>
            <a:endParaRPr lang="en-US"/>
          </a:p>
        </p:txBody>
      </p:sp>
      <p:sp>
        <p:nvSpPr>
          <p:cNvPr id="5" name="TextBox 4"/>
          <p:cNvSpPr txBox="1"/>
          <p:nvPr/>
        </p:nvSpPr>
        <p:spPr>
          <a:xfrm>
            <a:off x="266700" y="6502400"/>
            <a:ext cx="6625532" cy="338554"/>
          </a:xfrm>
          <a:prstGeom prst="rect">
            <a:avLst/>
          </a:prstGeom>
          <a:noFill/>
        </p:spPr>
        <p:txBody>
          <a:bodyPr wrap="none" rtlCol="0">
            <a:spAutoFit/>
          </a:bodyPr>
          <a:lstStyle/>
          <a:p>
            <a:r>
              <a:rPr lang="en-US" sz="1600" dirty="0" smtClean="0"/>
              <a:t>http://faostat.fao.org/site/567/DesktopDefault.aspx?PageID=567#ancor</a:t>
            </a:r>
            <a:endParaRPr lang="en-US" sz="16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Chips With Legs”</a:t>
            </a:r>
            <a:endParaRPr lang="en-US" dirty="0"/>
          </a:p>
        </p:txBody>
      </p:sp>
      <p:sp>
        <p:nvSpPr>
          <p:cNvPr id="3" name="Content Placeholder 2"/>
          <p:cNvSpPr>
            <a:spLocks noGrp="1"/>
          </p:cNvSpPr>
          <p:nvPr>
            <p:ph idx="1"/>
          </p:nvPr>
        </p:nvSpPr>
        <p:spPr>
          <a:xfrm>
            <a:off x="457200" y="1211262"/>
            <a:ext cx="8229600" cy="5646737"/>
          </a:xfrm>
        </p:spPr>
        <p:txBody>
          <a:bodyPr/>
          <a:lstStyle/>
          <a:p>
            <a:pPr marL="457200" indent="-457200"/>
            <a:r>
              <a:rPr lang="en-US" dirty="0" smtClean="0"/>
              <a:t>Corn is one of the few crops that use C4 carbon fixation for photosynthesis.  Most plants are C3, but suffer in hotter and drier climates because of an undesirable side-reaction called photorespiration.</a:t>
            </a:r>
          </a:p>
          <a:p>
            <a:pPr marL="457200" indent="-457200"/>
            <a:endParaRPr lang="en-US" dirty="0" smtClean="0"/>
          </a:p>
          <a:p>
            <a:pPr marL="457200" indent="-457200"/>
            <a:r>
              <a:rPr lang="en-US" dirty="0" smtClean="0"/>
              <a:t>C4 plants take up more </a:t>
            </a:r>
            <a:r>
              <a:rPr lang="en-US" baseline="30000" dirty="0" smtClean="0"/>
              <a:t>13</a:t>
            </a:r>
            <a:r>
              <a:rPr lang="en-US" dirty="0" smtClean="0"/>
              <a:t>C from the atmosphere than C3 plants do.  Measuring the relative amount of </a:t>
            </a:r>
            <a:r>
              <a:rPr lang="en-US" baseline="30000" dirty="0" smtClean="0"/>
              <a:t>13</a:t>
            </a:r>
            <a:r>
              <a:rPr lang="en-US" dirty="0" smtClean="0"/>
              <a:t>C in a food, animal or person correlates to how much of that carbon originally came from corn.</a:t>
            </a:r>
          </a:p>
          <a:p>
            <a:pPr marL="0" indent="0">
              <a:buNone/>
            </a:pPr>
            <a:endParaRPr lang="en-US" dirty="0" smtClean="0"/>
          </a:p>
          <a:p>
            <a:pPr marL="0" indent="0" algn="ctr">
              <a:buNone/>
            </a:pPr>
            <a:r>
              <a:rPr lang="en-US" dirty="0" smtClean="0"/>
              <a:t>“When you look at isotope ratios, we North Americans look like corn chips with legs.” </a:t>
            </a:r>
          </a:p>
          <a:p>
            <a:pPr marL="0" indent="0">
              <a:buNone/>
            </a:pPr>
            <a:endParaRPr lang="en-US" dirty="0" smtClean="0"/>
          </a:p>
          <a:p>
            <a:pPr marL="0" indent="0">
              <a:buNone/>
            </a:pPr>
            <a:r>
              <a:rPr lang="en-US" dirty="0" smtClean="0"/>
              <a:t> </a:t>
            </a:r>
            <a:r>
              <a:rPr lang="en-US" sz="2000" dirty="0" smtClean="0"/>
              <a:t>--Todd Dawson.  From </a:t>
            </a:r>
            <a:r>
              <a:rPr lang="en-US" sz="2000" i="1" dirty="0" smtClean="0"/>
              <a:t>The Omnivore’s </a:t>
            </a:r>
            <a:r>
              <a:rPr lang="en-US" sz="2000" i="1" dirty="0" err="1" smtClean="0"/>
              <a:t>Dilemna</a:t>
            </a:r>
            <a:r>
              <a:rPr lang="en-US" sz="2000" i="1" dirty="0" smtClean="0"/>
              <a:t> </a:t>
            </a:r>
            <a:r>
              <a:rPr lang="en-US" sz="2000" dirty="0" smtClean="0"/>
              <a:t>by M. </a:t>
            </a:r>
            <a:r>
              <a:rPr lang="en-US" sz="2000" dirty="0" err="1" smtClean="0"/>
              <a:t>Pollan</a:t>
            </a:r>
            <a:r>
              <a:rPr lang="en-US" sz="2000" dirty="0" smtClean="0"/>
              <a:t>. </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McDonald’s</a:t>
            </a:r>
            <a:endParaRPr lang="en-US" dirty="0"/>
          </a:p>
        </p:txBody>
      </p:sp>
      <p:sp>
        <p:nvSpPr>
          <p:cNvPr id="3" name="Content Placeholder 2"/>
          <p:cNvSpPr>
            <a:spLocks noGrp="1"/>
          </p:cNvSpPr>
          <p:nvPr>
            <p:ph idx="1"/>
          </p:nvPr>
        </p:nvSpPr>
        <p:spPr/>
        <p:txBody>
          <a:bodyPr/>
          <a:lstStyle/>
          <a:p>
            <a:r>
              <a:rPr lang="en-US" dirty="0" err="1" smtClean="0"/>
              <a:t>Pollan</a:t>
            </a:r>
            <a:r>
              <a:rPr lang="en-US" dirty="0" smtClean="0"/>
              <a:t> had a McDonald’s meal analyzed by mass spectrometry.  The percent of carbon in each foodstuff that was derived from corn was then calculated:</a:t>
            </a:r>
          </a:p>
          <a:p>
            <a:endParaRPr lang="en-US" dirty="0" smtClean="0"/>
          </a:p>
          <a:p>
            <a:pPr>
              <a:buNone/>
            </a:pPr>
            <a:r>
              <a:rPr lang="en-US" dirty="0" smtClean="0"/>
              <a:t>Soda: 100%</a:t>
            </a:r>
          </a:p>
          <a:p>
            <a:pPr>
              <a:buNone/>
            </a:pPr>
            <a:r>
              <a:rPr lang="en-US" dirty="0" smtClean="0"/>
              <a:t>Milkshake: 78%</a:t>
            </a:r>
          </a:p>
          <a:p>
            <a:pPr>
              <a:buNone/>
            </a:pPr>
            <a:r>
              <a:rPr lang="en-US" dirty="0" smtClean="0"/>
              <a:t>Salad Dressing: 65%</a:t>
            </a:r>
          </a:p>
          <a:p>
            <a:pPr>
              <a:buNone/>
            </a:pPr>
            <a:r>
              <a:rPr lang="en-US" dirty="0" smtClean="0"/>
              <a:t>Chicken Nuggets: 56%</a:t>
            </a:r>
          </a:p>
          <a:p>
            <a:pPr>
              <a:buNone/>
            </a:pPr>
            <a:r>
              <a:rPr lang="en-US" dirty="0" smtClean="0"/>
              <a:t>Cheeseburger: 52%</a:t>
            </a:r>
          </a:p>
          <a:p>
            <a:pPr>
              <a:buNone/>
            </a:pPr>
            <a:r>
              <a:rPr lang="en-US" dirty="0" smtClean="0"/>
              <a:t>French fries: 23% </a:t>
            </a:r>
          </a:p>
          <a:p>
            <a:pPr>
              <a:buNone/>
            </a:pPr>
            <a:endParaRPr lang="en-US" dirty="0" smtClean="0"/>
          </a:p>
          <a:p>
            <a:pPr>
              <a:buNone/>
            </a:pPr>
            <a:endParaRPr lang="en-US" dirty="0" smtClean="0"/>
          </a:p>
          <a:p>
            <a:pPr>
              <a:buNone/>
            </a:pPr>
            <a:r>
              <a:rPr lang="en-US" sz="1800" dirty="0" smtClean="0"/>
              <a:t>From </a:t>
            </a:r>
            <a:r>
              <a:rPr lang="en-US" sz="1800" i="1" dirty="0" smtClean="0"/>
              <a:t>The Omnivore’s </a:t>
            </a:r>
            <a:r>
              <a:rPr lang="en-US" sz="1800" i="1" dirty="0" err="1" smtClean="0"/>
              <a:t>Dilemna</a:t>
            </a:r>
            <a:r>
              <a:rPr lang="en-US" sz="1800" i="1" dirty="0" smtClean="0"/>
              <a:t> </a:t>
            </a:r>
            <a:r>
              <a:rPr lang="en-US" sz="1800" dirty="0" smtClean="0"/>
              <a:t>by M. </a:t>
            </a:r>
            <a:r>
              <a:rPr lang="en-US" sz="1800" dirty="0" err="1" smtClean="0"/>
              <a:t>Pollan</a:t>
            </a:r>
            <a:r>
              <a:rPr lang="en-US" sz="1800" dirty="0" smtClean="0"/>
              <a:t>.</a:t>
            </a:r>
            <a:endParaRPr lang="en-US" sz="18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19</a:t>
            </a:fld>
            <a:endParaRPr lang="en-US"/>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 Stereochemistry</a:t>
            </a:r>
            <a:endParaRPr lang="en-US" dirty="0"/>
          </a:p>
        </p:txBody>
      </p:sp>
      <p:sp>
        <p:nvSpPr>
          <p:cNvPr id="3" name="Content Placeholder 2"/>
          <p:cNvSpPr>
            <a:spLocks noGrp="1"/>
          </p:cNvSpPr>
          <p:nvPr>
            <p:ph idx="1"/>
          </p:nvPr>
        </p:nvSpPr>
        <p:spPr>
          <a:xfrm>
            <a:off x="457200" y="1211263"/>
            <a:ext cx="8229600" cy="2916237"/>
          </a:xfrm>
        </p:spPr>
        <p:txBody>
          <a:bodyPr/>
          <a:lstStyle/>
          <a:p>
            <a:r>
              <a:rPr lang="en-US" sz="2000" dirty="0" smtClean="0"/>
              <a:t>D</a:t>
            </a:r>
            <a:r>
              <a:rPr lang="en-US" dirty="0" smtClean="0"/>
              <a:t>- vs. </a:t>
            </a:r>
            <a:r>
              <a:rPr lang="en-US" sz="2000" dirty="0" smtClean="0"/>
              <a:t>L</a:t>
            </a:r>
            <a:r>
              <a:rPr lang="en-US" dirty="0" smtClean="0"/>
              <a:t>- sugars:  if the hydroxyl nearest the –CH</a:t>
            </a:r>
            <a:r>
              <a:rPr lang="en-US" baseline="-25000" dirty="0" smtClean="0"/>
              <a:t>2</a:t>
            </a:r>
            <a:r>
              <a:rPr lang="en-US" dirty="0" smtClean="0"/>
              <a:t>OH group in the Fischer projection is on the right, the structure corresponds to a </a:t>
            </a:r>
            <a:r>
              <a:rPr lang="en-US" sz="2000" dirty="0" smtClean="0"/>
              <a:t>D</a:t>
            </a:r>
            <a:r>
              <a:rPr lang="en-US" dirty="0" smtClean="0"/>
              <a:t>-sugar.  If it’s on the left, the structure represents an </a:t>
            </a:r>
            <a:r>
              <a:rPr lang="en-US" sz="2000" dirty="0" smtClean="0"/>
              <a:t>L</a:t>
            </a:r>
            <a:r>
              <a:rPr lang="en-US" dirty="0" smtClean="0"/>
              <a:t>-sugar.</a:t>
            </a:r>
          </a:p>
          <a:p>
            <a:r>
              <a:rPr lang="en-US" dirty="0" smtClean="0"/>
              <a:t>Most sugars in nature are </a:t>
            </a:r>
            <a:r>
              <a:rPr lang="en-US" sz="2000" dirty="0" smtClean="0"/>
              <a:t>D</a:t>
            </a:r>
            <a:r>
              <a:rPr lang="en-US" dirty="0" smtClean="0"/>
              <a:t>-sugars.</a:t>
            </a:r>
          </a:p>
          <a:p>
            <a:r>
              <a:rPr lang="en-US" sz="2000" dirty="0" smtClean="0"/>
              <a:t>D</a:t>
            </a:r>
            <a:r>
              <a:rPr lang="en-US" dirty="0" smtClean="0"/>
              <a:t>- and </a:t>
            </a:r>
            <a:r>
              <a:rPr lang="en-US" sz="2000" dirty="0" smtClean="0"/>
              <a:t>L</a:t>
            </a:r>
            <a:r>
              <a:rPr lang="en-US" dirty="0" smtClean="0"/>
              <a:t>- here do NOT correspond to rotation of plane-polarized light (</a:t>
            </a:r>
            <a:r>
              <a:rPr lang="en-US" i="1" dirty="0" err="1" smtClean="0"/>
              <a:t>d/l</a:t>
            </a:r>
            <a:r>
              <a:rPr lang="en-US" dirty="0" smtClean="0"/>
              <a:t> or +/-).</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a:t>
            </a:fld>
            <a:endParaRPr lang="en-US"/>
          </a:p>
        </p:txBody>
      </p:sp>
      <p:graphicFrame>
        <p:nvGraphicFramePr>
          <p:cNvPr id="136195" name="Object 3"/>
          <p:cNvGraphicFramePr>
            <a:graphicFrameLocks noChangeAspect="1"/>
          </p:cNvGraphicFramePr>
          <p:nvPr/>
        </p:nvGraphicFramePr>
        <p:xfrm>
          <a:off x="2953544" y="4264025"/>
          <a:ext cx="3236913" cy="2266950"/>
        </p:xfrm>
        <a:graphic>
          <a:graphicData uri="http://schemas.openxmlformats.org/presentationml/2006/ole">
            <mc:AlternateContent xmlns:mc="http://schemas.openxmlformats.org/markup-compatibility/2006">
              <mc:Choice xmlns:v="urn:schemas-microsoft-com:vml" Requires="v">
                <p:oleObj spid="_x0000_s136197" name="CS ChemDraw Drawing" r:id="rId3" imgW="3236814" imgH="2267355" progId="ChemDraw.Document.6.0">
                  <p:embed/>
                </p:oleObj>
              </mc:Choice>
              <mc:Fallback>
                <p:oleObj name="CS ChemDraw Drawing" r:id="rId3" imgW="3236814" imgH="2267355" progId="ChemDraw.Document.6.0">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3544" y="4264025"/>
                        <a:ext cx="3236913"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Corn as a Raw Material</a:t>
            </a:r>
            <a:endParaRPr lang="en-US" dirty="0"/>
          </a:p>
        </p:txBody>
      </p:sp>
      <p:sp>
        <p:nvSpPr>
          <p:cNvPr id="3" name="Content Placeholder 2"/>
          <p:cNvSpPr>
            <a:spLocks noGrp="1"/>
          </p:cNvSpPr>
          <p:nvPr>
            <p:ph idx="1"/>
          </p:nvPr>
        </p:nvSpPr>
        <p:spPr>
          <a:xfrm>
            <a:off x="457200" y="800100"/>
            <a:ext cx="8229600" cy="5842000"/>
          </a:xfrm>
        </p:spPr>
        <p:txBody>
          <a:bodyPr/>
          <a:lstStyle/>
          <a:p>
            <a:pPr algn="just">
              <a:buNone/>
            </a:pPr>
            <a:endParaRPr lang="en-US" sz="2000" dirty="0" smtClean="0"/>
          </a:p>
          <a:p>
            <a:pPr algn="just">
              <a:buNone/>
            </a:pPr>
            <a:r>
              <a:rPr lang="en-US" sz="2000" dirty="0" smtClean="0"/>
              <a:t>Corn can be refined or chemically modified into a variety of foodstuffs and materials:</a:t>
            </a:r>
          </a:p>
          <a:p>
            <a:pPr algn="just">
              <a:buNone/>
            </a:pPr>
            <a:endParaRPr lang="en-US" sz="2000" dirty="0" smtClean="0"/>
          </a:p>
          <a:p>
            <a:pPr algn="just"/>
            <a:r>
              <a:rPr lang="en-US" sz="2000" dirty="0" smtClean="0"/>
              <a:t>Carbohydrates (corn syrup, starch, HFCS, corn meal)</a:t>
            </a:r>
          </a:p>
          <a:p>
            <a:pPr algn="just"/>
            <a:r>
              <a:rPr lang="en-US" sz="2000" dirty="0" smtClean="0"/>
              <a:t>Amino acids (from gluten and from fermentation)</a:t>
            </a:r>
          </a:p>
          <a:p>
            <a:pPr algn="just"/>
            <a:r>
              <a:rPr lang="en-US" sz="2000" dirty="0" smtClean="0"/>
              <a:t>Fats and oils (corn oil, margarine, shortening)</a:t>
            </a:r>
          </a:p>
          <a:p>
            <a:pPr algn="just"/>
            <a:r>
              <a:rPr lang="en-US" sz="2000" dirty="0" smtClean="0"/>
              <a:t>Ethanol</a:t>
            </a:r>
          </a:p>
          <a:p>
            <a:pPr algn="just"/>
            <a:r>
              <a:rPr lang="en-US" sz="2000" dirty="0" smtClean="0"/>
              <a:t>Food additives (vitamins, </a:t>
            </a:r>
            <a:r>
              <a:rPr lang="en-US" sz="2000" dirty="0" err="1" smtClean="0"/>
              <a:t>xanthan</a:t>
            </a:r>
            <a:r>
              <a:rPr lang="en-US" sz="2000" dirty="0" smtClean="0"/>
              <a:t> gum, citric acid, MSG)</a:t>
            </a:r>
          </a:p>
          <a:p>
            <a:pPr algn="just"/>
            <a:r>
              <a:rPr lang="en-US" sz="2000" dirty="0" smtClean="0"/>
              <a:t>Plastics</a:t>
            </a:r>
          </a:p>
          <a:p>
            <a:pPr algn="just"/>
            <a:endParaRPr lang="en-US" sz="2000" dirty="0" smtClean="0"/>
          </a:p>
          <a:p>
            <a:pPr marL="0" indent="0" algn="just">
              <a:buNone/>
            </a:pPr>
            <a:r>
              <a:rPr lang="en-US" sz="2000" dirty="0" smtClean="0"/>
              <a:t>Less than 10% of the corn crop is used directly for human consumption!  The bulk of it is used for animal feed, ethanol production and industrial materials.</a:t>
            </a:r>
          </a:p>
          <a:p>
            <a:pPr marL="0" indent="0" algn="just">
              <a:buNone/>
            </a:pPr>
            <a:endParaRPr lang="en-US" sz="2000" dirty="0" smtClean="0"/>
          </a:p>
          <a:p>
            <a:pPr marL="0" indent="0" algn="just">
              <a:buNone/>
            </a:pPr>
            <a:endParaRPr lang="en-US" sz="1800" dirty="0" smtClean="0"/>
          </a:p>
          <a:p>
            <a:pPr marL="0" indent="0" algn="just">
              <a:buNone/>
            </a:pPr>
            <a:r>
              <a:rPr lang="en-US" sz="1800" dirty="0" smtClean="0"/>
              <a:t>http://www.ers.usda.gov/AmberWaves/February08/Features/CornPrices.htm</a:t>
            </a:r>
          </a:p>
          <a:p>
            <a:pPr>
              <a:buNone/>
            </a:pPr>
            <a:endParaRPr lang="en-US" sz="2000" dirty="0" smtClean="0"/>
          </a:p>
          <a:p>
            <a:pPr>
              <a:buNone/>
            </a:pPr>
            <a:endParaRPr lang="en-US" sz="20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Fats and Oils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21</a:t>
            </a:fld>
            <a:endParaRPr lang="en-US"/>
          </a:p>
        </p:txBody>
      </p:sp>
      <p:graphicFrame>
        <p:nvGraphicFramePr>
          <p:cNvPr id="150530" name="Object 2"/>
          <p:cNvGraphicFramePr>
            <a:graphicFrameLocks noChangeAspect="1"/>
          </p:cNvGraphicFramePr>
          <p:nvPr/>
        </p:nvGraphicFramePr>
        <p:xfrm>
          <a:off x="690563" y="1009650"/>
          <a:ext cx="1030287" cy="849313"/>
        </p:xfrm>
        <a:graphic>
          <a:graphicData uri="http://schemas.openxmlformats.org/presentationml/2006/ole">
            <mc:AlternateContent xmlns:mc="http://schemas.openxmlformats.org/markup-compatibility/2006">
              <mc:Choice xmlns:v="urn:schemas-microsoft-com:vml" Requires="v">
                <p:oleObj spid="_x0000_s150540" name="CS ChemDraw Drawing" r:id="rId3" imgW="1029846" imgH="850089" progId="ChemDraw.Document.6.0">
                  <p:embed/>
                </p:oleObj>
              </mc:Choice>
              <mc:Fallback>
                <p:oleObj name="CS ChemDraw Drawing" r:id="rId3" imgW="1029846" imgH="850089"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63" y="1009650"/>
                        <a:ext cx="1030287" cy="849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2032000" y="1092200"/>
            <a:ext cx="5487400" cy="830997"/>
          </a:xfrm>
          <a:prstGeom prst="rect">
            <a:avLst/>
          </a:prstGeom>
          <a:noFill/>
        </p:spPr>
        <p:txBody>
          <a:bodyPr wrap="none" rtlCol="0">
            <a:spAutoFit/>
          </a:bodyPr>
          <a:lstStyle/>
          <a:p>
            <a:r>
              <a:rPr lang="en-US" dirty="0" smtClean="0"/>
              <a:t>Recall that a fat is a </a:t>
            </a:r>
            <a:r>
              <a:rPr lang="en-US" dirty="0" err="1" smtClean="0"/>
              <a:t>triester</a:t>
            </a:r>
            <a:r>
              <a:rPr lang="en-US" dirty="0" smtClean="0"/>
              <a:t> of glycerol:</a:t>
            </a:r>
          </a:p>
          <a:p>
            <a:r>
              <a:rPr lang="en-US" dirty="0" smtClean="0"/>
              <a:t> a </a:t>
            </a:r>
            <a:r>
              <a:rPr lang="en-US" b="1" dirty="0" err="1" smtClean="0"/>
              <a:t>triacylglyceride</a:t>
            </a:r>
            <a:endParaRPr lang="en-US" b="1" dirty="0"/>
          </a:p>
        </p:txBody>
      </p:sp>
      <p:graphicFrame>
        <p:nvGraphicFramePr>
          <p:cNvPr id="150532" name="Object 4"/>
          <p:cNvGraphicFramePr>
            <a:graphicFrameLocks noChangeAspect="1"/>
          </p:cNvGraphicFramePr>
          <p:nvPr/>
        </p:nvGraphicFramePr>
        <p:xfrm>
          <a:off x="554037" y="3535363"/>
          <a:ext cx="5078413" cy="623887"/>
        </p:xfrm>
        <a:graphic>
          <a:graphicData uri="http://schemas.openxmlformats.org/presentationml/2006/ole">
            <mc:AlternateContent xmlns:mc="http://schemas.openxmlformats.org/markup-compatibility/2006">
              <mc:Choice xmlns:v="urn:schemas-microsoft-com:vml" Requires="v">
                <p:oleObj spid="_x0000_s150541" name="CS ChemDraw Drawing" r:id="rId5" imgW="5079101" imgH="624462" progId="ChemDraw.Document.6.0">
                  <p:embed/>
                </p:oleObj>
              </mc:Choice>
              <mc:Fallback>
                <p:oleObj name="CS ChemDraw Drawing" r:id="rId5" imgW="5079101" imgH="624462" progId="ChemDraw.Document.6.0">
                  <p:embed/>
                  <p:pic>
                    <p:nvPicPr>
                      <p:cNvPr id="0"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4037" y="3535363"/>
                        <a:ext cx="5078413"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150533" name="Object 5"/>
          <p:cNvGraphicFramePr>
            <a:graphicFrameLocks noChangeAspect="1"/>
          </p:cNvGraphicFramePr>
          <p:nvPr/>
        </p:nvGraphicFramePr>
        <p:xfrm>
          <a:off x="596900" y="2227263"/>
          <a:ext cx="5035550" cy="623887"/>
        </p:xfrm>
        <a:graphic>
          <a:graphicData uri="http://schemas.openxmlformats.org/presentationml/2006/ole">
            <mc:AlternateContent xmlns:mc="http://schemas.openxmlformats.org/markup-compatibility/2006">
              <mc:Choice xmlns:v="urn:schemas-microsoft-com:vml" Requires="v">
                <p:oleObj spid="_x0000_s150542" name="CS ChemDraw Drawing" r:id="rId7" imgW="5034864" imgH="624462" progId="ChemDraw.Document.6.0">
                  <p:embed/>
                </p:oleObj>
              </mc:Choice>
              <mc:Fallback>
                <p:oleObj name="CS ChemDraw Drawing" r:id="rId7" imgW="5034864" imgH="624462" progId="ChemDraw.Document.6.0">
                  <p:embed/>
                  <p:pic>
                    <p:nvPicPr>
                      <p:cNvPr id="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96900" y="2227263"/>
                        <a:ext cx="5035550" cy="623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3" name="TextBox 12"/>
          <p:cNvSpPr txBox="1"/>
          <p:nvPr/>
        </p:nvSpPr>
        <p:spPr>
          <a:xfrm>
            <a:off x="5740400" y="2095500"/>
            <a:ext cx="3403600" cy="3785652"/>
          </a:xfrm>
          <a:prstGeom prst="rect">
            <a:avLst/>
          </a:prstGeom>
          <a:noFill/>
        </p:spPr>
        <p:txBody>
          <a:bodyPr wrap="square" rtlCol="0">
            <a:spAutoFit/>
          </a:bodyPr>
          <a:lstStyle/>
          <a:p>
            <a:r>
              <a:rPr lang="en-US" sz="2000" dirty="0" smtClean="0"/>
              <a:t>Saturated fats have no</a:t>
            </a:r>
          </a:p>
          <a:p>
            <a:r>
              <a:rPr lang="en-US" sz="2000" dirty="0" smtClean="0"/>
              <a:t>C=C double bonds in the fatty acid </a:t>
            </a:r>
            <a:r>
              <a:rPr lang="en-US" sz="2000" dirty="0" err="1" smtClean="0"/>
              <a:t>sidechains</a:t>
            </a:r>
            <a:endParaRPr lang="en-US" sz="2000" dirty="0" smtClean="0"/>
          </a:p>
          <a:p>
            <a:endParaRPr lang="en-US" sz="2000" dirty="0" smtClean="0"/>
          </a:p>
          <a:p>
            <a:r>
              <a:rPr lang="en-US" sz="2000" dirty="0" smtClean="0"/>
              <a:t>Natural unsaturated fatty acids contain a </a:t>
            </a:r>
            <a:r>
              <a:rPr lang="en-US" sz="2000" dirty="0" err="1" smtClean="0"/>
              <a:t>cis</a:t>
            </a:r>
            <a:r>
              <a:rPr lang="en-US" sz="2000" dirty="0" smtClean="0"/>
              <a:t>-double bond.</a:t>
            </a:r>
          </a:p>
          <a:p>
            <a:endParaRPr lang="en-US" sz="2000" dirty="0" smtClean="0"/>
          </a:p>
          <a:p>
            <a:endParaRPr lang="en-US" sz="2000" dirty="0" smtClean="0"/>
          </a:p>
          <a:p>
            <a:r>
              <a:rPr lang="en-US" sz="2000" dirty="0" smtClean="0"/>
              <a:t>Polyunsaturated fatty acids contain multiple double bonds.</a:t>
            </a:r>
          </a:p>
        </p:txBody>
      </p:sp>
      <p:graphicFrame>
        <p:nvGraphicFramePr>
          <p:cNvPr id="150535" name="Object 7"/>
          <p:cNvGraphicFramePr>
            <a:graphicFrameLocks noChangeAspect="1"/>
          </p:cNvGraphicFramePr>
          <p:nvPr/>
        </p:nvGraphicFramePr>
        <p:xfrm>
          <a:off x="512763" y="4779963"/>
          <a:ext cx="5119687" cy="625475"/>
        </p:xfrm>
        <a:graphic>
          <a:graphicData uri="http://schemas.openxmlformats.org/presentationml/2006/ole">
            <mc:AlternateContent xmlns:mc="http://schemas.openxmlformats.org/markup-compatibility/2006">
              <mc:Choice xmlns:v="urn:schemas-microsoft-com:vml" Requires="v">
                <p:oleObj spid="_x0000_s150543" name="CS ChemDraw Drawing" r:id="rId9" imgW="5120370" imgH="626083" progId="ChemDraw.Document.6.0">
                  <p:embed/>
                </p:oleObj>
              </mc:Choice>
              <mc:Fallback>
                <p:oleObj name="CS ChemDraw Drawing" r:id="rId9" imgW="5120370" imgH="626083" progId="ChemDraw.Document.6.0">
                  <p:embed/>
                  <p:pic>
                    <p:nvPicPr>
                      <p:cNvPr id="0" name="Picture 7"/>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512763" y="4779963"/>
                        <a:ext cx="5119687" cy="625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Hydrogenated Vegetable Oil</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22</a:t>
            </a:fld>
            <a:endParaRPr lang="en-US"/>
          </a:p>
        </p:txBody>
      </p:sp>
      <p:sp>
        <p:nvSpPr>
          <p:cNvPr id="5" name="Content Placeholder 2"/>
          <p:cNvSpPr>
            <a:spLocks noGrp="1"/>
          </p:cNvSpPr>
          <p:nvPr>
            <p:ph idx="1"/>
          </p:nvPr>
        </p:nvSpPr>
        <p:spPr/>
        <p:txBody>
          <a:bodyPr/>
          <a:lstStyle/>
          <a:p>
            <a:r>
              <a:rPr lang="en-US" dirty="0" smtClean="0"/>
              <a:t>Saturated fats tend to be solids at room temperature.  Unsaturated fats have lower melting points and tend to be oils at room temperature.  This is because the “kink” introduced in a fatty acid chain by the </a:t>
            </a:r>
            <a:r>
              <a:rPr lang="en-US" dirty="0" err="1" smtClean="0"/>
              <a:t>cis</a:t>
            </a:r>
            <a:r>
              <a:rPr lang="en-US" dirty="0" smtClean="0"/>
              <a:t>-double bond causes the molecules to pack less tightly together.</a:t>
            </a:r>
          </a:p>
          <a:p>
            <a:endParaRPr lang="en-US" dirty="0" smtClean="0"/>
          </a:p>
          <a:p>
            <a:r>
              <a:rPr lang="en-US" dirty="0" smtClean="0"/>
              <a:t>Vegetable oils can be partially or completely hydrogenated using H</a:t>
            </a:r>
            <a:r>
              <a:rPr lang="en-US" baseline="-25000" dirty="0" smtClean="0"/>
              <a:t>2</a:t>
            </a:r>
            <a:r>
              <a:rPr lang="en-US" dirty="0" smtClean="0"/>
              <a:t> and a metal catalyst to give a fat with a certain desired consistency (e.g. margarine, shortening).</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smtClean="0"/>
              <a:t>trans</a:t>
            </a:r>
            <a:r>
              <a:rPr lang="en-US" dirty="0" smtClean="0"/>
              <a:t>- Fats</a:t>
            </a:r>
            <a:endParaRPr lang="en-US" dirty="0"/>
          </a:p>
        </p:txBody>
      </p:sp>
      <p:sp>
        <p:nvSpPr>
          <p:cNvPr id="3" name="Content Placeholder 2"/>
          <p:cNvSpPr>
            <a:spLocks noGrp="1"/>
          </p:cNvSpPr>
          <p:nvPr>
            <p:ph idx="1"/>
          </p:nvPr>
        </p:nvSpPr>
        <p:spPr>
          <a:xfrm>
            <a:off x="457200" y="939801"/>
            <a:ext cx="8229600" cy="1473200"/>
          </a:xfrm>
        </p:spPr>
        <p:txBody>
          <a:bodyPr/>
          <a:lstStyle/>
          <a:p>
            <a:r>
              <a:rPr lang="en-US" sz="2000" dirty="0" smtClean="0"/>
              <a:t>In the process of hydrogenation, some of the natural </a:t>
            </a:r>
            <a:r>
              <a:rPr lang="en-US" sz="2000" i="1" dirty="0" err="1" smtClean="0"/>
              <a:t>cis</a:t>
            </a:r>
            <a:r>
              <a:rPr lang="en-US" sz="2000" dirty="0" smtClean="0"/>
              <a:t>-fatty acid </a:t>
            </a:r>
            <a:r>
              <a:rPr lang="en-US" sz="2000" dirty="0" err="1" smtClean="0"/>
              <a:t>sidechains</a:t>
            </a:r>
            <a:r>
              <a:rPr lang="en-US" sz="2000" dirty="0" smtClean="0"/>
              <a:t> are converted to unnatural </a:t>
            </a:r>
            <a:r>
              <a:rPr lang="en-US" sz="2000" i="1" dirty="0" smtClean="0"/>
              <a:t>trans</a:t>
            </a:r>
            <a:r>
              <a:rPr lang="en-US" sz="2000" dirty="0" smtClean="0"/>
              <a:t>-fatty acids:</a:t>
            </a:r>
          </a:p>
          <a:p>
            <a:endParaRPr lang="en-US" sz="20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23</a:t>
            </a:fld>
            <a:endParaRPr lang="en-US"/>
          </a:p>
        </p:txBody>
      </p:sp>
      <p:sp>
        <p:nvSpPr>
          <p:cNvPr id="5" name="TextBox 4"/>
          <p:cNvSpPr txBox="1"/>
          <p:nvPr/>
        </p:nvSpPr>
        <p:spPr>
          <a:xfrm>
            <a:off x="457200" y="4919008"/>
            <a:ext cx="8305800" cy="1323439"/>
          </a:xfrm>
          <a:prstGeom prst="rect">
            <a:avLst/>
          </a:prstGeom>
          <a:noFill/>
        </p:spPr>
        <p:txBody>
          <a:bodyPr wrap="square" rtlCol="0">
            <a:spAutoFit/>
          </a:bodyPr>
          <a:lstStyle/>
          <a:p>
            <a:pPr>
              <a:buFont typeface="Arial" pitchFamily="34" charset="0"/>
              <a:buChar char="•"/>
            </a:pPr>
            <a:r>
              <a:rPr lang="en-US" sz="2000" dirty="0" smtClean="0"/>
              <a:t>Research is revealing that these </a:t>
            </a:r>
            <a:r>
              <a:rPr lang="en-US" sz="2000" i="1" dirty="0" smtClean="0"/>
              <a:t>trans</a:t>
            </a:r>
            <a:r>
              <a:rPr lang="en-US" sz="2000" dirty="0" smtClean="0"/>
              <a:t>-fats, which previously were counted as “unsaturated fat” on nutritional labels, are as bad as saturated fats, or even worse for your health.  Nutritional labels now show trans-fats as a separate category.</a:t>
            </a:r>
            <a:endParaRPr lang="en-US" sz="2000" dirty="0"/>
          </a:p>
        </p:txBody>
      </p:sp>
      <p:graphicFrame>
        <p:nvGraphicFramePr>
          <p:cNvPr id="151554" name="Object 2"/>
          <p:cNvGraphicFramePr>
            <a:graphicFrameLocks noChangeAspect="1"/>
          </p:cNvGraphicFramePr>
          <p:nvPr/>
        </p:nvGraphicFramePr>
        <p:xfrm>
          <a:off x="1897063" y="1730375"/>
          <a:ext cx="5322887" cy="3016250"/>
        </p:xfrm>
        <a:graphic>
          <a:graphicData uri="http://schemas.openxmlformats.org/presentationml/2006/ole">
            <mc:AlternateContent xmlns:mc="http://schemas.openxmlformats.org/markup-compatibility/2006">
              <mc:Choice xmlns:v="urn:schemas-microsoft-com:vml" Requires="v">
                <p:oleObj spid="_x0000_s151556" name="CS ChemDraw Drawing" r:id="rId3" imgW="5322941" imgH="3015574" progId="ChemDraw.Document.6.0">
                  <p:embed/>
                </p:oleObj>
              </mc:Choice>
              <mc:Fallback>
                <p:oleObj name="CS ChemDraw Drawing" r:id="rId3" imgW="5322941" imgH="3015574"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97063" y="1730375"/>
                        <a:ext cx="5322887" cy="301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24</a:t>
            </a:fld>
            <a:endParaRPr lang="en-US"/>
          </a:p>
        </p:txBody>
      </p:sp>
      <p:sp>
        <p:nvSpPr>
          <p:cNvPr id="3" name="TextBox 2"/>
          <p:cNvSpPr txBox="1"/>
          <p:nvPr/>
        </p:nvSpPr>
        <p:spPr>
          <a:xfrm>
            <a:off x="482600" y="368300"/>
            <a:ext cx="8166100" cy="6863417"/>
          </a:xfrm>
          <a:prstGeom prst="rect">
            <a:avLst/>
          </a:prstGeom>
          <a:noFill/>
        </p:spPr>
        <p:txBody>
          <a:bodyPr wrap="square" rtlCol="0">
            <a:spAutoFit/>
          </a:bodyPr>
          <a:lstStyle/>
          <a:p>
            <a:pPr algn="just"/>
            <a:r>
              <a:rPr lang="en-US" sz="2000" dirty="0" smtClean="0"/>
              <a:t>“</a:t>
            </a:r>
            <a:r>
              <a:rPr lang="en-US" sz="2000" dirty="0" smtClean="0">
                <a:solidFill>
                  <a:srgbClr val="331EB4"/>
                </a:solidFill>
              </a:rPr>
              <a:t>In clinical studies, TFA or hydrogenated fats tended to raise total blood cholesterol levels.</a:t>
            </a:r>
            <a:r>
              <a:rPr lang="en-US" sz="2000" dirty="0" smtClean="0"/>
              <a:t> Some scientists believe they raise cholesterol levels more than saturated fats. TFA also tend to raise LDL (bad) cholesterol and lower HDL (good) cholesterol when used instead of </a:t>
            </a:r>
            <a:r>
              <a:rPr lang="en-US" sz="2000" dirty="0" err="1" smtClean="0"/>
              <a:t>cis</a:t>
            </a:r>
            <a:r>
              <a:rPr lang="en-US" sz="2000" dirty="0" smtClean="0"/>
              <a:t> fatty acids or natural oils. These changes may increase the risk of heart disease.</a:t>
            </a:r>
          </a:p>
          <a:p>
            <a:pPr algn="just"/>
            <a:endParaRPr lang="en-US" sz="2000" dirty="0" smtClean="0"/>
          </a:p>
          <a:p>
            <a:pPr algn="just"/>
            <a:r>
              <a:rPr lang="en-US" sz="2000" dirty="0" smtClean="0">
                <a:solidFill>
                  <a:srgbClr val="331EB4"/>
                </a:solidFill>
              </a:rPr>
              <a:t>Because there are no standard methods, it's difficult to estimate the TFA content of food items</a:t>
            </a:r>
            <a:r>
              <a:rPr lang="en-US" sz="2000" dirty="0" smtClean="0"/>
              <a:t>. It's also difficult to estimate intake, especially long-term intake…. </a:t>
            </a:r>
            <a:r>
              <a:rPr lang="en-US" sz="2000" dirty="0" smtClean="0">
                <a:solidFill>
                  <a:srgbClr val="331EB4"/>
                </a:solidFill>
              </a:rPr>
              <a:t>As of January 2006, the FDA requires </a:t>
            </a:r>
            <a:r>
              <a:rPr lang="en-US" sz="2000" i="1" dirty="0" smtClean="0">
                <a:solidFill>
                  <a:srgbClr val="331EB4"/>
                </a:solidFill>
              </a:rPr>
              <a:t>trans</a:t>
            </a:r>
            <a:r>
              <a:rPr lang="en-US" sz="2000" dirty="0" smtClean="0">
                <a:solidFill>
                  <a:srgbClr val="331EB4"/>
                </a:solidFill>
              </a:rPr>
              <a:t> fat to be listed on the nutrition label. </a:t>
            </a:r>
            <a:r>
              <a:rPr lang="en-US" sz="2000" dirty="0" smtClean="0"/>
              <a:t>Although changes in labeling are important, they aren't enough. </a:t>
            </a:r>
            <a:r>
              <a:rPr lang="en-US" sz="2000" dirty="0" smtClean="0">
                <a:solidFill>
                  <a:srgbClr val="331EB4"/>
                </a:solidFill>
              </a:rPr>
              <a:t>Many fast foods contain high levels of TFA.</a:t>
            </a:r>
            <a:r>
              <a:rPr lang="en-US" sz="2000" dirty="0" smtClean="0"/>
              <a:t> There are no labeling regulations for fast food, and it can even be advertised as cholesterol-free and cooked in vegetable oil. Eating one doughnut at breakfast (3.2 g of TFA) and a large order of </a:t>
            </a:r>
            <a:r>
              <a:rPr lang="en-US" sz="2000" dirty="0" err="1" smtClean="0"/>
              <a:t>french</a:t>
            </a:r>
            <a:r>
              <a:rPr lang="en-US" sz="2000" dirty="0" smtClean="0"/>
              <a:t> fries at lunch (6.8 g of TFA) add 10 grams of TFA to one's diet, so the lack of regulations for labeling restaurant foods can be harmful to your health”</a:t>
            </a:r>
          </a:p>
          <a:p>
            <a:pPr algn="just"/>
            <a:endParaRPr lang="en-US" sz="2000" dirty="0" smtClean="0"/>
          </a:p>
          <a:p>
            <a:pPr algn="just"/>
            <a:r>
              <a:rPr lang="en-US" sz="2000" dirty="0" smtClean="0"/>
              <a:t>-American Heart Association (www.americanheart.org)</a:t>
            </a:r>
          </a:p>
          <a:p>
            <a:pPr algn="just"/>
            <a:endParaRPr lang="en-US" sz="2000" dirty="0" smtClean="0"/>
          </a:p>
          <a:p>
            <a:pPr algn="just"/>
            <a:endParaRPr lang="en-US" sz="2000" dirty="0" smtClean="0"/>
          </a:p>
          <a:p>
            <a:pPr algn="just"/>
            <a:endParaRPr lang="en-US" sz="2000"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25</a:t>
            </a:fld>
            <a:endParaRPr lang="en-US"/>
          </a:p>
        </p:txBody>
      </p:sp>
      <p:sp>
        <p:nvSpPr>
          <p:cNvPr id="3" name="TextBox 2"/>
          <p:cNvSpPr txBox="1"/>
          <p:nvPr/>
        </p:nvSpPr>
        <p:spPr>
          <a:xfrm>
            <a:off x="482600" y="368300"/>
            <a:ext cx="8166100" cy="7294305"/>
          </a:xfrm>
          <a:prstGeom prst="rect">
            <a:avLst/>
          </a:prstGeom>
          <a:noFill/>
        </p:spPr>
        <p:txBody>
          <a:bodyPr wrap="square" rtlCol="0">
            <a:spAutoFit/>
          </a:bodyPr>
          <a:lstStyle/>
          <a:p>
            <a:r>
              <a:rPr lang="en-US" sz="1800" dirty="0" smtClean="0"/>
              <a:t>“The American Heart Association's Nutrition Committee strongly advises these fat guidelines for healthy Americans over age 2:</a:t>
            </a:r>
          </a:p>
          <a:p>
            <a:endParaRPr lang="en-US" sz="1800" dirty="0" smtClean="0"/>
          </a:p>
          <a:p>
            <a:pPr marL="63500" indent="-63500">
              <a:buFont typeface="Arial" pitchFamily="34" charset="0"/>
              <a:buChar char="•"/>
            </a:pPr>
            <a:r>
              <a:rPr lang="en-US" sz="1800" dirty="0" smtClean="0"/>
              <a:t>Limit total fat intake to less than 25–35 percent of your total calories each day;</a:t>
            </a:r>
          </a:p>
          <a:p>
            <a:pPr marL="63500" indent="-63500"/>
            <a:r>
              <a:rPr lang="en-US" sz="1800" dirty="0" smtClean="0"/>
              <a:t> </a:t>
            </a:r>
          </a:p>
          <a:p>
            <a:pPr marL="63500" indent="-63500">
              <a:buFont typeface="Arial" pitchFamily="34" charset="0"/>
              <a:buChar char="•"/>
            </a:pPr>
            <a:r>
              <a:rPr lang="en-US" sz="1800" dirty="0" smtClean="0"/>
              <a:t>Limit saturated fat intake to less than 7 percent of total daily calories; </a:t>
            </a:r>
          </a:p>
          <a:p>
            <a:pPr marL="63500" indent="-63500">
              <a:buFont typeface="Arial" pitchFamily="34" charset="0"/>
              <a:buChar char="•"/>
            </a:pPr>
            <a:endParaRPr lang="en-US" sz="1800" dirty="0" smtClean="0"/>
          </a:p>
          <a:p>
            <a:pPr marL="63500" indent="-63500">
              <a:buFont typeface="Arial" pitchFamily="34" charset="0"/>
              <a:buChar char="•"/>
            </a:pPr>
            <a:r>
              <a:rPr lang="en-US" sz="1800" dirty="0" smtClean="0"/>
              <a:t>Limit </a:t>
            </a:r>
            <a:r>
              <a:rPr lang="en-US" sz="1800" i="1" dirty="0" smtClean="0"/>
              <a:t>trans</a:t>
            </a:r>
            <a:r>
              <a:rPr lang="en-US" sz="1800" dirty="0" smtClean="0"/>
              <a:t> fat intake to less than 1 percent of total daily calories;  </a:t>
            </a:r>
          </a:p>
          <a:p>
            <a:pPr marL="63500" indent="-63500">
              <a:buFont typeface="Arial" pitchFamily="34" charset="0"/>
              <a:buChar char="•"/>
            </a:pPr>
            <a:endParaRPr lang="en-US" sz="1800" dirty="0" smtClean="0"/>
          </a:p>
          <a:p>
            <a:pPr marL="63500" indent="-63500">
              <a:buFont typeface="Arial" pitchFamily="34" charset="0"/>
              <a:buChar char="•"/>
            </a:pPr>
            <a:r>
              <a:rPr lang="en-US" sz="1800" dirty="0" smtClean="0"/>
              <a:t>The remaining fat should come from sources of monounsaturated and polyunsaturated fats such as nuts, seeds, fish and vegetable oils; and </a:t>
            </a:r>
          </a:p>
          <a:p>
            <a:pPr marL="63500" indent="-63500">
              <a:buFont typeface="Arial" pitchFamily="34" charset="0"/>
              <a:buChar char="•"/>
            </a:pPr>
            <a:endParaRPr lang="en-US" sz="1800" dirty="0" smtClean="0"/>
          </a:p>
          <a:p>
            <a:pPr marL="63500" indent="-63500">
              <a:buFont typeface="Arial" pitchFamily="34" charset="0"/>
              <a:buChar char="•"/>
            </a:pPr>
            <a:r>
              <a:rPr lang="en-US" sz="1800" dirty="0" smtClean="0"/>
              <a:t>Limit cholesterol intake to less than 300 mg per day, for most people.  If you have coronary heart disease or your LDL cholesterol level is 100 mg/</a:t>
            </a:r>
            <a:r>
              <a:rPr lang="en-US" sz="1800" dirty="0" err="1" smtClean="0"/>
              <a:t>dL</a:t>
            </a:r>
            <a:r>
              <a:rPr lang="en-US" sz="1800" dirty="0" smtClean="0"/>
              <a:t> or greater, limit your cholesterol intake to less than 200 milligrams a day. </a:t>
            </a:r>
          </a:p>
          <a:p>
            <a:endParaRPr lang="en-US" sz="1800" dirty="0" smtClean="0"/>
          </a:p>
          <a:p>
            <a:r>
              <a:rPr lang="en-US" sz="1800" dirty="0" smtClean="0"/>
              <a:t>For example, a sedentary female who is 31–50 years old needs about 2,000 calories each day. Therefore, she should consume </a:t>
            </a:r>
            <a:r>
              <a:rPr lang="en-US" sz="1800" dirty="0" smtClean="0">
                <a:solidFill>
                  <a:srgbClr val="331EB4"/>
                </a:solidFill>
              </a:rPr>
              <a:t>less than 16 g saturated fat, less than 2 g </a:t>
            </a:r>
            <a:r>
              <a:rPr lang="en-US" sz="1800" i="1" dirty="0" smtClean="0">
                <a:solidFill>
                  <a:srgbClr val="331EB4"/>
                </a:solidFill>
              </a:rPr>
              <a:t>trans</a:t>
            </a:r>
            <a:r>
              <a:rPr lang="en-US" sz="1800" dirty="0" smtClean="0">
                <a:solidFill>
                  <a:srgbClr val="331EB4"/>
                </a:solidFill>
              </a:rPr>
              <a:t> fat and between 50 and 70 grams of total fat each day</a:t>
            </a:r>
            <a:r>
              <a:rPr lang="en-US" sz="1800" dirty="0" smtClean="0"/>
              <a:t> (with most fats coming from sources of polyunsaturated and monounsaturated fats, such as fish, nuts, seeds and vegetable oils).”</a:t>
            </a:r>
          </a:p>
          <a:p>
            <a:endParaRPr lang="en-US" sz="1800" dirty="0" smtClean="0"/>
          </a:p>
          <a:p>
            <a:pPr algn="just"/>
            <a:r>
              <a:rPr lang="en-US" sz="1800" dirty="0" smtClean="0"/>
              <a:t>-American Heart Association (www.americanheart.org)</a:t>
            </a:r>
          </a:p>
          <a:p>
            <a:pPr algn="just"/>
            <a:endParaRPr lang="en-US" sz="1800" dirty="0" smtClean="0"/>
          </a:p>
          <a:p>
            <a:pPr algn="just"/>
            <a:endParaRPr lang="en-US" sz="1800" dirty="0" smtClean="0"/>
          </a:p>
          <a:p>
            <a:pPr algn="just"/>
            <a:endParaRPr lang="en-US" sz="1800"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Meat Production</a:t>
            </a:r>
            <a:endParaRPr lang="en-US" dirty="0"/>
          </a:p>
        </p:txBody>
      </p:sp>
      <p:sp>
        <p:nvSpPr>
          <p:cNvPr id="3" name="Content Placeholder 2"/>
          <p:cNvSpPr>
            <a:spLocks noGrp="1"/>
          </p:cNvSpPr>
          <p:nvPr>
            <p:ph idx="1"/>
          </p:nvPr>
        </p:nvSpPr>
        <p:spPr/>
        <p:txBody>
          <a:bodyPr/>
          <a:lstStyle/>
          <a:p>
            <a:r>
              <a:rPr lang="en-US" dirty="0" smtClean="0"/>
              <a:t>An abundance of inexpensive crops such as corn and soy has allowed the production of  inexpensive meat.</a:t>
            </a:r>
          </a:p>
          <a:p>
            <a:endParaRPr lang="en-US" dirty="0" smtClean="0"/>
          </a:p>
          <a:p>
            <a:r>
              <a:rPr lang="en-US" dirty="0" smtClean="0"/>
              <a:t>Because livestock are higher up the food chain, a large amount of our crops are directed towards meat production instead of human consumption.  For example, 55% of the U.S. corn crop is used in animal feed. </a:t>
            </a:r>
          </a:p>
          <a:p>
            <a:endParaRPr lang="en-US" dirty="0" smtClean="0"/>
          </a:p>
          <a:p>
            <a:r>
              <a:rPr lang="en-US" dirty="0" smtClean="0"/>
              <a:t>Beef production is particularly inefficient at converting feed to protein.</a:t>
            </a:r>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27</a:t>
            </a:fld>
            <a:endParaRPr lang="en-US"/>
          </a:p>
        </p:txBody>
      </p:sp>
      <p:pic>
        <p:nvPicPr>
          <p:cNvPr id="152578" name="Picture 2"/>
          <p:cNvPicPr>
            <a:picLocks noChangeAspect="1" noChangeArrowheads="1"/>
          </p:cNvPicPr>
          <p:nvPr/>
        </p:nvPicPr>
        <p:blipFill>
          <a:blip r:embed="rId2"/>
          <a:srcRect/>
          <a:stretch>
            <a:fillRect/>
          </a:stretch>
        </p:blipFill>
        <p:spPr bwMode="auto">
          <a:xfrm>
            <a:off x="1401763" y="801688"/>
            <a:ext cx="6248612" cy="4926012"/>
          </a:xfrm>
          <a:prstGeom prst="rect">
            <a:avLst/>
          </a:prstGeom>
          <a:noFill/>
          <a:ln w="9525">
            <a:noFill/>
            <a:miter lim="800000"/>
            <a:headEnd/>
            <a:tailEnd/>
          </a:ln>
        </p:spPr>
      </p:pic>
      <p:sp>
        <p:nvSpPr>
          <p:cNvPr id="5" name="TextBox 4"/>
          <p:cNvSpPr txBox="1"/>
          <p:nvPr/>
        </p:nvSpPr>
        <p:spPr>
          <a:xfrm>
            <a:off x="1473200" y="6184900"/>
            <a:ext cx="7670800" cy="738664"/>
          </a:xfrm>
          <a:prstGeom prst="rect">
            <a:avLst/>
          </a:prstGeom>
          <a:noFill/>
        </p:spPr>
        <p:txBody>
          <a:bodyPr wrap="square" rtlCol="0">
            <a:spAutoFit/>
          </a:bodyPr>
          <a:lstStyle/>
          <a:p>
            <a:r>
              <a:rPr lang="en-US" sz="1800" dirty="0" smtClean="0"/>
              <a:t>Source: </a:t>
            </a:r>
            <a:r>
              <a:rPr lang="en-US" sz="1800" i="1" dirty="0" smtClean="0"/>
              <a:t>Energy in nature and society </a:t>
            </a:r>
            <a:r>
              <a:rPr lang="en-US" sz="1800" dirty="0" smtClean="0"/>
              <a:t>by Vaclav </a:t>
            </a:r>
            <a:r>
              <a:rPr lang="en-US" sz="1800" dirty="0" err="1" smtClean="0"/>
              <a:t>Smil</a:t>
            </a:r>
            <a:r>
              <a:rPr lang="en-US" sz="1800" dirty="0" smtClean="0"/>
              <a:t> (2008)</a:t>
            </a:r>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Amino Acids</a:t>
            </a:r>
            <a:endParaRPr lang="en-US" dirty="0"/>
          </a:p>
        </p:txBody>
      </p:sp>
      <p:sp>
        <p:nvSpPr>
          <p:cNvPr id="3" name="Content Placeholder 2"/>
          <p:cNvSpPr>
            <a:spLocks noGrp="1"/>
          </p:cNvSpPr>
          <p:nvPr>
            <p:ph idx="1"/>
          </p:nvPr>
        </p:nvSpPr>
        <p:spPr/>
        <p:txBody>
          <a:bodyPr/>
          <a:lstStyle/>
          <a:p>
            <a:r>
              <a:rPr lang="en-US" b="1" dirty="0" smtClean="0"/>
              <a:t>Amino acids </a:t>
            </a:r>
            <a:r>
              <a:rPr lang="en-US" dirty="0" smtClean="0"/>
              <a:t>are the basic building blocks of proteins.  A protein is a polymer made from amino acids connected primarily by amide linkages.</a:t>
            </a:r>
          </a:p>
          <a:p>
            <a:endParaRPr lang="en-US" dirty="0" smtClean="0"/>
          </a:p>
          <a:p>
            <a:endParaRPr lang="en-US" dirty="0" smtClean="0"/>
          </a:p>
          <a:p>
            <a:endParaRPr lang="en-US" dirty="0" smtClean="0"/>
          </a:p>
          <a:p>
            <a:endParaRPr lang="en-US" dirty="0" smtClean="0"/>
          </a:p>
          <a:p>
            <a:endParaRPr lang="en-US" dirty="0" smtClean="0"/>
          </a:p>
          <a:p>
            <a:r>
              <a:rPr lang="en-US" dirty="0" smtClean="0"/>
              <a:t>There are 20 different amino acids.  9 of these cannot by synthesized by humans and must be obtained in the diet.  These are called </a:t>
            </a:r>
            <a:r>
              <a:rPr lang="en-US" b="1" dirty="0" smtClean="0"/>
              <a:t>essential amino acids</a:t>
            </a:r>
            <a:r>
              <a:rPr lang="en-US" dirty="0" smtClean="0"/>
              <a:t>.</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28</a:t>
            </a:fld>
            <a:endParaRPr lang="en-US"/>
          </a:p>
        </p:txBody>
      </p:sp>
      <p:graphicFrame>
        <p:nvGraphicFramePr>
          <p:cNvPr id="153602" name="Object 2"/>
          <p:cNvGraphicFramePr>
            <a:graphicFrameLocks noChangeAspect="1"/>
          </p:cNvGraphicFramePr>
          <p:nvPr/>
        </p:nvGraphicFramePr>
        <p:xfrm>
          <a:off x="1235075" y="2719388"/>
          <a:ext cx="6675438" cy="1419225"/>
        </p:xfrm>
        <a:graphic>
          <a:graphicData uri="http://schemas.openxmlformats.org/presentationml/2006/ole">
            <mc:AlternateContent xmlns:mc="http://schemas.openxmlformats.org/markup-compatibility/2006">
              <mc:Choice xmlns:v="urn:schemas-microsoft-com:vml" Requires="v">
                <p:oleObj spid="_x0000_s153604" name="CS ChemDraw Drawing" r:id="rId3" imgW="6674850" imgH="1419968" progId="ChemDraw.Document.6.0">
                  <p:embed/>
                </p:oleObj>
              </mc:Choice>
              <mc:Fallback>
                <p:oleObj name="CS ChemDraw Drawing" r:id="rId3" imgW="6674850" imgH="1419968"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35075" y="2719388"/>
                        <a:ext cx="6675438" cy="1419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Complete Proteins</a:t>
            </a:r>
            <a:endParaRPr lang="en-US" dirty="0"/>
          </a:p>
        </p:txBody>
      </p:sp>
      <p:sp>
        <p:nvSpPr>
          <p:cNvPr id="3" name="Content Placeholder 2"/>
          <p:cNvSpPr>
            <a:spLocks noGrp="1"/>
          </p:cNvSpPr>
          <p:nvPr>
            <p:ph idx="1"/>
          </p:nvPr>
        </p:nvSpPr>
        <p:spPr>
          <a:xfrm>
            <a:off x="457200" y="1211262"/>
            <a:ext cx="8229600" cy="4986337"/>
          </a:xfrm>
        </p:spPr>
        <p:txBody>
          <a:bodyPr/>
          <a:lstStyle/>
          <a:p>
            <a:pPr>
              <a:buFont typeface="Arial" pitchFamily="34" charset="0"/>
              <a:buChar char="•"/>
            </a:pPr>
            <a:r>
              <a:rPr lang="en-US" dirty="0" smtClean="0"/>
              <a:t>Meat provides all the essential amino acids humans need—it is a </a:t>
            </a:r>
            <a:r>
              <a:rPr lang="en-US" b="1" dirty="0" smtClean="0"/>
              <a:t>complete protein. </a:t>
            </a:r>
          </a:p>
          <a:p>
            <a:pPr>
              <a:buFont typeface="Arial" pitchFamily="34" charset="0"/>
              <a:buChar char="•"/>
            </a:pPr>
            <a:endParaRPr lang="en-US" dirty="0" smtClean="0"/>
          </a:p>
          <a:p>
            <a:pPr>
              <a:buFont typeface="Arial" pitchFamily="34" charset="0"/>
              <a:buChar char="•"/>
            </a:pPr>
            <a:r>
              <a:rPr lang="en-US" dirty="0" smtClean="0"/>
              <a:t>Most plant sources are deficient in one or more essential amino acids (</a:t>
            </a:r>
            <a:r>
              <a:rPr lang="en-US" b="1" dirty="0" smtClean="0"/>
              <a:t>exception: soy protein</a:t>
            </a:r>
            <a:r>
              <a:rPr lang="en-US" dirty="0" smtClean="0"/>
              <a:t>).  For example, corn is low in lysine and tryptophan.</a:t>
            </a:r>
          </a:p>
          <a:p>
            <a:pPr>
              <a:buFont typeface="Arial" pitchFamily="34" charset="0"/>
              <a:buChar char="•"/>
            </a:pPr>
            <a:endParaRPr lang="en-US" dirty="0" smtClean="0"/>
          </a:p>
          <a:p>
            <a:pPr>
              <a:buFont typeface="Arial" pitchFamily="34" charset="0"/>
              <a:buChar char="•"/>
            </a:pPr>
            <a:r>
              <a:rPr lang="en-US" dirty="0" smtClean="0"/>
              <a:t>However, different plant sources can be combined to provide a complete protein (e.g. rice and beans).</a:t>
            </a:r>
          </a:p>
          <a:p>
            <a:endParaRPr lang="en-US" dirty="0" smtClean="0"/>
          </a:p>
          <a:p>
            <a:endParaRPr lang="en-US" dirty="0" smtClean="0"/>
          </a:p>
          <a:p>
            <a:pPr marL="0" indent="0">
              <a:buNone/>
            </a:pPr>
            <a:r>
              <a:rPr lang="en-US" sz="2000" dirty="0" smtClean="0"/>
              <a:t>http://www.nlm.nih.gov/medlineplus/ency/article/002467.htm#Food%20Sources</a:t>
            </a:r>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29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CA0657DA-BC2A-43DF-B5F0-4F866DCDB88B}" type="slidenum">
              <a:rPr lang="en-US" smtClean="0"/>
              <a:pPr/>
              <a:t>3</a:t>
            </a:fld>
            <a:endParaRPr lang="en-US"/>
          </a:p>
        </p:txBody>
      </p:sp>
      <p:sp>
        <p:nvSpPr>
          <p:cNvPr id="6" name="Content Placeholder 2"/>
          <p:cNvSpPr txBox="1">
            <a:spLocks/>
          </p:cNvSpPr>
          <p:nvPr/>
        </p:nvSpPr>
        <p:spPr>
          <a:xfrm>
            <a:off x="457200" y="347663"/>
            <a:ext cx="8229600" cy="1011237"/>
          </a:xfrm>
          <a:prstGeom prst="rect">
            <a:avLst/>
          </a:prstGeom>
        </p:spPr>
        <p:txBody>
          <a:bodyPr/>
          <a:lstStyle/>
          <a:p>
            <a:pPr marL="342900" marR="0" lvl="0" indent="-342900" algn="l" defTabSz="914400" rtl="0" eaLnBrk="1" fontAlgn="base" latinLnBrk="0" hangingPunct="1">
              <a:lnSpc>
                <a:spcPct val="100000"/>
              </a:lnSpc>
              <a:spcBef>
                <a:spcPct val="20000"/>
              </a:spcBef>
              <a:spcAft>
                <a:spcPct val="0"/>
              </a:spcAft>
              <a:buClrTx/>
              <a:buSzTx/>
              <a:buFontTx/>
              <a:buChar char="•"/>
              <a:tabLst/>
              <a:defRPr/>
            </a:pPr>
            <a:r>
              <a:rPr kumimoji="0" lang="en-US" sz="2000" b="0" i="0" u="none" strike="noStrike" kern="0" cap="none" spc="0" normalizeH="0" baseline="0" noProof="0" dirty="0" smtClean="0">
                <a:ln>
                  <a:noFill/>
                </a:ln>
                <a:solidFill>
                  <a:schemeClr val="tx1"/>
                </a:solidFill>
                <a:effectLst/>
                <a:uLnTx/>
                <a:uFillTx/>
                <a:latin typeface="+mn-lt"/>
                <a:ea typeface="+mn-ea"/>
                <a:cs typeface="+mn-cs"/>
              </a:rPr>
              <a:t>All other stereochemistry</a:t>
            </a:r>
            <a:r>
              <a:rPr kumimoji="0" lang="en-US" sz="2000" b="0" i="0" u="none" strike="noStrike" kern="0" cap="none" spc="0" normalizeH="0" noProof="0" dirty="0" smtClean="0">
                <a:ln>
                  <a:noFill/>
                </a:ln>
                <a:solidFill>
                  <a:schemeClr val="tx1"/>
                </a:solidFill>
                <a:effectLst/>
                <a:uLnTx/>
                <a:uFillTx/>
                <a:latin typeface="+mn-lt"/>
                <a:ea typeface="+mn-ea"/>
                <a:cs typeface="+mn-cs"/>
              </a:rPr>
              <a:t> relative to the bottom-most –CHOH group (the one that determines </a:t>
            </a:r>
            <a:r>
              <a:rPr kumimoji="0" lang="en-US" sz="1800" b="0" i="0" u="none" strike="noStrike" kern="0" cap="none" spc="0" normalizeH="0" noProof="0" dirty="0" smtClean="0">
                <a:ln>
                  <a:noFill/>
                </a:ln>
                <a:solidFill>
                  <a:schemeClr val="tx1"/>
                </a:solidFill>
                <a:effectLst/>
                <a:uLnTx/>
                <a:uFillTx/>
                <a:latin typeface="+mn-lt"/>
                <a:ea typeface="+mn-ea"/>
                <a:cs typeface="+mn-cs"/>
              </a:rPr>
              <a:t>D</a:t>
            </a:r>
            <a:r>
              <a:rPr kumimoji="0" lang="en-US" sz="2000" b="0" i="0" u="none" strike="noStrike" kern="0" cap="none" spc="0" normalizeH="0" noProof="0" dirty="0" smtClean="0">
                <a:ln>
                  <a:noFill/>
                </a:ln>
                <a:solidFill>
                  <a:schemeClr val="tx1"/>
                </a:solidFill>
                <a:effectLst/>
                <a:uLnTx/>
                <a:uFillTx/>
                <a:latin typeface="+mn-lt"/>
                <a:ea typeface="+mn-ea"/>
                <a:cs typeface="+mn-cs"/>
              </a:rPr>
              <a:t>- vs. </a:t>
            </a:r>
            <a:r>
              <a:rPr kumimoji="0" lang="en-US" sz="1800" b="0" i="0" u="none" strike="noStrike" kern="0" cap="none" spc="0" normalizeH="0" noProof="0" dirty="0" smtClean="0">
                <a:ln>
                  <a:noFill/>
                </a:ln>
                <a:solidFill>
                  <a:schemeClr val="tx1"/>
                </a:solidFill>
                <a:effectLst/>
                <a:uLnTx/>
                <a:uFillTx/>
                <a:latin typeface="+mn-lt"/>
                <a:ea typeface="+mn-ea"/>
                <a:cs typeface="+mn-cs"/>
              </a:rPr>
              <a:t>L</a:t>
            </a:r>
            <a:r>
              <a:rPr kumimoji="0" lang="en-US" sz="2000" b="0" i="0" u="none" strike="noStrike" kern="0" cap="none" spc="0" normalizeH="0" noProof="0" dirty="0" smtClean="0">
                <a:ln>
                  <a:noFill/>
                </a:ln>
                <a:solidFill>
                  <a:schemeClr val="tx1"/>
                </a:solidFill>
                <a:effectLst/>
                <a:uLnTx/>
                <a:uFillTx/>
                <a:latin typeface="+mn-lt"/>
                <a:ea typeface="+mn-ea"/>
                <a:cs typeface="+mn-cs"/>
              </a:rPr>
              <a:t>-) is indicated by the name of the sugar.  </a:t>
            </a:r>
            <a:endParaRPr kumimoji="0" lang="en-US" sz="2400" b="0" i="0" u="none" strike="noStrike" kern="0" cap="none" spc="0" normalizeH="0" baseline="0" noProof="0" dirty="0">
              <a:ln>
                <a:noFill/>
              </a:ln>
              <a:solidFill>
                <a:schemeClr val="tx1"/>
              </a:solidFill>
              <a:effectLst/>
              <a:uLnTx/>
              <a:uFillTx/>
              <a:latin typeface="+mn-lt"/>
              <a:ea typeface="+mn-ea"/>
              <a:cs typeface="+mn-cs"/>
            </a:endParaRPr>
          </a:p>
        </p:txBody>
      </p:sp>
      <p:graphicFrame>
        <p:nvGraphicFramePr>
          <p:cNvPr id="137221" name="Object 5"/>
          <p:cNvGraphicFramePr>
            <a:graphicFrameLocks noChangeAspect="1"/>
          </p:cNvGraphicFramePr>
          <p:nvPr/>
        </p:nvGraphicFramePr>
        <p:xfrm>
          <a:off x="1493838" y="1246188"/>
          <a:ext cx="6156325" cy="5534025"/>
        </p:xfrm>
        <a:graphic>
          <a:graphicData uri="http://schemas.openxmlformats.org/presentationml/2006/ole">
            <mc:AlternateContent xmlns:mc="http://schemas.openxmlformats.org/markup-compatibility/2006">
              <mc:Choice xmlns:v="urn:schemas-microsoft-com:vml" Requires="v">
                <p:oleObj spid="_x0000_s137223" name="CS ChemDraw Drawing" r:id="rId3" imgW="6166080" imgH="5543640" progId="ChemDraw.Document.6.0">
                  <p:embed/>
                </p:oleObj>
              </mc:Choice>
              <mc:Fallback>
                <p:oleObj name="CS ChemDraw Drawing" r:id="rId3" imgW="6166080" imgH="5543640" progId="ChemDraw.Document.6.0">
                  <p:embed/>
                  <p:pic>
                    <p:nvPicPr>
                      <p:cNvPr id="0"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93838" y="1246188"/>
                        <a:ext cx="6156325" cy="5534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Agriculture’s Energy Cost</a:t>
            </a:r>
            <a:endParaRPr lang="en-US" dirty="0"/>
          </a:p>
        </p:txBody>
      </p:sp>
      <p:sp>
        <p:nvSpPr>
          <p:cNvPr id="3" name="Content Placeholder 2"/>
          <p:cNvSpPr>
            <a:spLocks noGrp="1"/>
          </p:cNvSpPr>
          <p:nvPr>
            <p:ph idx="1"/>
          </p:nvPr>
        </p:nvSpPr>
        <p:spPr>
          <a:xfrm>
            <a:off x="457200" y="1147763"/>
            <a:ext cx="8229600" cy="4754562"/>
          </a:xfrm>
        </p:spPr>
        <p:txBody>
          <a:bodyPr/>
          <a:lstStyle/>
          <a:p>
            <a:r>
              <a:rPr lang="en-US" dirty="0" smtClean="0"/>
              <a:t>Up to 20 percent of fossil fuel consumption in the U.S. is directed towards food production.  </a:t>
            </a:r>
          </a:p>
          <a:p>
            <a:pPr>
              <a:buNone/>
            </a:pPr>
            <a:endParaRPr lang="en-US" dirty="0" smtClean="0"/>
          </a:p>
          <a:p>
            <a:r>
              <a:rPr lang="en-US" dirty="0" err="1" smtClean="0"/>
              <a:t>Pollan</a:t>
            </a:r>
            <a:r>
              <a:rPr lang="en-US" dirty="0" smtClean="0"/>
              <a:t> gives the following estimates for fossil fuel consumption:</a:t>
            </a:r>
          </a:p>
          <a:p>
            <a:pPr indent="571500">
              <a:buNone/>
            </a:pPr>
            <a:r>
              <a:rPr lang="en-US" dirty="0" smtClean="0"/>
              <a:t>0.3 gal oil per bushel corn</a:t>
            </a:r>
          </a:p>
          <a:p>
            <a:pPr indent="571500">
              <a:buNone/>
            </a:pPr>
            <a:r>
              <a:rPr lang="en-US" dirty="0" smtClean="0"/>
              <a:t>35 gal oil per steer</a:t>
            </a:r>
          </a:p>
          <a:p>
            <a:pPr>
              <a:buNone/>
            </a:pPr>
            <a:endParaRPr lang="en-US" dirty="0" smtClean="0"/>
          </a:p>
          <a:p>
            <a:r>
              <a:rPr lang="en-US" dirty="0" smtClean="0"/>
              <a:t>About 1/3 of this energy is used to produce fertilizer alone.</a:t>
            </a:r>
          </a:p>
          <a:p>
            <a:pPr>
              <a:buNone/>
            </a:pPr>
            <a:endParaRPr lang="en-US" dirty="0" smtClean="0"/>
          </a:p>
          <a:p>
            <a:pPr>
              <a:buNone/>
            </a:pPr>
            <a:endParaRPr lang="en-US" dirty="0" smtClean="0"/>
          </a:p>
          <a:p>
            <a:pPr>
              <a:buNone/>
            </a:pPr>
            <a:r>
              <a:rPr lang="en-US" sz="1800" dirty="0" smtClean="0">
                <a:hlinkClick r:id="rId2"/>
              </a:rPr>
              <a:t>http://edition.cnn.com/2008/WORLD/asiapcf/03/16/eco.food.miles/</a:t>
            </a:r>
            <a:endParaRPr lang="en-US" sz="1800" dirty="0" smtClean="0"/>
          </a:p>
          <a:p>
            <a:pPr>
              <a:buNone/>
            </a:pPr>
            <a:r>
              <a:rPr lang="en-US" sz="1800" i="1" dirty="0" smtClean="0"/>
              <a:t>The Omnivore’s </a:t>
            </a:r>
            <a:r>
              <a:rPr lang="en-US" sz="1800" i="1" dirty="0" err="1" smtClean="0"/>
              <a:t>Dilemna</a:t>
            </a:r>
            <a:r>
              <a:rPr lang="en-US" sz="1800" i="1" dirty="0" smtClean="0"/>
              <a:t> </a:t>
            </a:r>
            <a:r>
              <a:rPr lang="en-US" sz="1800" dirty="0" smtClean="0"/>
              <a:t>by M. </a:t>
            </a:r>
            <a:r>
              <a:rPr lang="en-US" sz="1800" dirty="0" err="1" smtClean="0"/>
              <a:t>Pollan</a:t>
            </a:r>
            <a:r>
              <a:rPr lang="en-US" sz="1800" dirty="0" smtClean="0"/>
              <a:t>.</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Nitrogen Fixation</a:t>
            </a:r>
            <a:endParaRPr lang="en-US" dirty="0"/>
          </a:p>
        </p:txBody>
      </p:sp>
      <p:sp>
        <p:nvSpPr>
          <p:cNvPr id="3" name="Content Placeholder 2"/>
          <p:cNvSpPr>
            <a:spLocks noGrp="1"/>
          </p:cNvSpPr>
          <p:nvPr>
            <p:ph idx="1"/>
          </p:nvPr>
        </p:nvSpPr>
        <p:spPr/>
        <p:txBody>
          <a:bodyPr/>
          <a:lstStyle/>
          <a:p>
            <a:r>
              <a:rPr lang="en-US" dirty="0" smtClean="0"/>
              <a:t>In nature, nitrogen gas is converted to other sources of plant-accessible nitrogen (nitrates, etc.) by bacteria (e.g. the symbiotic bacteria in legumes) and (to a much smaller extent) lightning.  This conversion is called </a:t>
            </a:r>
            <a:r>
              <a:rPr lang="en-US" b="1" dirty="0" smtClean="0"/>
              <a:t>nitrogen fixation</a:t>
            </a:r>
            <a:r>
              <a:rPr lang="en-US" dirty="0" smtClean="0"/>
              <a:t>.</a:t>
            </a:r>
          </a:p>
          <a:p>
            <a:endParaRPr lang="en-US" dirty="0" smtClean="0"/>
          </a:p>
          <a:p>
            <a:r>
              <a:rPr lang="en-US" dirty="0" smtClean="0"/>
              <a:t>Human agriculture requires more fixed nitrogen than nature provides. One researcher estimates that 2/5ths of the world’s population would not exist were it not for synthetic fertilizer.</a:t>
            </a:r>
          </a:p>
          <a:p>
            <a:endParaRPr lang="en-US" dirty="0" smtClean="0"/>
          </a:p>
          <a:p>
            <a:endParaRPr lang="en-US" dirty="0" smtClean="0"/>
          </a:p>
          <a:p>
            <a:pPr>
              <a:buNone/>
            </a:pPr>
            <a:r>
              <a:rPr lang="en-US" sz="2000" i="1" dirty="0" smtClean="0"/>
              <a:t>The Omnivore’s </a:t>
            </a:r>
            <a:r>
              <a:rPr lang="en-US" sz="2000" i="1" dirty="0" err="1" smtClean="0"/>
              <a:t>Dilemna</a:t>
            </a:r>
            <a:r>
              <a:rPr lang="en-US" sz="2000" i="1" dirty="0" smtClean="0"/>
              <a:t> </a:t>
            </a:r>
            <a:r>
              <a:rPr lang="en-US" sz="2000" dirty="0" smtClean="0"/>
              <a:t>by M. </a:t>
            </a:r>
            <a:r>
              <a:rPr lang="en-US" sz="2000" dirty="0" err="1" smtClean="0"/>
              <a:t>Pollan</a:t>
            </a:r>
            <a:r>
              <a:rPr lang="en-US" sz="2000"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0657DA-BC2A-43DF-B5F0-4F866DCDB88B}" type="slidenum">
              <a:rPr lang="en-US" smtClean="0"/>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Haber Process</a:t>
            </a:r>
            <a:endParaRPr lang="en-US" dirty="0"/>
          </a:p>
        </p:txBody>
      </p:sp>
      <p:sp>
        <p:nvSpPr>
          <p:cNvPr id="3" name="Content Placeholder 2"/>
          <p:cNvSpPr>
            <a:spLocks noGrp="1"/>
          </p:cNvSpPr>
          <p:nvPr>
            <p:ph idx="1"/>
          </p:nvPr>
        </p:nvSpPr>
        <p:spPr/>
        <p:txBody>
          <a:bodyPr/>
          <a:lstStyle/>
          <a:p>
            <a:r>
              <a:rPr lang="en-US" dirty="0" smtClean="0"/>
              <a:t>The </a:t>
            </a:r>
            <a:r>
              <a:rPr lang="en-US" b="1" dirty="0" smtClean="0"/>
              <a:t>Haber Process </a:t>
            </a:r>
            <a:r>
              <a:rPr lang="en-US" dirty="0" smtClean="0"/>
              <a:t>is an energy-intensive method to convert nitrogen and hydrogen gases to ammonia, which can then be used directly or indirectly as fertilizer.</a:t>
            </a:r>
          </a:p>
          <a:p>
            <a:endParaRPr lang="en-US" dirty="0" smtClean="0"/>
          </a:p>
          <a:p>
            <a:pPr algn="ctr"/>
            <a:r>
              <a:rPr lang="en-US" dirty="0" smtClean="0"/>
              <a:t>N</a:t>
            </a:r>
            <a:r>
              <a:rPr lang="en-US" baseline="-25000" dirty="0" smtClean="0"/>
              <a:t>2</a:t>
            </a:r>
            <a:r>
              <a:rPr lang="en-US" dirty="0" smtClean="0"/>
              <a:t> + 3 H</a:t>
            </a:r>
            <a:r>
              <a:rPr lang="en-US" baseline="-25000" dirty="0" smtClean="0"/>
              <a:t>2</a:t>
            </a:r>
            <a:r>
              <a:rPr lang="en-US" dirty="0" smtClean="0"/>
              <a:t> </a:t>
            </a:r>
            <a:r>
              <a:rPr lang="en-US" dirty="0" smtClean="0">
                <a:sym typeface="Wingdings" pitchFamily="2" charset="2"/>
              </a:rPr>
              <a:t> 2 NH</a:t>
            </a:r>
            <a:r>
              <a:rPr lang="en-US" baseline="-25000" dirty="0" smtClean="0">
                <a:sym typeface="Wingdings" pitchFamily="2" charset="2"/>
              </a:rPr>
              <a:t>3</a:t>
            </a:r>
          </a:p>
          <a:p>
            <a:pPr algn="ctr"/>
            <a:endParaRPr lang="en-US" baseline="-25000" dirty="0" smtClean="0">
              <a:sym typeface="Wingdings" pitchFamily="2" charset="2"/>
            </a:endParaRPr>
          </a:p>
          <a:p>
            <a:r>
              <a:rPr lang="en-US" dirty="0" smtClean="0">
                <a:sym typeface="Wingdings" pitchFamily="2" charset="2"/>
              </a:rPr>
              <a:t>High temperatures and pressures are required, as well as a source of hydrogen gas.  All this requires a lot of energy.</a:t>
            </a:r>
            <a:endParaRPr lang="en-US" dirty="0" smtClean="0"/>
          </a:p>
          <a:p>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Consequences of Productivity</a:t>
            </a:r>
            <a:endParaRPr lang="en-US" dirty="0"/>
          </a:p>
        </p:txBody>
      </p:sp>
      <p:sp>
        <p:nvSpPr>
          <p:cNvPr id="3" name="Content Placeholder 2"/>
          <p:cNvSpPr>
            <a:spLocks noGrp="1"/>
          </p:cNvSpPr>
          <p:nvPr>
            <p:ph idx="1"/>
          </p:nvPr>
        </p:nvSpPr>
        <p:spPr>
          <a:xfrm>
            <a:off x="457200" y="1008063"/>
            <a:ext cx="8229600" cy="4754562"/>
          </a:xfrm>
        </p:spPr>
        <p:txBody>
          <a:bodyPr/>
          <a:lstStyle/>
          <a:p>
            <a:r>
              <a:rPr lang="en-US" dirty="0" smtClean="0"/>
              <a:t>Abundance of corn/soy etc </a:t>
            </a:r>
            <a:r>
              <a:rPr lang="en-US" dirty="0" smtClean="0">
                <a:sym typeface="Wingdings" pitchFamily="2" charset="2"/>
              </a:rPr>
              <a:t> abundance of meat</a:t>
            </a:r>
          </a:p>
          <a:p>
            <a:endParaRPr lang="en-US" dirty="0" smtClean="0">
              <a:sym typeface="Wingdings" pitchFamily="2" charset="2"/>
            </a:endParaRPr>
          </a:p>
          <a:p>
            <a:r>
              <a:rPr lang="en-US" dirty="0" smtClean="0">
                <a:sym typeface="Wingdings" pitchFamily="2" charset="2"/>
              </a:rPr>
              <a:t>Highly productive farmers, plus </a:t>
            </a:r>
            <a:r>
              <a:rPr lang="en-US" dirty="0" err="1" smtClean="0">
                <a:sym typeface="Wingdings" pitchFamily="2" charset="2"/>
              </a:rPr>
              <a:t>gov’t</a:t>
            </a:r>
            <a:r>
              <a:rPr lang="en-US" dirty="0" smtClean="0">
                <a:sym typeface="Wingdings" pitchFamily="2" charset="2"/>
              </a:rPr>
              <a:t> subsidies, mean that basic staples are cheap.  Profit is in “value added” processed foods.  People pay extra for features such as: convenience (microwavable entrees), taste (e.g. artificial </a:t>
            </a:r>
            <a:r>
              <a:rPr lang="en-US" dirty="0" err="1" smtClean="0">
                <a:sym typeface="Wingdings" pitchFamily="2" charset="2"/>
              </a:rPr>
              <a:t>flavours</a:t>
            </a:r>
            <a:r>
              <a:rPr lang="en-US" dirty="0" smtClean="0">
                <a:sym typeface="Wingdings" pitchFamily="2" charset="2"/>
              </a:rPr>
              <a:t>), entertainment value (kid’s cereal).</a:t>
            </a:r>
          </a:p>
          <a:p>
            <a:endParaRPr lang="en-US" dirty="0" smtClean="0">
              <a:sym typeface="Wingdings" pitchFamily="2" charset="2"/>
            </a:endParaRPr>
          </a:p>
          <a:p>
            <a:r>
              <a:rPr lang="en-US" dirty="0" smtClean="0">
                <a:sym typeface="Wingdings" pitchFamily="2" charset="2"/>
              </a:rPr>
              <a:t>The ability to recombine refined </a:t>
            </a:r>
            <a:r>
              <a:rPr lang="en-US" dirty="0" err="1" smtClean="0">
                <a:sym typeface="Wingdings" pitchFamily="2" charset="2"/>
              </a:rPr>
              <a:t>carbs</a:t>
            </a:r>
            <a:r>
              <a:rPr lang="en-US" dirty="0" smtClean="0">
                <a:sym typeface="Wingdings" pitchFamily="2" charset="2"/>
              </a:rPr>
              <a:t>, proteins and fats into foodstuffs results in cheap, calorically-dense foods.</a:t>
            </a:r>
          </a:p>
          <a:p>
            <a:endParaRPr lang="en-US" dirty="0" smtClean="0">
              <a:sym typeface="Wingdings" pitchFamily="2" charset="2"/>
            </a:endParaRPr>
          </a:p>
          <a:p>
            <a:r>
              <a:rPr lang="en-US" dirty="0" smtClean="0">
                <a:sym typeface="Wingdings" pitchFamily="2" charset="2"/>
              </a:rPr>
              <a:t>The “inelasticity of  consumer demand” (how much a person can eat) actually has some elasticity –the elastic waistband.  </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Walking a Dietary Minefield</a:t>
            </a:r>
            <a:endParaRPr lang="en-US" dirty="0"/>
          </a:p>
        </p:txBody>
      </p:sp>
      <p:sp>
        <p:nvSpPr>
          <p:cNvPr id="3" name="Content Placeholder 2"/>
          <p:cNvSpPr>
            <a:spLocks noGrp="1"/>
          </p:cNvSpPr>
          <p:nvPr>
            <p:ph idx="1"/>
          </p:nvPr>
        </p:nvSpPr>
        <p:spPr/>
        <p:txBody>
          <a:bodyPr/>
          <a:lstStyle/>
          <a:p>
            <a:pPr marL="0" indent="0">
              <a:buNone/>
            </a:pPr>
            <a:r>
              <a:rPr lang="en-US" dirty="0" smtClean="0"/>
              <a:t>Processed foods, plus cheap meat and dairy, encourage creating high-energy food that people will enjoy eating.  Here are a few examples of foods that pack more calories and fat than you might expect.</a:t>
            </a:r>
          </a:p>
          <a:p>
            <a:pPr marL="0" indent="0">
              <a:buNone/>
            </a:pPr>
            <a:endParaRPr lang="en-US" dirty="0" smtClean="0"/>
          </a:p>
          <a:p>
            <a:pPr marL="0" indent="0">
              <a:buNone/>
            </a:pPr>
            <a:r>
              <a:rPr lang="en-US" sz="2000" dirty="0" smtClean="0"/>
              <a:t>Starbuck’s </a:t>
            </a:r>
            <a:r>
              <a:rPr lang="en-US" sz="2000" dirty="0" err="1" smtClean="0"/>
              <a:t>Venti</a:t>
            </a:r>
            <a:r>
              <a:rPr lang="en-US" sz="2000" dirty="0" smtClean="0"/>
              <a:t> Java Chip </a:t>
            </a:r>
            <a:r>
              <a:rPr lang="en-US" sz="2000" dirty="0" err="1" smtClean="0"/>
              <a:t>Frappucino</a:t>
            </a:r>
            <a:r>
              <a:rPr lang="en-US" sz="2000" dirty="0" smtClean="0"/>
              <a:t>: </a:t>
            </a:r>
          </a:p>
          <a:p>
            <a:pPr marL="0" indent="0">
              <a:buNone/>
            </a:pPr>
            <a:r>
              <a:rPr lang="en-US" sz="2000" dirty="0" smtClean="0"/>
              <a:t>		  	600 cal (23g fat, 14g </a:t>
            </a:r>
            <a:r>
              <a:rPr lang="en-US" sz="2000" dirty="0" err="1" smtClean="0"/>
              <a:t>sat’d</a:t>
            </a:r>
            <a:r>
              <a:rPr lang="en-US" sz="2000" dirty="0" smtClean="0"/>
              <a:t>, 0.5g </a:t>
            </a:r>
            <a:r>
              <a:rPr lang="en-US" sz="2000" i="1" dirty="0" smtClean="0"/>
              <a:t>trans-</a:t>
            </a:r>
            <a:r>
              <a:rPr lang="en-US" sz="2000" dirty="0" smtClean="0"/>
              <a:t>)</a:t>
            </a:r>
          </a:p>
          <a:p>
            <a:pPr marL="0" indent="0">
              <a:buNone/>
            </a:pPr>
            <a:r>
              <a:rPr lang="en-US" sz="2000" dirty="0" smtClean="0"/>
              <a:t>½ lb lean meatloaf: 	410 cal (11 g fat, 4.4g </a:t>
            </a:r>
            <a:r>
              <a:rPr lang="en-US" sz="2000" dirty="0" err="1" smtClean="0"/>
              <a:t>sat’d</a:t>
            </a:r>
            <a:r>
              <a:rPr lang="en-US" sz="2000" dirty="0" smtClean="0"/>
              <a:t> fat)</a:t>
            </a:r>
          </a:p>
          <a:p>
            <a:pPr marL="0" indent="0">
              <a:buNone/>
            </a:pPr>
            <a:r>
              <a:rPr lang="en-US" sz="2000" dirty="0" smtClean="0"/>
              <a:t>Starbuck’s skim latte:	130 cal (0g fat)</a:t>
            </a:r>
          </a:p>
          <a:p>
            <a:pPr marL="0" indent="0">
              <a:buNone/>
            </a:pPr>
            <a:endParaRPr lang="en-US" sz="2000" dirty="0" smtClean="0"/>
          </a:p>
          <a:p>
            <a:pPr marL="0" indent="0">
              <a:buNone/>
            </a:pPr>
            <a:r>
              <a:rPr lang="en-US" sz="2000" dirty="0" smtClean="0"/>
              <a:t>McDonald’s Triple-Thick Chocolate Shake (32 oz):</a:t>
            </a:r>
          </a:p>
          <a:p>
            <a:pPr marL="0" indent="0">
              <a:buNone/>
            </a:pPr>
            <a:r>
              <a:rPr lang="en-US" sz="2000" dirty="0" smtClean="0"/>
              <a:t> 			1160 cal (27g fat, 16g </a:t>
            </a:r>
            <a:r>
              <a:rPr lang="en-US" sz="2000" dirty="0" err="1" smtClean="0"/>
              <a:t>sat’d</a:t>
            </a:r>
            <a:r>
              <a:rPr lang="en-US" sz="2000" dirty="0" smtClean="0"/>
              <a:t>, 2g </a:t>
            </a:r>
            <a:r>
              <a:rPr lang="en-US" sz="2000" i="1" dirty="0" smtClean="0"/>
              <a:t>trans</a:t>
            </a:r>
            <a:r>
              <a:rPr lang="en-US" sz="2000" dirty="0" smtClean="0"/>
              <a:t>-)</a:t>
            </a:r>
            <a:endParaRPr lang="en-US" sz="2000"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35</a:t>
            </a:fld>
            <a:endParaRPr lang="en-US"/>
          </a:p>
        </p:txBody>
      </p:sp>
      <p:graphicFrame>
        <p:nvGraphicFramePr>
          <p:cNvPr id="154626" name="Object 2"/>
          <p:cNvGraphicFramePr>
            <a:graphicFrameLocks noChangeAspect="1"/>
          </p:cNvGraphicFramePr>
          <p:nvPr/>
        </p:nvGraphicFramePr>
        <p:xfrm>
          <a:off x="431800" y="1092200"/>
          <a:ext cx="2261262" cy="4279900"/>
        </p:xfrm>
        <a:graphic>
          <a:graphicData uri="http://schemas.openxmlformats.org/presentationml/2006/ole">
            <mc:AlternateContent xmlns:mc="http://schemas.openxmlformats.org/markup-compatibility/2006">
              <mc:Choice xmlns:v="urn:schemas-microsoft-com:vml" Requires="v">
                <p:oleObj spid="_x0000_s154630" name="Image" r:id="rId3" imgW="2958730" imgH="5600000" progId="PhotoshopElements.Image.2">
                  <p:embed/>
                </p:oleObj>
              </mc:Choice>
              <mc:Fallback>
                <p:oleObj name="Image" r:id="rId3" imgW="2958730" imgH="5600000" progId="PhotoshopElements.Image.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1800" y="1092200"/>
                        <a:ext cx="2261262" cy="427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4" name="TextBox 3"/>
          <p:cNvSpPr txBox="1"/>
          <p:nvPr/>
        </p:nvSpPr>
        <p:spPr>
          <a:xfrm>
            <a:off x="165100" y="152400"/>
            <a:ext cx="5322547" cy="707886"/>
          </a:xfrm>
          <a:prstGeom prst="rect">
            <a:avLst/>
          </a:prstGeom>
          <a:noFill/>
        </p:spPr>
        <p:txBody>
          <a:bodyPr wrap="none" rtlCol="0">
            <a:spAutoFit/>
          </a:bodyPr>
          <a:lstStyle/>
          <a:p>
            <a:r>
              <a:rPr lang="en-US" sz="2000" dirty="0" smtClean="0"/>
              <a:t>Ruby Tuesday’s Entrees, ca. 2007:</a:t>
            </a:r>
          </a:p>
          <a:p>
            <a:r>
              <a:rPr lang="en-US" sz="2000" dirty="0" smtClean="0"/>
              <a:t> http://www.cspinet.org/nah/03_07/xtreme.pdf</a:t>
            </a:r>
            <a:endParaRPr lang="en-US" sz="2000" dirty="0"/>
          </a:p>
        </p:txBody>
      </p:sp>
      <p:sp>
        <p:nvSpPr>
          <p:cNvPr id="5" name="TextBox 4"/>
          <p:cNvSpPr txBox="1"/>
          <p:nvPr/>
        </p:nvSpPr>
        <p:spPr>
          <a:xfrm>
            <a:off x="2921000" y="1308100"/>
            <a:ext cx="5981701" cy="1569660"/>
          </a:xfrm>
          <a:prstGeom prst="rect">
            <a:avLst/>
          </a:prstGeom>
          <a:noFill/>
        </p:spPr>
        <p:txBody>
          <a:bodyPr wrap="square" rtlCol="0">
            <a:spAutoFit/>
          </a:bodyPr>
          <a:lstStyle/>
          <a:p>
            <a:r>
              <a:rPr lang="en-US" dirty="0" smtClean="0"/>
              <a:t>Colossal Burger: 1,940 cal, 141 grams fat</a:t>
            </a:r>
          </a:p>
          <a:p>
            <a:r>
              <a:rPr lang="en-US" dirty="0" smtClean="0"/>
              <a:t>--”Maybe I should have the white meat chicken and steamed broccoli penne pasta?  That sounds healthy…”</a:t>
            </a:r>
            <a:endParaRPr lang="en-US" dirty="0"/>
          </a:p>
        </p:txBody>
      </p:sp>
      <p:graphicFrame>
        <p:nvGraphicFramePr>
          <p:cNvPr id="154627" name="Object 3"/>
          <p:cNvGraphicFramePr>
            <a:graphicFrameLocks noChangeAspect="1"/>
          </p:cNvGraphicFramePr>
          <p:nvPr/>
        </p:nvGraphicFramePr>
        <p:xfrm>
          <a:off x="3276600" y="3403600"/>
          <a:ext cx="3154396" cy="2997200"/>
        </p:xfrm>
        <a:graphic>
          <a:graphicData uri="http://schemas.openxmlformats.org/presentationml/2006/ole">
            <mc:AlternateContent xmlns:mc="http://schemas.openxmlformats.org/markup-compatibility/2006">
              <mc:Choice xmlns:v="urn:schemas-microsoft-com:vml" Requires="v">
                <p:oleObj spid="_x0000_s154631" name="Image" r:id="rId5" imgW="3822222" imgH="3631746" progId="PhotoshopElements.Image.2">
                  <p:embed/>
                </p:oleObj>
              </mc:Choice>
              <mc:Fallback>
                <p:oleObj name="Image" r:id="rId5" imgW="3822222" imgH="3631746" progId="PhotoshopElements.Image.2">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76600" y="3403600"/>
                        <a:ext cx="3154396" cy="299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6616700" y="3581400"/>
            <a:ext cx="1827744" cy="1569660"/>
          </a:xfrm>
          <a:prstGeom prst="rect">
            <a:avLst/>
          </a:prstGeom>
          <a:noFill/>
        </p:spPr>
        <p:txBody>
          <a:bodyPr wrap="none" rtlCol="0">
            <a:spAutoFit/>
          </a:bodyPr>
          <a:lstStyle/>
          <a:p>
            <a:r>
              <a:rPr lang="en-US" dirty="0" smtClean="0"/>
              <a:t>…2,060 cal,</a:t>
            </a:r>
          </a:p>
          <a:p>
            <a:r>
              <a:rPr lang="en-US" dirty="0" smtClean="0"/>
              <a:t>128g fat.</a:t>
            </a:r>
          </a:p>
          <a:p>
            <a:endParaRPr lang="en-US" dirty="0" smtClean="0"/>
          </a:p>
          <a:p>
            <a:r>
              <a:rPr lang="en-US" dirty="0" err="1" smtClean="0"/>
              <a:t>D’oh</a:t>
            </a:r>
            <a:r>
              <a:rPr lang="en-US" dirty="0" smtClean="0"/>
              <a:t>!</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546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
                                        </p:tgtEl>
                                        <p:attrNameLst>
                                          <p:attrName>style.visibility</p:attrName>
                                        </p:attrNameLst>
                                      </p:cBhvr>
                                      <p:to>
                                        <p:strVal val="visible"/>
                                      </p:to>
                                    </p:set>
                                  </p:childTnLst>
                                </p:cTn>
                              </p:par>
                              <p:par>
                                <p:cTn id="17" presetID="9" presetClass="emph" presetSubtype="0" grpId="0" nodeType="withEffect">
                                  <p:stCondLst>
                                    <p:cond delay="0"/>
                                  </p:stCondLst>
                                  <p:childTnLst>
                                    <p:set>
                                      <p:cBhvr rctx="PPT">
                                        <p:cTn id="18" dur="indefinite"/>
                                        <p:tgtEl>
                                          <p:spTgt spid="5">
                                            <p:txEl>
                                              <p:pRg st="0" end="0"/>
                                            </p:txEl>
                                          </p:spTgt>
                                        </p:tgtEl>
                                        <p:attrNameLst>
                                          <p:attrName>style.opacity</p:attrName>
                                        </p:attrNameLst>
                                      </p:cBhvr>
                                      <p:to>
                                        <p:strVal val="0.25"/>
                                      </p:to>
                                    </p:set>
                                    <p:animEffect filter="image" prLst="opacity: 0.25">
                                      <p:cBhvr rctx="IE">
                                        <p:cTn id="19" dur="indefinite"/>
                                        <p:tgtEl>
                                          <p:spTgt spid="5">
                                            <p:txEl>
                                              <p:pRg st="0" end="0"/>
                                            </p:txEl>
                                          </p:spTgt>
                                        </p:tgtEl>
                                      </p:cBhvr>
                                    </p:animEffect>
                                  </p:childTnLst>
                                </p:cTn>
                              </p:par>
                              <p:par>
                                <p:cTn id="20" presetID="9" presetClass="emph" presetSubtype="0" grpId="0" nodeType="withEffect">
                                  <p:stCondLst>
                                    <p:cond delay="0"/>
                                  </p:stCondLst>
                                  <p:childTnLst>
                                    <p:set>
                                      <p:cBhvr rctx="PPT">
                                        <p:cTn id="21" dur="indefinite"/>
                                        <p:tgtEl>
                                          <p:spTgt spid="5">
                                            <p:txEl>
                                              <p:pRg st="1" end="1"/>
                                            </p:txEl>
                                          </p:spTgt>
                                        </p:tgtEl>
                                        <p:attrNameLst>
                                          <p:attrName>style.opacity</p:attrName>
                                        </p:attrNameLst>
                                      </p:cBhvr>
                                      <p:to>
                                        <p:strVal val="0.25"/>
                                      </p:to>
                                    </p:set>
                                    <p:animEffect filter="image" prLst="opacity: 0.25">
                                      <p:cBhvr rctx="IE">
                                        <p:cTn id="22" dur="indefinite"/>
                                        <p:tgtEl>
                                          <p:spTgt spid="5">
                                            <p:txEl>
                                              <p:pRg st="1" end="1"/>
                                            </p:txEl>
                                          </p:spTgt>
                                        </p:tgtEl>
                                      </p:cBhvr>
                                    </p:animEffect>
                                  </p:childTnLst>
                                </p:cTn>
                              </p:par>
                              <p:par>
                                <p:cTn id="23" presetID="9" presetClass="emph" presetSubtype="0" nodeType="withEffect">
                                  <p:stCondLst>
                                    <p:cond delay="0"/>
                                  </p:stCondLst>
                                  <p:childTnLst>
                                    <p:set>
                                      <p:cBhvr rctx="PPT">
                                        <p:cTn id="24" dur="indefinite"/>
                                        <p:tgtEl>
                                          <p:spTgt spid="154626"/>
                                        </p:tgtEl>
                                        <p:attrNameLst>
                                          <p:attrName>style.opacity</p:attrName>
                                        </p:attrNameLst>
                                      </p:cBhvr>
                                      <p:to>
                                        <p:strVal val="0.5"/>
                                      </p:to>
                                    </p:set>
                                    <p:animEffect filter="image" prLst="opacity: 0.5">
                                      <p:cBhvr rctx="IE">
                                        <p:cTn id="25" dur="indefinite"/>
                                        <p:tgtEl>
                                          <p:spTgt spid="1546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allAtOnce"/>
      <p:bldP spid="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36</a:t>
            </a:fld>
            <a:endParaRPr lang="en-US"/>
          </a:p>
        </p:txBody>
      </p:sp>
      <p:graphicFrame>
        <p:nvGraphicFramePr>
          <p:cNvPr id="155650" name="Object 2"/>
          <p:cNvGraphicFramePr>
            <a:graphicFrameLocks noChangeAspect="1"/>
          </p:cNvGraphicFramePr>
          <p:nvPr/>
        </p:nvGraphicFramePr>
        <p:xfrm>
          <a:off x="381000" y="1079500"/>
          <a:ext cx="4572000" cy="2870200"/>
        </p:xfrm>
        <a:graphic>
          <a:graphicData uri="http://schemas.openxmlformats.org/presentationml/2006/ole">
            <mc:AlternateContent xmlns:mc="http://schemas.openxmlformats.org/markup-compatibility/2006">
              <mc:Choice xmlns:v="urn:schemas-microsoft-com:vml" Requires="v">
                <p:oleObj spid="_x0000_s155652" name="Image" r:id="rId3" imgW="4571429" imgH="2869841" progId="PhotoshopElements.Image.2">
                  <p:embed/>
                </p:oleObj>
              </mc:Choice>
              <mc:Fallback>
                <p:oleObj name="Image" r:id="rId3" imgW="4571429" imgH="2869841" progId="PhotoshopElements.Image.2">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000" y="1079500"/>
                        <a:ext cx="4572000" cy="2870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55651" name="Picture 3"/>
          <p:cNvPicPr>
            <a:picLocks noChangeAspect="1" noChangeArrowheads="1"/>
          </p:cNvPicPr>
          <p:nvPr/>
        </p:nvPicPr>
        <p:blipFill>
          <a:blip r:embed="rId5"/>
          <a:srcRect/>
          <a:stretch>
            <a:fillRect/>
          </a:stretch>
        </p:blipFill>
        <p:spPr bwMode="auto">
          <a:xfrm>
            <a:off x="5070475" y="714375"/>
            <a:ext cx="3819525" cy="3905250"/>
          </a:xfrm>
          <a:prstGeom prst="rect">
            <a:avLst/>
          </a:prstGeom>
          <a:noFill/>
          <a:ln w="9525">
            <a:noFill/>
            <a:miter lim="800000"/>
            <a:headEnd/>
            <a:tailEnd/>
          </a:ln>
        </p:spPr>
      </p:pic>
      <p:sp>
        <p:nvSpPr>
          <p:cNvPr id="5" name="TextBox 4"/>
          <p:cNvSpPr txBox="1"/>
          <p:nvPr/>
        </p:nvSpPr>
        <p:spPr>
          <a:xfrm>
            <a:off x="419100" y="419100"/>
            <a:ext cx="4099071" cy="461665"/>
          </a:xfrm>
          <a:prstGeom prst="rect">
            <a:avLst/>
          </a:prstGeom>
          <a:noFill/>
        </p:spPr>
        <p:txBody>
          <a:bodyPr wrap="none" rtlCol="0">
            <a:spAutoFit/>
          </a:bodyPr>
          <a:lstStyle/>
          <a:p>
            <a:r>
              <a:rPr lang="en-US" dirty="0" smtClean="0"/>
              <a:t>Uno’s Pizza Skins Appetizer:</a:t>
            </a:r>
            <a:endParaRPr lang="en-US" dirty="0"/>
          </a:p>
        </p:txBody>
      </p:sp>
      <p:sp>
        <p:nvSpPr>
          <p:cNvPr id="6" name="TextBox 5"/>
          <p:cNvSpPr txBox="1"/>
          <p:nvPr/>
        </p:nvSpPr>
        <p:spPr>
          <a:xfrm>
            <a:off x="482600" y="4495800"/>
            <a:ext cx="8293100" cy="1569660"/>
          </a:xfrm>
          <a:prstGeom prst="rect">
            <a:avLst/>
          </a:prstGeom>
          <a:noFill/>
        </p:spPr>
        <p:txBody>
          <a:bodyPr wrap="square" rtlCol="0">
            <a:spAutoFit/>
          </a:bodyPr>
          <a:lstStyle/>
          <a:p>
            <a:r>
              <a:rPr lang="en-US" dirty="0" smtClean="0"/>
              <a:t>	What’s the catch?</a:t>
            </a:r>
          </a:p>
          <a:p>
            <a:endParaRPr lang="en-US" dirty="0" smtClean="0"/>
          </a:p>
          <a:p>
            <a:r>
              <a:rPr lang="en-US" dirty="0" smtClean="0"/>
              <a:t>2,400 cal, 155g fat, 45g saturated fat (over 2 days’ worth)—</a:t>
            </a:r>
          </a:p>
          <a:p>
            <a:r>
              <a:rPr lang="en-US" dirty="0" smtClean="0"/>
              <a:t>BEFORE your pizza even arrives!</a:t>
            </a:r>
            <a:endParaRPr lang="en-US" dirty="0"/>
          </a:p>
        </p:txBody>
      </p:sp>
      <p:sp>
        <p:nvSpPr>
          <p:cNvPr id="7" name="Oval 6"/>
          <p:cNvSpPr/>
          <p:nvPr/>
        </p:nvSpPr>
        <p:spPr>
          <a:xfrm>
            <a:off x="7251700" y="812800"/>
            <a:ext cx="1460500" cy="368300"/>
          </a:xfrm>
          <a:prstGeom prst="ellipse">
            <a:avLst/>
          </a:prstGeom>
          <a:solidFill>
            <a:srgbClr val="FFFF00">
              <a:alpha val="30000"/>
            </a:srgb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35" presetClass="emph" presetSubtype="0" repeatCount="indefinite" fill="hold" grpId="1" nodeType="withEffect">
                                  <p:stCondLst>
                                    <p:cond delay="0"/>
                                  </p:stCondLst>
                                  <p:endCondLst>
                                    <p:cond evt="onNext" delay="0">
                                      <p:tgtEl>
                                        <p:sldTgt/>
                                      </p:tgtEl>
                                    </p:cond>
                                  </p:endCondLst>
                                  <p:childTnLst>
                                    <p:anim calcmode="discrete" valueType="str">
                                      <p:cBhvr>
                                        <p:cTn id="8" dur="500" fill="hold"/>
                                        <p:tgtEl>
                                          <p:spTgt spid="7"/>
                                        </p:tgtEl>
                                        <p:attrNameLst>
                                          <p:attrName>style.visibility</p:attrName>
                                        </p:attrNameLst>
                                      </p:cBhvr>
                                      <p:tavLst>
                                        <p:tav tm="0">
                                          <p:val>
                                            <p:strVal val="hidden"/>
                                          </p:val>
                                        </p:tav>
                                        <p:tav tm="50000">
                                          <p:val>
                                            <p:strVal val="visible"/>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Grp="1" noChangeArrowheads="1"/>
          </p:cNvSpPr>
          <p:nvPr>
            <p:ph type="title"/>
          </p:nvPr>
        </p:nvSpPr>
        <p:spPr>
          <a:xfrm>
            <a:off x="0" y="242888"/>
            <a:ext cx="9144000" cy="1143000"/>
          </a:xfrm>
        </p:spPr>
        <p:txBody>
          <a:bodyPr/>
          <a:lstStyle/>
          <a:p>
            <a:r>
              <a:rPr lang="en-US" sz="2400"/>
              <a:t>Obesity Trends* Among U.S. Adults</a:t>
            </a:r>
            <a:br>
              <a:rPr lang="en-US" sz="2400"/>
            </a:br>
            <a:r>
              <a:rPr lang="en-US" sz="2400">
                <a:solidFill>
                  <a:srgbClr val="DE3021"/>
                </a:solidFill>
              </a:rPr>
              <a:t>BRFSS, 1985</a:t>
            </a:r>
          </a:p>
        </p:txBody>
      </p:sp>
      <p:sp>
        <p:nvSpPr>
          <p:cNvPr id="233477"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78"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79"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0"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1"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2"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3"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4"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85"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86"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87"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88"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89"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0"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1"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492"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3"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4"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5"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6"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7"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498"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499"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3501"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2"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3503"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4"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5"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6"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7"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8"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09"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0"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1"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2"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3"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4"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5"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3516"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17"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8"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19"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0"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1"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22"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3"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24"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25"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3527"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28"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3529"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530"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1"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2"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3"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3534"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487E6"/>
          </a:solidFill>
          <a:ln w="12700" cmpd="sng">
            <a:solidFill>
              <a:srgbClr val="000000"/>
            </a:solidFill>
            <a:prstDash val="solid"/>
            <a:round/>
            <a:headEnd/>
            <a:tailEnd/>
          </a:ln>
        </p:spPr>
        <p:txBody>
          <a:bodyPr/>
          <a:lstStyle/>
          <a:p>
            <a:endParaRPr lang="en-US"/>
          </a:p>
        </p:txBody>
      </p:sp>
      <p:sp>
        <p:nvSpPr>
          <p:cNvPr id="233535"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6"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7"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38"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39"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40"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3541"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3542"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3544"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5"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6"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7"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8"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49"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50"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3551"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233592" name="Text Box 12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3608" name="Text Box 136"/>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3609" name="Rectangle 137"/>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3610" name="Rectangle 138"/>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3611" name="Rectangle 139"/>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3612" name="Rectangle 140"/>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501"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02"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3"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4"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5"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6"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07"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08"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09"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10"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1"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2"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3"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14"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5"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16"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17"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18"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19"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0"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21"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2"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23"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4525"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6"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4527"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8"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29"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0"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1"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2"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3"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4"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5"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6"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7"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8"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39"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4540"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1"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2"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3"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4"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5"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6"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7"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48"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49"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4551"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2"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4553"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54"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5"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6"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57"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4558"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59"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0"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1"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2"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3"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64"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4565"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4566"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4568"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69"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0"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1"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2"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3"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4"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4575"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4608" name="Rectangle 112"/>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1986</a:t>
            </a:r>
          </a:p>
        </p:txBody>
      </p:sp>
      <p:sp>
        <p:nvSpPr>
          <p:cNvPr id="234632" name="Text Box 136"/>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4649" name="Text Box 153"/>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4650" name="Rectangle 154"/>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4651" name="Rectangle 155"/>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4652" name="Rectangle 156"/>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4653" name="Rectangle 157"/>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5"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26"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27"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28"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29"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30"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31"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2"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3"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4"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5"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6"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7"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38"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39"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40"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41"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42"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43"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44"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45"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46"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47"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5549"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0"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5551"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2"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3"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4"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5"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6"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7"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8"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59"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0"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1"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2"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3"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5564"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5"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6"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67"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8"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69"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0"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71"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72"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3"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5575"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6"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5577"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78"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79"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0"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1"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82"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83"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5584"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5"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6"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5587"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88"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89"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5590"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5592"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3"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4"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5"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6"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7"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8"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5599"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5637" name="Rectangle 117"/>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1987</a:t>
            </a:r>
          </a:p>
        </p:txBody>
      </p:sp>
      <p:sp>
        <p:nvSpPr>
          <p:cNvPr id="235662" name="Text Box 142"/>
          <p:cNvSpPr txBox="1">
            <a:spLocks noChangeArrowheads="1"/>
          </p:cNvSpPr>
          <p:nvPr/>
        </p:nvSpPr>
        <p:spPr bwMode="auto">
          <a:xfrm>
            <a:off x="2119489" y="1200150"/>
            <a:ext cx="4972756" cy="523220"/>
          </a:xfrm>
          <a:prstGeom prst="rect">
            <a:avLst/>
          </a:prstGeom>
          <a:noFill/>
          <a:ln w="9525">
            <a:noFill/>
            <a:miter lim="800000"/>
            <a:headEnd/>
            <a:tailEnd/>
          </a:ln>
          <a:effectLst/>
        </p:spPr>
        <p:txBody>
          <a:bodyPr>
            <a:spAutoFit/>
          </a:bodyPr>
          <a:lstStyle/>
          <a:p>
            <a:r>
              <a:rPr lang="en-US" sz="1400" b="1">
                <a:latin typeface="Verdana" pitchFamily="34" charset="0"/>
              </a:rPr>
              <a:t>(*BMI ≥30, or ~ 30 lbs. overweight for 5’ 4” person)</a:t>
            </a:r>
          </a:p>
        </p:txBody>
      </p:sp>
      <p:sp>
        <p:nvSpPr>
          <p:cNvPr id="235679" name="Text Box 159"/>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5680" name="Rectangle 16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5681" name="Rectangle 161"/>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5682" name="Rectangle 162"/>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5683" name="Rectangle 163"/>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Carbohydrate Terminology</a:t>
            </a:r>
            <a:endParaRPr lang="en-US" dirty="0"/>
          </a:p>
        </p:txBody>
      </p:sp>
      <p:sp>
        <p:nvSpPr>
          <p:cNvPr id="3" name="Content Placeholder 2"/>
          <p:cNvSpPr>
            <a:spLocks noGrp="1"/>
          </p:cNvSpPr>
          <p:nvPr>
            <p:ph idx="1"/>
          </p:nvPr>
        </p:nvSpPr>
        <p:spPr/>
        <p:txBody>
          <a:bodyPr/>
          <a:lstStyle/>
          <a:p>
            <a:r>
              <a:rPr lang="en-US" dirty="0" err="1" smtClean="0"/>
              <a:t>Aldose</a:t>
            </a:r>
            <a:r>
              <a:rPr lang="en-US" dirty="0" smtClean="0"/>
              <a:t>/</a:t>
            </a:r>
            <a:r>
              <a:rPr lang="en-US" dirty="0" err="1" smtClean="0"/>
              <a:t>Ketose</a:t>
            </a:r>
            <a:r>
              <a:rPr lang="en-US" dirty="0" smtClean="0"/>
              <a:t>:  If the sugar is an </a:t>
            </a:r>
            <a:r>
              <a:rPr lang="en-US" dirty="0" err="1" smtClean="0"/>
              <a:t>aldehyde</a:t>
            </a:r>
            <a:r>
              <a:rPr lang="en-US" dirty="0" smtClean="0"/>
              <a:t>, it is an </a:t>
            </a:r>
            <a:r>
              <a:rPr lang="en-US" b="1" dirty="0" err="1" smtClean="0"/>
              <a:t>aldose</a:t>
            </a:r>
            <a:r>
              <a:rPr lang="en-US" dirty="0" smtClean="0"/>
              <a:t>.  If it is a </a:t>
            </a:r>
            <a:r>
              <a:rPr lang="en-US" dirty="0" err="1" smtClean="0"/>
              <a:t>ketone</a:t>
            </a:r>
            <a:r>
              <a:rPr lang="en-US" dirty="0" smtClean="0"/>
              <a:t>, it is a </a:t>
            </a:r>
            <a:r>
              <a:rPr lang="en-US" b="1" dirty="0" err="1" smtClean="0"/>
              <a:t>ketose</a:t>
            </a:r>
            <a:r>
              <a:rPr lang="en-US" dirty="0" smtClean="0"/>
              <a:t>.</a:t>
            </a:r>
          </a:p>
          <a:p>
            <a:r>
              <a:rPr lang="en-US" dirty="0" smtClean="0"/>
              <a:t>The number of carbons in a sugar can be described by using a numerical prefix followed by –</a:t>
            </a:r>
            <a:r>
              <a:rPr lang="en-US" dirty="0" err="1" smtClean="0"/>
              <a:t>ose</a:t>
            </a:r>
            <a:r>
              <a:rPr lang="en-US" dirty="0" smtClean="0"/>
              <a:t>: e.g. </a:t>
            </a:r>
            <a:r>
              <a:rPr lang="en-US" dirty="0" err="1" smtClean="0"/>
              <a:t>triose</a:t>
            </a:r>
            <a:r>
              <a:rPr lang="en-US" dirty="0" smtClean="0"/>
              <a:t>, </a:t>
            </a:r>
            <a:r>
              <a:rPr lang="en-US" dirty="0" err="1" smtClean="0"/>
              <a:t>tetrose</a:t>
            </a:r>
            <a:r>
              <a:rPr lang="en-US" dirty="0" smtClean="0"/>
              <a:t>, pentose, </a:t>
            </a:r>
            <a:r>
              <a:rPr lang="en-US" dirty="0" err="1" smtClean="0"/>
              <a:t>hexose</a:t>
            </a:r>
            <a:r>
              <a:rPr lang="en-US" dirty="0" smtClean="0"/>
              <a:t> for 3, 4, 5, and 6 carbons respectively.</a:t>
            </a:r>
          </a:p>
          <a:p>
            <a:r>
              <a:rPr lang="en-US" dirty="0" smtClean="0"/>
              <a:t>These can be combined by using “</a:t>
            </a:r>
            <a:r>
              <a:rPr lang="en-US" dirty="0" err="1" smtClean="0"/>
              <a:t>aldo</a:t>
            </a:r>
            <a:r>
              <a:rPr lang="en-US" dirty="0" smtClean="0"/>
              <a:t>-” or “</a:t>
            </a:r>
            <a:r>
              <a:rPr lang="en-US" dirty="0" err="1" smtClean="0"/>
              <a:t>keto</a:t>
            </a:r>
            <a:r>
              <a:rPr lang="en-US" dirty="0" smtClean="0"/>
              <a:t>-” as a prefix: ketohexose, </a:t>
            </a:r>
            <a:r>
              <a:rPr lang="en-US" dirty="0" err="1" smtClean="0"/>
              <a:t>aldopentose</a:t>
            </a:r>
            <a:r>
              <a:rPr lang="en-US" dirty="0" smtClean="0"/>
              <a:t>, etc.</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4</a:t>
            </a:fld>
            <a:endParaRPr lang="en-US"/>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6549"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0"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1"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2"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53"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4"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5"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6"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7"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58"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59"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0"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1"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2"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487E6"/>
          </a:solidFill>
          <a:ln w="12700" cmpd="sng">
            <a:solidFill>
              <a:srgbClr val="000000"/>
            </a:solidFill>
            <a:prstDash val="solid"/>
            <a:round/>
            <a:headEnd/>
            <a:tailEnd/>
          </a:ln>
        </p:spPr>
        <p:txBody>
          <a:bodyPr/>
          <a:lstStyle/>
          <a:p>
            <a:endParaRPr lang="en-US"/>
          </a:p>
        </p:txBody>
      </p:sp>
      <p:sp>
        <p:nvSpPr>
          <p:cNvPr id="236563"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4"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65"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66"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67"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68"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69"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70"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71"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6573"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4"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6575"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6"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7"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8"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79"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0"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1"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2"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3"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4"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5"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6"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87"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6588"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89"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0"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91"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2"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3"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94"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595"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596"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597"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6599"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0"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rgbClr val="000000"/>
              </a:solidFill>
              <a:prstDash val="solid"/>
              <a:round/>
              <a:headEnd/>
              <a:tailEnd/>
            </a:ln>
          </p:spPr>
          <p:txBody>
            <a:bodyPr/>
            <a:lstStyle/>
            <a:p>
              <a:endParaRPr lang="en-US"/>
            </a:p>
          </p:txBody>
        </p:sp>
      </p:grpSp>
      <p:sp>
        <p:nvSpPr>
          <p:cNvPr id="236601"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2"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3"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4"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5"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6"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07"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08"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09"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6610"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11"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6612"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13"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6614"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6616"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17"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18"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19"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0"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1"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2"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6623"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6661" name="Rectangle 117"/>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1988</a:t>
            </a:r>
          </a:p>
        </p:txBody>
      </p:sp>
      <p:sp>
        <p:nvSpPr>
          <p:cNvPr id="236685" name="Text Box 141"/>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6702" name="Text Box 158"/>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6703" name="Rectangle 159"/>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6704" name="Rectangle 160"/>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6705" name="Rectangle 161"/>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6706" name="Rectangle 162"/>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573" name="Freeform 2053"/>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4" name="Freeform 2054"/>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75" name="Freeform 2055"/>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6" name="Freeform 2056"/>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77" name="Freeform 2057"/>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8" name="Freeform 2058"/>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79" name="Freeform 2059"/>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0" name="Freeform 2060"/>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1" name="Freeform 2061"/>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2" name="Freeform 2062"/>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3" name="Freeform 2063"/>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84" name="Freeform 2064"/>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5" name="Freeform 2065"/>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6" name="Freeform 2066"/>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87" name="Freeform 2067"/>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88" name="Freeform 2068"/>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89" name="Freeform 2069"/>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90" name="Freeform 2070"/>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91" name="Freeform 2071"/>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92" name="Freeform 2072"/>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93" name="Freeform 2073"/>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594" name="Freeform 2074"/>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595" name="Freeform 2075"/>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chemeClr val="bg1"/>
          </a:solidFill>
          <a:ln w="12700" cmpd="sng">
            <a:solidFill>
              <a:srgbClr val="000000"/>
            </a:solidFill>
            <a:prstDash val="solid"/>
            <a:round/>
            <a:headEnd/>
            <a:tailEnd/>
          </a:ln>
        </p:spPr>
        <p:txBody>
          <a:bodyPr/>
          <a:lstStyle/>
          <a:p>
            <a:endParaRPr lang="en-US"/>
          </a:p>
        </p:txBody>
      </p:sp>
      <p:grpSp>
        <p:nvGrpSpPr>
          <p:cNvPr id="2" name="Group 2076"/>
          <p:cNvGrpSpPr>
            <a:grpSpLocks/>
          </p:cNvGrpSpPr>
          <p:nvPr/>
        </p:nvGrpSpPr>
        <p:grpSpPr bwMode="auto">
          <a:xfrm>
            <a:off x="1027289" y="3886200"/>
            <a:ext cx="1786467" cy="1390650"/>
            <a:chOff x="768" y="2832"/>
            <a:chExt cx="1203" cy="876"/>
          </a:xfrm>
        </p:grpSpPr>
        <p:sp>
          <p:nvSpPr>
            <p:cNvPr id="237597" name="Freeform 207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598" name="Freeform 207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rgbClr val="000000"/>
              </a:solidFill>
              <a:prstDash val="solid"/>
              <a:round/>
              <a:headEnd/>
              <a:tailEnd/>
            </a:ln>
          </p:spPr>
          <p:txBody>
            <a:bodyPr/>
            <a:lstStyle/>
            <a:p>
              <a:endParaRPr lang="en-US"/>
            </a:p>
          </p:txBody>
        </p:sp>
        <p:sp>
          <p:nvSpPr>
            <p:cNvPr id="237599" name="Freeform 207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0" name="Freeform 208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1" name="Freeform 208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2" name="Freeform 208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3" name="Freeform 208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4" name="Freeform 208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5" name="Freeform 208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6" name="Freeform 208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7" name="Freeform 208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8" name="Freeform 208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rgbClr val="000000"/>
              </a:solidFill>
              <a:prstDash val="solid"/>
              <a:round/>
              <a:headEnd/>
              <a:tailEnd/>
            </a:ln>
          </p:spPr>
          <p:txBody>
            <a:bodyPr/>
            <a:lstStyle/>
            <a:p>
              <a:endParaRPr lang="en-US"/>
            </a:p>
          </p:txBody>
        </p:sp>
        <p:sp>
          <p:nvSpPr>
            <p:cNvPr id="237609" name="Freeform 208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10" name="Freeform 209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11" name="Freeform 209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grpSp>
      <p:sp>
        <p:nvSpPr>
          <p:cNvPr id="237612" name="Freeform 2092"/>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3" name="Freeform 2093"/>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14" name="Freeform 2094"/>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15" name="Freeform 2095"/>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6" name="Freeform 2096"/>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7" name="Freeform 2097"/>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18" name="Freeform 2098"/>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19" name="Freeform 2099"/>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0" name="Freeform 2100"/>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21" name="Freeform 2101"/>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rgbClr val="000000"/>
            </a:solidFill>
            <a:prstDash val="solid"/>
            <a:round/>
            <a:headEnd/>
            <a:tailEnd/>
          </a:ln>
        </p:spPr>
        <p:txBody>
          <a:bodyPr/>
          <a:lstStyle/>
          <a:p>
            <a:endParaRPr lang="en-US"/>
          </a:p>
        </p:txBody>
      </p:sp>
      <p:grpSp>
        <p:nvGrpSpPr>
          <p:cNvPr id="3" name="Group 2102"/>
          <p:cNvGrpSpPr>
            <a:grpSpLocks/>
          </p:cNvGrpSpPr>
          <p:nvPr/>
        </p:nvGrpSpPr>
        <p:grpSpPr bwMode="auto">
          <a:xfrm>
            <a:off x="5177367" y="2197100"/>
            <a:ext cx="738011" cy="742950"/>
            <a:chOff x="3562" y="1636"/>
            <a:chExt cx="497" cy="468"/>
          </a:xfrm>
        </p:grpSpPr>
        <p:sp>
          <p:nvSpPr>
            <p:cNvPr id="237623" name="Freeform 210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4" name="Freeform 210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rgbClr val="000000"/>
              </a:solidFill>
              <a:prstDash val="solid"/>
              <a:round/>
              <a:headEnd/>
              <a:tailEnd/>
            </a:ln>
          </p:spPr>
          <p:txBody>
            <a:bodyPr/>
            <a:lstStyle/>
            <a:p>
              <a:endParaRPr lang="en-US"/>
            </a:p>
          </p:txBody>
        </p:sp>
      </p:grpSp>
      <p:sp>
        <p:nvSpPr>
          <p:cNvPr id="237625" name="Freeform 2105"/>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6" name="Freeform 2106"/>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27" name="Freeform 2107"/>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8" name="Freeform 2108"/>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29" name="Freeform 2109"/>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rgbClr val="000000"/>
            </a:solidFill>
            <a:prstDash val="solid"/>
            <a:round/>
            <a:headEnd/>
            <a:tailEnd/>
          </a:ln>
        </p:spPr>
        <p:txBody>
          <a:bodyPr/>
          <a:lstStyle/>
          <a:p>
            <a:endParaRPr lang="en-US"/>
          </a:p>
        </p:txBody>
      </p:sp>
      <p:sp>
        <p:nvSpPr>
          <p:cNvPr id="237630" name="Freeform 2110"/>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1" name="Freeform 2111"/>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2" name="Freeform 2112"/>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33" name="Freeform 2113"/>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rgbClr val="000000"/>
            </a:solidFill>
            <a:prstDash val="solid"/>
            <a:round/>
            <a:headEnd/>
            <a:tailEnd/>
          </a:ln>
        </p:spPr>
        <p:txBody>
          <a:bodyPr/>
          <a:lstStyle/>
          <a:p>
            <a:endParaRPr lang="en-US"/>
          </a:p>
        </p:txBody>
      </p:sp>
      <p:sp>
        <p:nvSpPr>
          <p:cNvPr id="237634" name="Freeform 2114"/>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5" name="Freeform 2115"/>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6" name="Freeform 2116"/>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7" name="Freeform 2117"/>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AAC8F5"/>
          </a:solidFill>
          <a:ln w="12700" cmpd="sng">
            <a:solidFill>
              <a:srgbClr val="000000"/>
            </a:solidFill>
            <a:prstDash val="solid"/>
            <a:round/>
            <a:headEnd/>
            <a:tailEnd/>
          </a:ln>
        </p:spPr>
        <p:txBody>
          <a:bodyPr/>
          <a:lstStyle/>
          <a:p>
            <a:endParaRPr lang="en-US"/>
          </a:p>
        </p:txBody>
      </p:sp>
      <p:sp>
        <p:nvSpPr>
          <p:cNvPr id="237638" name="Freeform 2118"/>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AAC8F5"/>
          </a:solidFill>
          <a:ln w="12700" cmpd="sng">
            <a:solidFill>
              <a:srgbClr val="000000"/>
            </a:solidFill>
            <a:prstDash val="solid"/>
            <a:round/>
            <a:headEnd/>
            <a:tailEnd/>
          </a:ln>
        </p:spPr>
        <p:txBody>
          <a:bodyPr/>
          <a:lstStyle/>
          <a:p>
            <a:endParaRPr lang="en-US"/>
          </a:p>
        </p:txBody>
      </p:sp>
      <p:grpSp>
        <p:nvGrpSpPr>
          <p:cNvPr id="4" name="Group 2119"/>
          <p:cNvGrpSpPr>
            <a:grpSpLocks/>
          </p:cNvGrpSpPr>
          <p:nvPr/>
        </p:nvGrpSpPr>
        <p:grpSpPr bwMode="auto">
          <a:xfrm>
            <a:off x="2875845" y="4635501"/>
            <a:ext cx="859367" cy="588963"/>
            <a:chOff x="1991" y="3321"/>
            <a:chExt cx="361" cy="231"/>
          </a:xfrm>
        </p:grpSpPr>
        <p:sp>
          <p:nvSpPr>
            <p:cNvPr id="237640" name="Freeform 212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1" name="Freeform 212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2" name="Freeform 212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3" name="Freeform 212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4" name="Freeform 212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5" name="Freeform 212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6" name="Freeform 212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7647" name="Freeform 212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37685" name="Rectangle 2165"/>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1989</a:t>
            </a:r>
          </a:p>
        </p:txBody>
      </p:sp>
      <p:sp>
        <p:nvSpPr>
          <p:cNvPr id="237709" name="Text Box 2189"/>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7730" name="Text Box 221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7731" name="Rectangle 221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7732" name="Rectangle 221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7733" name="Rectangle 221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7734" name="Rectangle 2214"/>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8597" name="Freeform 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598" name="Freeform 6"/>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599" name="Freeform 7"/>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0" name="Freeform 8"/>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1" name="Freeform 9"/>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02" name="Freeform 10"/>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3" name="Freeform 11"/>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4" name="Freeform 12"/>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5" name="Freeform 13"/>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6" name="Freeform 14"/>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7" name="Freeform 15"/>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8" name="Freeform 16"/>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09" name="Freeform 17"/>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0" name="Freeform 18"/>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1" name="Freeform 19"/>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2" name="Freeform 20"/>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3" name="Freeform 21"/>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14" name="Freeform 22"/>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15" name="Freeform 23"/>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16" name="Freeform 24"/>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17" name="Freeform 25"/>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18" name="Freeform 26"/>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19" name="Freeform 27"/>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20" name="Freeform 28"/>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130"/>
          <p:cNvGrpSpPr>
            <a:grpSpLocks/>
          </p:cNvGrpSpPr>
          <p:nvPr/>
        </p:nvGrpSpPr>
        <p:grpSpPr bwMode="auto">
          <a:xfrm>
            <a:off x="1027289" y="3886200"/>
            <a:ext cx="1786467" cy="1390650"/>
            <a:chOff x="728" y="2532"/>
            <a:chExt cx="1266" cy="876"/>
          </a:xfrm>
        </p:grpSpPr>
        <p:sp>
          <p:nvSpPr>
            <p:cNvPr id="238621" name="Freeform 29"/>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2" name="Freeform 30"/>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238623" name="Freeform 31"/>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4" name="Freeform 32"/>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25" name="Freeform 33"/>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6" name="Freeform 34"/>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27" name="Freeform 35"/>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28" name="Freeform 36"/>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29" name="Freeform 37"/>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0" name="Freeform 38"/>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31" name="Freeform 39"/>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2" name="Freeform 40"/>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238633" name="Freeform 41"/>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4" name="Freeform 42"/>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35" name="Freeform 43"/>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238636"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37" name="Freeform 45"/>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38" name="Freeform 46"/>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39" name="Freeform 47"/>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40" name="Freeform 48"/>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41" name="Freeform 49"/>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2" name="Freeform 50"/>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43" name="Freeform 51"/>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4" name="Freeform 52"/>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5" name="Freeform 53"/>
          <p:cNvSpPr>
            <a:spLocks/>
          </p:cNvSpPr>
          <p:nvPr/>
        </p:nvSpPr>
        <p:spPr bwMode="auto">
          <a:xfrm>
            <a:off x="5538612" y="2390776"/>
            <a:ext cx="376766" cy="549275"/>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6" name="Freeform 54"/>
          <p:cNvSpPr>
            <a:spLocks/>
          </p:cNvSpPr>
          <p:nvPr/>
        </p:nvSpPr>
        <p:spPr bwMode="auto">
          <a:xfrm>
            <a:off x="5177368" y="2197100"/>
            <a:ext cx="601133" cy="3175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7" name="Freeform 55"/>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8" name="Freeform 56"/>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49" name="Freeform 57"/>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0" name="Freeform 58"/>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51" name="Freeform 59"/>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2" name="Freeform 60"/>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3" name="Freeform 61"/>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4" name="Freeform 62"/>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5" name="Freeform 63"/>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8656" name="Freeform 64"/>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7" name="Freeform 65"/>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8658" name="Freeform 66"/>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59" name="Freeform 67"/>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8660" name="Freeform 68"/>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69"/>
          <p:cNvGrpSpPr>
            <a:grpSpLocks/>
          </p:cNvGrpSpPr>
          <p:nvPr/>
        </p:nvGrpSpPr>
        <p:grpSpPr bwMode="auto">
          <a:xfrm>
            <a:off x="2875845" y="4635501"/>
            <a:ext cx="859367" cy="588963"/>
            <a:chOff x="1991" y="3321"/>
            <a:chExt cx="361" cy="231"/>
          </a:xfrm>
        </p:grpSpPr>
        <p:sp>
          <p:nvSpPr>
            <p:cNvPr id="238662"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3"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4"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5"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6"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7"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8"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8669"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38707" name="Rectangle 115"/>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1990</a:t>
            </a:r>
          </a:p>
        </p:txBody>
      </p:sp>
      <p:sp>
        <p:nvSpPr>
          <p:cNvPr id="238732" name="Text Box 14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8749" name="Text Box 157"/>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a:t>
            </a:r>
          </a:p>
        </p:txBody>
      </p:sp>
      <p:sp>
        <p:nvSpPr>
          <p:cNvPr id="238750" name="Rectangle 158"/>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8751" name="Rectangle 159"/>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8752" name="Rectangle 160"/>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8754" name="Rectangle 162"/>
          <p:cNvSpPr>
            <a:spLocks noChangeArrowheads="1"/>
          </p:cNvSpPr>
          <p:nvPr/>
        </p:nvSpPr>
        <p:spPr bwMode="auto">
          <a:xfrm>
            <a:off x="395111" y="5892800"/>
            <a:ext cx="2592212"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9621"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2"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3"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4"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9625"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6"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7"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8"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29"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0"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1"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2"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3"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4"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5"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36"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7"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38"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9639"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40"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41"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2"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3"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39645"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6"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39647"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8"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49"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0"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1"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2"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3"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4"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5"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6"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7"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8"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59"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239660"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61"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62"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3"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4"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65"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239666"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7"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68"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69"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39671"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72"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39673"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4"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39675"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6"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7"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78"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79"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0"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1"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82"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3"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84"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39685"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39686"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39688"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89"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0"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1"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2"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3"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4"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39695"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39722"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1991</a:t>
            </a:r>
          </a:p>
        </p:txBody>
      </p:sp>
      <p:sp>
        <p:nvSpPr>
          <p:cNvPr id="239749" name="Text Box 133"/>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39761" name="Text Box 145"/>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39762" name="Rectangle 146"/>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39763" name="Rectangle 147"/>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39764" name="Rectangle 148"/>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39765" name="Rectangle 149"/>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39766" name="Rectangle 150"/>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5"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6"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7"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8"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49"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0"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1"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2"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53"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54"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5"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6"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7"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8"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59"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60"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0661"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2"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0663"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664"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5"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6"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67"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0669"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0"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40671"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2"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3"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4"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5"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6"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7"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8"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79"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0"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1"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2"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3"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240684"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5"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686"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7"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8"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89"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90"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691"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92"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93"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0695"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96"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0697"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698"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0699"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0"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1"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2"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3"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4"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5"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06"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7"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8"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09"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0710"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40712"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3"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4"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5"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6"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7"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8"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0719"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AAC8F5"/>
            </a:solidFill>
            <a:ln w="12700" cmpd="sng">
              <a:solidFill>
                <a:schemeClr val="tx1"/>
              </a:solidFill>
              <a:prstDash val="solid"/>
              <a:round/>
              <a:headEnd/>
              <a:tailEnd/>
            </a:ln>
          </p:spPr>
          <p:txBody>
            <a:bodyPr/>
            <a:lstStyle/>
            <a:p>
              <a:endParaRPr lang="en-US"/>
            </a:p>
          </p:txBody>
        </p:sp>
      </p:grpSp>
      <p:sp>
        <p:nvSpPr>
          <p:cNvPr id="240746"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1992</a:t>
            </a:r>
          </a:p>
        </p:txBody>
      </p:sp>
      <p:sp>
        <p:nvSpPr>
          <p:cNvPr id="240772"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0790" name="Text Box 15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0791" name="Rectangle 15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0792" name="Rectangle 15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0793" name="Rectangle 15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0794" name="Rectangle 154"/>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0795" name="Rectangle 155"/>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1669"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0"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1"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2"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3"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4"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5"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76"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77"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78"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79"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0"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1"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82"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3"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84"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685"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6"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1687"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8"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89"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0"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1"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1693"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4"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41695"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6"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7"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8"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699"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0"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1"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2"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3"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4"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5"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6"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7"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sp>
        <p:nvSpPr>
          <p:cNvPr id="241708"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09"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0"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1"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2"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3"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4"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5"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16"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17"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1719"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0"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1721"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2"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3"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4"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5"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1726"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7"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8"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29"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1730"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31"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241732"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33"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1734"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41736"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37"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38"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39"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0"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1"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2"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1743"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41770"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1993</a:t>
            </a:r>
          </a:p>
        </p:txBody>
      </p:sp>
      <p:sp>
        <p:nvSpPr>
          <p:cNvPr id="241796"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1808" name="Text Box 144"/>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1809" name="Rectangle 145"/>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1810" name="Rectangle 146"/>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1811" name="Rectangle 147"/>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1812" name="Rectangle 148"/>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1813" name="Rectangle 149"/>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27289" y="3886200"/>
            <a:ext cx="1786467" cy="1390650"/>
            <a:chOff x="768" y="2832"/>
            <a:chExt cx="1203" cy="876"/>
          </a:xfrm>
        </p:grpSpPr>
        <p:sp>
          <p:nvSpPr>
            <p:cNvPr id="242691" name="Freeform 3"/>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2" name="Freeform 4"/>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6987EB"/>
            </a:solidFill>
            <a:ln w="12700" cmpd="sng">
              <a:solidFill>
                <a:schemeClr val="tx1"/>
              </a:solidFill>
              <a:prstDash val="solid"/>
              <a:round/>
              <a:headEnd/>
              <a:tailEnd/>
            </a:ln>
          </p:spPr>
          <p:txBody>
            <a:bodyPr/>
            <a:lstStyle/>
            <a:p>
              <a:endParaRPr lang="en-US"/>
            </a:p>
          </p:txBody>
        </p:sp>
        <p:sp>
          <p:nvSpPr>
            <p:cNvPr id="242693" name="Freeform 5"/>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4" name="Freeform 6"/>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5" name="Freeform 7"/>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6" name="Freeform 8"/>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7" name="Freeform 9"/>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8" name="Freeform 10"/>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699" name="Freeform 11"/>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0" name="Freeform 12"/>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1" name="Freeform 13"/>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2" name="Freeform 14"/>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3" name="Freeform 15"/>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4" name="Freeform 16"/>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05" name="Freeform 17"/>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grpSp>
      <p:grpSp>
        <p:nvGrpSpPr>
          <p:cNvPr id="3" name="Group 20"/>
          <p:cNvGrpSpPr>
            <a:grpSpLocks/>
          </p:cNvGrpSpPr>
          <p:nvPr/>
        </p:nvGrpSpPr>
        <p:grpSpPr bwMode="auto">
          <a:xfrm>
            <a:off x="2103967" y="1709739"/>
            <a:ext cx="5091289" cy="3514725"/>
            <a:chOff x="1491" y="1077"/>
            <a:chExt cx="3607" cy="2214"/>
          </a:xfrm>
        </p:grpSpPr>
        <p:sp>
          <p:nvSpPr>
            <p:cNvPr id="242709" name="Freeform 21"/>
            <p:cNvSpPr>
              <a:spLocks/>
            </p:cNvSpPr>
            <p:nvPr/>
          </p:nvSpPr>
          <p:spPr bwMode="auto">
            <a:xfrm>
              <a:off x="2843"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0" name="Freeform 22"/>
            <p:cNvSpPr>
              <a:spLocks/>
            </p:cNvSpPr>
            <p:nvPr/>
          </p:nvSpPr>
          <p:spPr bwMode="auto">
            <a:xfrm>
              <a:off x="2823" y="1511"/>
              <a:ext cx="482"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1" name="Freeform 23"/>
            <p:cNvSpPr>
              <a:spLocks/>
            </p:cNvSpPr>
            <p:nvPr/>
          </p:nvSpPr>
          <p:spPr bwMode="auto">
            <a:xfrm>
              <a:off x="2807"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2" name="Freeform 24"/>
            <p:cNvSpPr>
              <a:spLocks/>
            </p:cNvSpPr>
            <p:nvPr/>
          </p:nvSpPr>
          <p:spPr bwMode="auto">
            <a:xfrm>
              <a:off x="2920"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3" name="Freeform 25"/>
            <p:cNvSpPr>
              <a:spLocks/>
            </p:cNvSpPr>
            <p:nvPr/>
          </p:nvSpPr>
          <p:spPr bwMode="auto">
            <a:xfrm>
              <a:off x="2848" y="2262"/>
              <a:ext cx="594"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4" name="Freeform 26"/>
            <p:cNvSpPr>
              <a:spLocks/>
            </p:cNvSpPr>
            <p:nvPr/>
          </p:nvSpPr>
          <p:spPr bwMode="auto">
            <a:xfrm>
              <a:off x="3295"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5" name="Freeform 27"/>
            <p:cNvSpPr>
              <a:spLocks/>
            </p:cNvSpPr>
            <p:nvPr/>
          </p:nvSpPr>
          <p:spPr bwMode="auto">
            <a:xfrm>
              <a:off x="3352"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16" name="Freeform 28"/>
            <p:cNvSpPr>
              <a:spLocks/>
            </p:cNvSpPr>
            <p:nvPr/>
          </p:nvSpPr>
          <p:spPr bwMode="auto">
            <a:xfrm>
              <a:off x="3525"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17" name="Freeform 29"/>
            <p:cNvSpPr>
              <a:spLocks/>
            </p:cNvSpPr>
            <p:nvPr/>
          </p:nvSpPr>
          <p:spPr bwMode="auto">
            <a:xfrm>
              <a:off x="3786"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18" name="Freeform 30"/>
            <p:cNvSpPr>
              <a:spLocks/>
            </p:cNvSpPr>
            <p:nvPr/>
          </p:nvSpPr>
          <p:spPr bwMode="auto">
            <a:xfrm>
              <a:off x="3741"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19" name="Freeform 31"/>
            <p:cNvSpPr>
              <a:spLocks/>
            </p:cNvSpPr>
            <p:nvPr/>
          </p:nvSpPr>
          <p:spPr bwMode="auto">
            <a:xfrm>
              <a:off x="3889"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0" name="Freeform 32"/>
            <p:cNvSpPr>
              <a:spLocks/>
            </p:cNvSpPr>
            <p:nvPr/>
          </p:nvSpPr>
          <p:spPr bwMode="auto">
            <a:xfrm>
              <a:off x="4059"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1" name="Freeform 33"/>
            <p:cNvSpPr>
              <a:spLocks/>
            </p:cNvSpPr>
            <p:nvPr/>
          </p:nvSpPr>
          <p:spPr bwMode="auto">
            <a:xfrm>
              <a:off x="4140"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2" name="Freeform 34"/>
            <p:cNvSpPr>
              <a:spLocks/>
            </p:cNvSpPr>
            <p:nvPr/>
          </p:nvSpPr>
          <p:spPr bwMode="auto">
            <a:xfrm>
              <a:off x="3961"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3" name="Freeform 35"/>
            <p:cNvSpPr>
              <a:spLocks/>
            </p:cNvSpPr>
            <p:nvPr/>
          </p:nvSpPr>
          <p:spPr bwMode="auto">
            <a:xfrm>
              <a:off x="4242"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4" name="Freeform 36"/>
            <p:cNvSpPr>
              <a:spLocks/>
            </p:cNvSpPr>
            <p:nvPr/>
          </p:nvSpPr>
          <p:spPr bwMode="auto">
            <a:xfrm>
              <a:off x="3432"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25" name="Freeform 37"/>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6" name="Freeform 38"/>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7" name="Freeform 39"/>
            <p:cNvSpPr>
              <a:spLocks/>
            </p:cNvSpPr>
            <p:nvPr/>
          </p:nvSpPr>
          <p:spPr bwMode="auto">
            <a:xfrm>
              <a:off x="2434"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8" name="Freeform 40"/>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29" name="Freeform 41"/>
            <p:cNvSpPr>
              <a:spLocks/>
            </p:cNvSpPr>
            <p:nvPr/>
          </p:nvSpPr>
          <p:spPr bwMode="auto">
            <a:xfrm>
              <a:off x="2552"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30" name="Freeform 42"/>
            <p:cNvSpPr>
              <a:spLocks/>
            </p:cNvSpPr>
            <p:nvPr/>
          </p:nvSpPr>
          <p:spPr bwMode="auto">
            <a:xfrm>
              <a:off x="4371"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1" name="Freeform 43"/>
            <p:cNvSpPr>
              <a:spLocks/>
            </p:cNvSpPr>
            <p:nvPr/>
          </p:nvSpPr>
          <p:spPr bwMode="auto">
            <a:xfrm>
              <a:off x="4719"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2" name="Freeform 44"/>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3" name="Freeform 45"/>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4" name="Freeform 46"/>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5" name="Freeform 47"/>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6" name="Freeform 48"/>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7" name="Freeform 49"/>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8" name="Freeform 50"/>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39" name="Freeform 51"/>
            <p:cNvSpPr>
              <a:spLocks/>
            </p:cNvSpPr>
            <p:nvPr/>
          </p:nvSpPr>
          <p:spPr bwMode="auto">
            <a:xfrm>
              <a:off x="3264"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40" name="Freeform 52"/>
            <p:cNvSpPr>
              <a:spLocks/>
            </p:cNvSpPr>
            <p:nvPr/>
          </p:nvSpPr>
          <p:spPr bwMode="auto">
            <a:xfrm>
              <a:off x="3473"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1" name="Freeform 53"/>
            <p:cNvSpPr>
              <a:spLocks/>
            </p:cNvSpPr>
            <p:nvPr/>
          </p:nvSpPr>
          <p:spPr bwMode="auto">
            <a:xfrm>
              <a:off x="3632"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8" y="1384"/>
              <a:ext cx="523" cy="468"/>
              <a:chOff x="3562" y="1636"/>
              <a:chExt cx="497" cy="468"/>
            </a:xfrm>
          </p:grpSpPr>
          <p:sp>
            <p:nvSpPr>
              <p:cNvPr id="242743"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4"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2745" name="Freeform 57"/>
            <p:cNvSpPr>
              <a:spLocks/>
            </p:cNvSpPr>
            <p:nvPr/>
          </p:nvSpPr>
          <p:spPr bwMode="auto">
            <a:xfrm>
              <a:off x="3878"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6" name="Freeform 58"/>
            <p:cNvSpPr>
              <a:spLocks/>
            </p:cNvSpPr>
            <p:nvPr/>
          </p:nvSpPr>
          <p:spPr bwMode="auto">
            <a:xfrm>
              <a:off x="3664"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7" name="Freeform 59"/>
            <p:cNvSpPr>
              <a:spLocks/>
            </p:cNvSpPr>
            <p:nvPr/>
          </p:nvSpPr>
          <p:spPr bwMode="auto">
            <a:xfrm>
              <a:off x="4330"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48" name="Freeform 60"/>
            <p:cNvSpPr>
              <a:spLocks/>
            </p:cNvSpPr>
            <p:nvPr/>
          </p:nvSpPr>
          <p:spPr bwMode="auto">
            <a:xfrm>
              <a:off x="4196"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49" name="Freeform 61"/>
            <p:cNvSpPr>
              <a:spLocks/>
            </p:cNvSpPr>
            <p:nvPr/>
          </p:nvSpPr>
          <p:spPr bwMode="auto">
            <a:xfrm>
              <a:off x="4232"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2750" name="Freeform 62"/>
            <p:cNvSpPr>
              <a:spLocks/>
            </p:cNvSpPr>
            <p:nvPr/>
          </p:nvSpPr>
          <p:spPr bwMode="auto">
            <a:xfrm>
              <a:off x="4073"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1" name="Freeform 63"/>
            <p:cNvSpPr>
              <a:spLocks/>
            </p:cNvSpPr>
            <p:nvPr/>
          </p:nvSpPr>
          <p:spPr bwMode="auto">
            <a:xfrm>
              <a:off x="4426"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2" name="Freeform 64"/>
            <p:cNvSpPr>
              <a:spLocks/>
            </p:cNvSpPr>
            <p:nvPr/>
          </p:nvSpPr>
          <p:spPr bwMode="auto">
            <a:xfrm>
              <a:off x="4668"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3" name="Freeform 65"/>
            <p:cNvSpPr>
              <a:spLocks/>
            </p:cNvSpPr>
            <p:nvPr/>
          </p:nvSpPr>
          <p:spPr bwMode="auto">
            <a:xfrm>
              <a:off x="4688"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4" name="Freeform 66"/>
            <p:cNvSpPr>
              <a:spLocks/>
            </p:cNvSpPr>
            <p:nvPr/>
          </p:nvSpPr>
          <p:spPr bwMode="auto">
            <a:xfrm>
              <a:off x="4775"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5" name="Freeform 67"/>
            <p:cNvSpPr>
              <a:spLocks/>
            </p:cNvSpPr>
            <p:nvPr/>
          </p:nvSpPr>
          <p:spPr bwMode="auto">
            <a:xfrm>
              <a:off x="4770"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6" name="Freeform 68"/>
            <p:cNvSpPr>
              <a:spLocks/>
            </p:cNvSpPr>
            <p:nvPr/>
          </p:nvSpPr>
          <p:spPr bwMode="auto">
            <a:xfrm>
              <a:off x="4878"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242757" name="Freeform 69"/>
            <p:cNvSpPr>
              <a:spLocks/>
            </p:cNvSpPr>
            <p:nvPr/>
          </p:nvSpPr>
          <p:spPr bwMode="auto">
            <a:xfrm>
              <a:off x="4811"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2758" name="Freeform 70"/>
            <p:cNvSpPr>
              <a:spLocks/>
            </p:cNvSpPr>
            <p:nvPr/>
          </p:nvSpPr>
          <p:spPr bwMode="auto">
            <a:xfrm>
              <a:off x="4847"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038" y="2920"/>
              <a:ext cx="609" cy="371"/>
              <a:chOff x="1991" y="3321"/>
              <a:chExt cx="361" cy="231"/>
            </a:xfrm>
          </p:grpSpPr>
          <p:sp>
            <p:nvSpPr>
              <p:cNvPr id="242760"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1"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2"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3"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4"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5"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6"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2767"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242794"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1994</a:t>
            </a:r>
          </a:p>
        </p:txBody>
      </p:sp>
      <p:sp>
        <p:nvSpPr>
          <p:cNvPr id="242820"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2849" name="Text Box 161"/>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2850" name="Rectangle 16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2851" name="Rectangle 163"/>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2852" name="Rectangle 164"/>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2853" name="Rectangle 165"/>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2854" name="Rectangle 166"/>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56"/>
          <p:cNvGrpSpPr>
            <a:grpSpLocks/>
          </p:cNvGrpSpPr>
          <p:nvPr/>
        </p:nvGrpSpPr>
        <p:grpSpPr bwMode="auto">
          <a:xfrm>
            <a:off x="1027289" y="1709738"/>
            <a:ext cx="6167967" cy="3567112"/>
            <a:chOff x="728" y="1077"/>
            <a:chExt cx="4371" cy="2247"/>
          </a:xfrm>
        </p:grpSpPr>
        <p:sp>
          <p:nvSpPr>
            <p:cNvPr id="243717" name="Freeform 5"/>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18" name="Freeform 6"/>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19" name="Freeform 7"/>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0" name="Freeform 8"/>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1" name="Freeform 9"/>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22" name="Freeform 10"/>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3" name="Freeform 11"/>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4" name="Freeform 12"/>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5" name="Freeform 13"/>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6" name="Freeform 14"/>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7" name="Freeform 15"/>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8" name="Freeform 16"/>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29" name="Freeform 17"/>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0" name="Freeform 18"/>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1" name="Freeform 19"/>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2" name="Freeform 20"/>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3" name="Freeform 21"/>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4" name="Freeform 22"/>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5" name="Freeform 23"/>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6" name="Freeform 24"/>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7" name="Freeform 25"/>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38" name="Freeform 26"/>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39" name="Freeform 27"/>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28"/>
            <p:cNvGrpSpPr>
              <a:grpSpLocks/>
            </p:cNvGrpSpPr>
            <p:nvPr/>
          </p:nvGrpSpPr>
          <p:grpSpPr bwMode="auto">
            <a:xfrm>
              <a:off x="728" y="2448"/>
              <a:ext cx="1266" cy="876"/>
              <a:chOff x="768" y="2832"/>
              <a:chExt cx="1203" cy="876"/>
            </a:xfrm>
          </p:grpSpPr>
          <p:sp>
            <p:nvSpPr>
              <p:cNvPr id="243741"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2"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3743"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4"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5"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6"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7"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8"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49"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0"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1"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2"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3"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4"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55"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3756" name="Freeform 44"/>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57" name="Freeform 45"/>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58" name="Freeform 46"/>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59" name="Freeform 47"/>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0" name="Freeform 48"/>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1" name="Freeform 49"/>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2" name="Freeform 50"/>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63" name="Freeform 51"/>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64" name="Freeform 52"/>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65" name="Freeform 53"/>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9" y="1384"/>
              <a:ext cx="523" cy="468"/>
              <a:chOff x="3562" y="1636"/>
              <a:chExt cx="497" cy="468"/>
            </a:xfrm>
          </p:grpSpPr>
          <p:sp>
            <p:nvSpPr>
              <p:cNvPr id="243767"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68"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3769" name="Freeform 57"/>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0"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1" name="Freeform 59"/>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2" name="Freeform 60"/>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3" name="Freeform 61"/>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4" name="Freeform 62"/>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75" name="Freeform 63"/>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6" name="Freeform 64"/>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3777" name="Freeform 65"/>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78" name="Freeform 66"/>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79" name="Freeform 67"/>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80" name="Freeform 68"/>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81" name="Freeform 69"/>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3782" name="Freeform 70"/>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038" y="2920"/>
              <a:ext cx="609" cy="371"/>
              <a:chOff x="1991" y="3321"/>
              <a:chExt cx="361" cy="231"/>
            </a:xfrm>
          </p:grpSpPr>
          <p:sp>
            <p:nvSpPr>
              <p:cNvPr id="243784"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5"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6"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7"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8"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89"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90"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3791"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243818"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1995</a:t>
            </a:r>
          </a:p>
        </p:txBody>
      </p:sp>
      <p:sp>
        <p:nvSpPr>
          <p:cNvPr id="243844"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3862" name="Text Box 15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3863" name="Rectangle 15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3864" name="Rectangle 15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3865" name="Rectangle 15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3866" name="Rectangle 154"/>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3867" name="Rectangle 155"/>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41"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2"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43"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4"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45"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6"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7"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8"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49"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0"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1"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2"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3"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4"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5"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6"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57"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58"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59"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60"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61"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2"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63"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4765"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6"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4767"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8"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69"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0"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1"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2"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3"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4"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5"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6"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7"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8"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79"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4780"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1"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2"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3"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4"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5"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6"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7"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88"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89"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4791"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2"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4793"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4" name="Freeform 58"/>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5"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6"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7"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798"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799"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800"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4801"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2"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3"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4"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5"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4806"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71"/>
          <p:cNvGrpSpPr>
            <a:grpSpLocks/>
          </p:cNvGrpSpPr>
          <p:nvPr/>
        </p:nvGrpSpPr>
        <p:grpSpPr bwMode="auto">
          <a:xfrm>
            <a:off x="2875845" y="4635501"/>
            <a:ext cx="859367" cy="588963"/>
            <a:chOff x="1991" y="3321"/>
            <a:chExt cx="361" cy="231"/>
          </a:xfrm>
        </p:grpSpPr>
        <p:sp>
          <p:nvSpPr>
            <p:cNvPr id="244808"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09"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0"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1"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2"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3"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4"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4815"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44842"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1996</a:t>
            </a:r>
          </a:p>
        </p:txBody>
      </p:sp>
      <p:sp>
        <p:nvSpPr>
          <p:cNvPr id="244868" name="Text Box 13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4886" name="Text Box 150"/>
          <p:cNvSpPr txBox="1">
            <a:spLocks noChangeArrowheads="1"/>
          </p:cNvSpPr>
          <p:nvPr/>
        </p:nvSpPr>
        <p:spPr bwMode="auto">
          <a:xfrm>
            <a:off x="653345" y="5894388"/>
            <a:ext cx="72517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p>
        </p:txBody>
      </p:sp>
      <p:sp>
        <p:nvSpPr>
          <p:cNvPr id="244887" name="Rectangle 15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4888" name="Rectangle 152"/>
          <p:cNvSpPr>
            <a:spLocks noChangeArrowheads="1"/>
          </p:cNvSpPr>
          <p:nvPr/>
        </p:nvSpPr>
        <p:spPr bwMode="auto">
          <a:xfrm>
            <a:off x="134902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4889" name="Rectangle 153"/>
          <p:cNvSpPr>
            <a:spLocks noChangeArrowheads="1"/>
          </p:cNvSpPr>
          <p:nvPr/>
        </p:nvSpPr>
        <p:spPr bwMode="auto">
          <a:xfrm>
            <a:off x="2067278"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4890" name="Rectangle 154"/>
          <p:cNvSpPr>
            <a:spLocks noChangeArrowheads="1"/>
          </p:cNvSpPr>
          <p:nvPr/>
        </p:nvSpPr>
        <p:spPr bwMode="auto">
          <a:xfrm>
            <a:off x="3064934"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4891" name="Rectangle 155"/>
          <p:cNvSpPr>
            <a:spLocks noChangeArrowheads="1"/>
          </p:cNvSpPr>
          <p:nvPr/>
        </p:nvSpPr>
        <p:spPr bwMode="auto">
          <a:xfrm>
            <a:off x="395111" y="5892800"/>
            <a:ext cx="36307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65"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66"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67"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68"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69"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70" name="Freeform 10"/>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1" name="Freeform 11"/>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2"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4"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5" name="Freeform 15"/>
          <p:cNvSpPr>
            <a:spLocks/>
          </p:cNvSpPr>
          <p:nvPr/>
        </p:nvSpPr>
        <p:spPr bwMode="auto">
          <a:xfrm>
            <a:off x="5489222" y="3824288"/>
            <a:ext cx="375356"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6"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7"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8"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79" name="Freeform 19"/>
          <p:cNvSpPr>
            <a:spLocks/>
          </p:cNvSpPr>
          <p:nvPr/>
        </p:nvSpPr>
        <p:spPr bwMode="auto">
          <a:xfrm>
            <a:off x="5987346" y="3009900"/>
            <a:ext cx="441677"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0" name="Freeform 20"/>
          <p:cNvSpPr>
            <a:spLocks/>
          </p:cNvSpPr>
          <p:nvPr/>
        </p:nvSpPr>
        <p:spPr bwMode="auto">
          <a:xfrm>
            <a:off x="4844345" y="36607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1"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2"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83"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84"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785"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6"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87"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8"/>
          <p:cNvGrpSpPr>
            <a:grpSpLocks/>
          </p:cNvGrpSpPr>
          <p:nvPr/>
        </p:nvGrpSpPr>
        <p:grpSpPr bwMode="auto">
          <a:xfrm>
            <a:off x="1027289" y="3886200"/>
            <a:ext cx="1786467" cy="1390650"/>
            <a:chOff x="768" y="2832"/>
            <a:chExt cx="1203" cy="876"/>
          </a:xfrm>
        </p:grpSpPr>
        <p:sp>
          <p:nvSpPr>
            <p:cNvPr id="245789"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0"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5791"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2"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3"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4"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5"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6"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7"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8"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799"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0"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1"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2"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3"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5804"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05"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06"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7"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08"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09"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10"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11"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12" name="Freeform 52"/>
          <p:cNvSpPr>
            <a:spLocks/>
          </p:cNvSpPr>
          <p:nvPr/>
        </p:nvSpPr>
        <p:spPr bwMode="auto">
          <a:xfrm>
            <a:off x="4902201" y="4133851"/>
            <a:ext cx="557389"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13"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54"/>
          <p:cNvGrpSpPr>
            <a:grpSpLocks/>
          </p:cNvGrpSpPr>
          <p:nvPr/>
        </p:nvGrpSpPr>
        <p:grpSpPr bwMode="auto">
          <a:xfrm>
            <a:off x="5177367" y="2197100"/>
            <a:ext cx="738011" cy="742950"/>
            <a:chOff x="3562" y="1636"/>
            <a:chExt cx="497" cy="468"/>
          </a:xfrm>
        </p:grpSpPr>
        <p:sp>
          <p:nvSpPr>
            <p:cNvPr id="245815"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16"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0000A0"/>
            </a:solidFill>
            <a:ln w="12700" cmpd="sng">
              <a:solidFill>
                <a:schemeClr val="tx1"/>
              </a:solidFill>
              <a:prstDash val="solid"/>
              <a:round/>
              <a:headEnd/>
              <a:tailEnd/>
            </a:ln>
          </p:spPr>
          <p:txBody>
            <a:bodyPr/>
            <a:lstStyle/>
            <a:p>
              <a:endParaRPr lang="en-US"/>
            </a:p>
          </p:txBody>
        </p:sp>
      </p:grpSp>
      <p:grpSp>
        <p:nvGrpSpPr>
          <p:cNvPr id="4" name="Group 127"/>
          <p:cNvGrpSpPr>
            <a:grpSpLocks/>
          </p:cNvGrpSpPr>
          <p:nvPr/>
        </p:nvGrpSpPr>
        <p:grpSpPr bwMode="auto">
          <a:xfrm>
            <a:off x="5171723" y="2917826"/>
            <a:ext cx="890411" cy="1571625"/>
            <a:chOff x="3665" y="1838"/>
            <a:chExt cx="631" cy="990"/>
          </a:xfrm>
        </p:grpSpPr>
        <p:sp>
          <p:nvSpPr>
            <p:cNvPr id="245773" name="Freeform 13"/>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5817" name="Freeform 57"/>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5818"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5819"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0"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1" name="Freeform 61"/>
          <p:cNvSpPr>
            <a:spLocks/>
          </p:cNvSpPr>
          <p:nvPr/>
        </p:nvSpPr>
        <p:spPr bwMode="auto">
          <a:xfrm>
            <a:off x="5973234" y="3730626"/>
            <a:ext cx="498122"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2"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3"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4"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5"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5826"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7"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8"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29"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5830"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875845" y="4635501"/>
            <a:ext cx="859367" cy="588963"/>
            <a:chOff x="1991" y="3321"/>
            <a:chExt cx="361" cy="231"/>
          </a:xfrm>
        </p:grpSpPr>
        <p:sp>
          <p:nvSpPr>
            <p:cNvPr id="245832"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3"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4"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5"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6"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7"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8"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5839"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sp>
        <p:nvSpPr>
          <p:cNvPr id="245866"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1997</a:t>
            </a:r>
          </a:p>
        </p:txBody>
      </p:sp>
      <p:sp>
        <p:nvSpPr>
          <p:cNvPr id="245899" name="Text Box 139"/>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5912" name="Text Box 152"/>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5913" name="Rectangle 153"/>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5914" name="Rectangle 154"/>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5915" name="Rectangle 155"/>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5916" name="Rectangle 156"/>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5917" name="Rectangle 15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5918" name="Rectangle 158"/>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5</a:t>
            </a:fld>
            <a:endParaRPr lang="en-US"/>
          </a:p>
        </p:txBody>
      </p:sp>
      <p:graphicFrame>
        <p:nvGraphicFramePr>
          <p:cNvPr id="138246" name="Object 6"/>
          <p:cNvGraphicFramePr>
            <a:graphicFrameLocks noChangeAspect="1"/>
          </p:cNvGraphicFramePr>
          <p:nvPr/>
        </p:nvGraphicFramePr>
        <p:xfrm>
          <a:off x="1851025" y="2132013"/>
          <a:ext cx="5441950" cy="2593975"/>
        </p:xfrm>
        <a:graphic>
          <a:graphicData uri="http://schemas.openxmlformats.org/presentationml/2006/ole">
            <mc:AlternateContent xmlns:mc="http://schemas.openxmlformats.org/markup-compatibility/2006">
              <mc:Choice xmlns:v="urn:schemas-microsoft-com:vml" Requires="v">
                <p:oleObj spid="_x0000_s138248" name="CS ChemDraw Drawing" r:id="rId3" imgW="5441894" imgH="2593502" progId="ChemDraw.Document.6.0">
                  <p:embed/>
                </p:oleObj>
              </mc:Choice>
              <mc:Fallback>
                <p:oleObj name="CS ChemDraw Drawing" r:id="rId3" imgW="5441894" imgH="2593502" progId="ChemDraw.Document.6.0">
                  <p:embed/>
                  <p:pic>
                    <p:nvPicPr>
                      <p:cNvPr id="0" name="Picture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51025" y="2132013"/>
                        <a:ext cx="5441950" cy="2593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1371600" y="5283200"/>
            <a:ext cx="4140877" cy="461665"/>
          </a:xfrm>
          <a:prstGeom prst="rect">
            <a:avLst/>
          </a:prstGeom>
          <a:noFill/>
        </p:spPr>
        <p:txBody>
          <a:bodyPr wrap="none" rtlCol="0">
            <a:spAutoFit/>
          </a:bodyPr>
          <a:lstStyle/>
          <a:p>
            <a:pPr>
              <a:buFont typeface="Arial" pitchFamily="34" charset="0"/>
              <a:buChar char="•"/>
            </a:pPr>
            <a:r>
              <a:rPr lang="en-US" dirty="0" smtClean="0"/>
              <a:t>Also try problem 22.8 a, b, d</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9" name="Freeform 5"/>
          <p:cNvSpPr>
            <a:spLocks/>
          </p:cNvSpPr>
          <p:nvPr/>
        </p:nvSpPr>
        <p:spPr bwMode="auto">
          <a:xfrm>
            <a:off x="4011790" y="2003425"/>
            <a:ext cx="64487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0" name="Freeform 6"/>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1" name="Freeform 7"/>
          <p:cNvSpPr>
            <a:spLocks/>
          </p:cNvSpPr>
          <p:nvPr/>
        </p:nvSpPr>
        <p:spPr bwMode="auto">
          <a:xfrm>
            <a:off x="3960989" y="2794000"/>
            <a:ext cx="805744"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2" name="Freeform 8"/>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3" name="Freeform 9"/>
          <p:cNvSpPr>
            <a:spLocks/>
          </p:cNvSpPr>
          <p:nvPr/>
        </p:nvSpPr>
        <p:spPr bwMode="auto">
          <a:xfrm>
            <a:off x="4018845" y="3590925"/>
            <a:ext cx="839612"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4" name="Freeform 10"/>
          <p:cNvSpPr>
            <a:spLocks/>
          </p:cNvSpPr>
          <p:nvPr/>
        </p:nvSpPr>
        <p:spPr bwMode="auto">
          <a:xfrm>
            <a:off x="4651022" y="27273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5" name="Freeform 11"/>
          <p:cNvSpPr>
            <a:spLocks/>
          </p:cNvSpPr>
          <p:nvPr/>
        </p:nvSpPr>
        <p:spPr bwMode="auto">
          <a:xfrm>
            <a:off x="4731456" y="31146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6"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7" name="Freeform 13"/>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798" name="Freeform 14"/>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0" name="Freeform 16"/>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1" name="Freeform 17"/>
          <p:cNvSpPr>
            <a:spLocks/>
          </p:cNvSpPr>
          <p:nvPr/>
        </p:nvSpPr>
        <p:spPr bwMode="auto">
          <a:xfrm>
            <a:off x="5843412"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2" name="Freeform 18"/>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4" name="Freeform 20"/>
          <p:cNvSpPr>
            <a:spLocks/>
          </p:cNvSpPr>
          <p:nvPr/>
        </p:nvSpPr>
        <p:spPr bwMode="auto">
          <a:xfrm>
            <a:off x="4844345" y="3648076"/>
            <a:ext cx="485422"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5" name="Freeform 21"/>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06" name="Freeform 22"/>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07" name="Freeform 23"/>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08" name="Freeform 24"/>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09" name="Freeform 25"/>
          <p:cNvSpPr>
            <a:spLocks/>
          </p:cNvSpPr>
          <p:nvPr/>
        </p:nvSpPr>
        <p:spPr bwMode="auto">
          <a:xfrm>
            <a:off x="3601156" y="3660776"/>
            <a:ext cx="1367367"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10" name="Freeform 26"/>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11" name="Freeform 27"/>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28" name="Freeform 44"/>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29"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0" name="Freeform 46"/>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1" name="Freeform 47"/>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2" name="Freeform 48"/>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33" name="Freeform 49"/>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34" name="Freeform 50"/>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35" name="Freeform 51"/>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37" name="Freeform 53"/>
          <p:cNvSpPr>
            <a:spLocks/>
          </p:cNvSpPr>
          <p:nvPr/>
        </p:nvSpPr>
        <p:spPr bwMode="auto">
          <a:xfrm>
            <a:off x="5126568" y="2855913"/>
            <a:ext cx="390877"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1" name="Freeform 57"/>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3" name="Freeform 59"/>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4" name="Freeform 60"/>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127"/>
          <p:cNvGrpSpPr>
            <a:grpSpLocks/>
          </p:cNvGrpSpPr>
          <p:nvPr/>
        </p:nvGrpSpPr>
        <p:grpSpPr bwMode="auto">
          <a:xfrm>
            <a:off x="1027289" y="2197100"/>
            <a:ext cx="5444067" cy="3079750"/>
            <a:chOff x="728" y="1384"/>
            <a:chExt cx="3858" cy="1940"/>
          </a:xfrm>
        </p:grpSpPr>
        <p:sp>
          <p:nvSpPr>
            <p:cNvPr id="246799" name="Freeform 15"/>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03" name="Freeform 19"/>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 name="Group 28"/>
            <p:cNvGrpSpPr>
              <a:grpSpLocks/>
            </p:cNvGrpSpPr>
            <p:nvPr/>
          </p:nvGrpSpPr>
          <p:grpSpPr bwMode="auto">
            <a:xfrm>
              <a:off x="728" y="2448"/>
              <a:ext cx="1266" cy="876"/>
              <a:chOff x="768" y="2832"/>
              <a:chExt cx="1203" cy="876"/>
            </a:xfrm>
          </p:grpSpPr>
          <p:sp>
            <p:nvSpPr>
              <p:cNvPr id="246813"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4"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246815"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6"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7"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8"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19"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0"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1"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2"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3"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4"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5"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6"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27"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6836" name="Freeform 52"/>
            <p:cNvSpPr>
              <a:spLocks/>
            </p:cNvSpPr>
            <p:nvPr/>
          </p:nvSpPr>
          <p:spPr bwMode="auto">
            <a:xfrm>
              <a:off x="3474" y="2596"/>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9" y="1384"/>
              <a:ext cx="523" cy="468"/>
              <a:chOff x="3562" y="1636"/>
              <a:chExt cx="497" cy="468"/>
            </a:xfrm>
          </p:grpSpPr>
          <p:sp>
            <p:nvSpPr>
              <p:cNvPr id="246839"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40"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6842" name="Freeform 58"/>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6845" name="Freeform 61"/>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6846" name="Freeform 62"/>
          <p:cNvSpPr>
            <a:spLocks/>
          </p:cNvSpPr>
          <p:nvPr/>
        </p:nvSpPr>
        <p:spPr bwMode="auto">
          <a:xfrm>
            <a:off x="5748867" y="3784600"/>
            <a:ext cx="529167"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7" name="Freeform 63"/>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8" name="Freeform 64"/>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49" name="Freeform 65"/>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0" name="Freeform 66"/>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51" name="Freeform 67"/>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52" name="Freeform 68"/>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3" name="Freeform 69"/>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6854" name="Freeform 70"/>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875845" y="4635501"/>
            <a:ext cx="859367" cy="588963"/>
            <a:chOff x="1991" y="3321"/>
            <a:chExt cx="361" cy="231"/>
          </a:xfrm>
        </p:grpSpPr>
        <p:sp>
          <p:nvSpPr>
            <p:cNvPr id="246856"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7"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8"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59"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0"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1"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2"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6863"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6890" name="Rectangle 10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1998</a:t>
            </a:r>
          </a:p>
        </p:txBody>
      </p:sp>
      <p:sp>
        <p:nvSpPr>
          <p:cNvPr id="246921" name="Text Box 137"/>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6940" name="Text Box 156"/>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6941" name="Rectangle 157"/>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6942" name="Rectangle 158"/>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6943" name="Rectangle 159"/>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6944" name="Rectangle 160"/>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6945" name="Rectangle 161"/>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6946" name="Rectangle 162"/>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813" name="Freeform 5"/>
          <p:cNvSpPr>
            <a:spLocks/>
          </p:cNvSpPr>
          <p:nvPr/>
        </p:nvSpPr>
        <p:spPr bwMode="auto">
          <a:xfrm>
            <a:off x="3983567" y="2398713"/>
            <a:ext cx="68156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15" name="Freeform 7"/>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19" name="Freeform 11"/>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3" name="Freeform 15"/>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5" name="Freeform 17"/>
          <p:cNvSpPr>
            <a:spLocks/>
          </p:cNvSpPr>
          <p:nvPr/>
        </p:nvSpPr>
        <p:spPr bwMode="auto">
          <a:xfrm>
            <a:off x="5590823" y="4311650"/>
            <a:ext cx="889000"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8" name="Freeform 20"/>
          <p:cNvSpPr>
            <a:spLocks/>
          </p:cNvSpPr>
          <p:nvPr/>
        </p:nvSpPr>
        <p:spPr bwMode="auto">
          <a:xfrm>
            <a:off x="2103968" y="2562225"/>
            <a:ext cx="780344"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29" name="Freeform 21"/>
          <p:cNvSpPr>
            <a:spLocks/>
          </p:cNvSpPr>
          <p:nvPr/>
        </p:nvSpPr>
        <p:spPr bwMode="auto">
          <a:xfrm>
            <a:off x="3324578" y="2452689"/>
            <a:ext cx="681567"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0" name="Freeform 22"/>
          <p:cNvSpPr>
            <a:spLocks/>
          </p:cNvSpPr>
          <p:nvPr/>
        </p:nvSpPr>
        <p:spPr bwMode="auto">
          <a:xfrm>
            <a:off x="3434645" y="3003551"/>
            <a:ext cx="716844"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7831" name="Freeform 23"/>
          <p:cNvSpPr>
            <a:spLocks/>
          </p:cNvSpPr>
          <p:nvPr/>
        </p:nvSpPr>
        <p:spPr bwMode="auto">
          <a:xfrm>
            <a:off x="3341511" y="3521076"/>
            <a:ext cx="684389"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3" name="Freeform 25"/>
          <p:cNvSpPr>
            <a:spLocks/>
          </p:cNvSpPr>
          <p:nvPr/>
        </p:nvSpPr>
        <p:spPr bwMode="auto">
          <a:xfrm>
            <a:off x="6169378"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4" name="Freeform 26"/>
          <p:cNvSpPr>
            <a:spLocks/>
          </p:cNvSpPr>
          <p:nvPr/>
        </p:nvSpPr>
        <p:spPr bwMode="auto">
          <a:xfrm>
            <a:off x="6660445"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7"/>
          <p:cNvGrpSpPr>
            <a:grpSpLocks/>
          </p:cNvGrpSpPr>
          <p:nvPr/>
        </p:nvGrpSpPr>
        <p:grpSpPr bwMode="auto">
          <a:xfrm>
            <a:off x="1027289" y="3886200"/>
            <a:ext cx="1786467" cy="1390650"/>
            <a:chOff x="768" y="2832"/>
            <a:chExt cx="1203" cy="876"/>
          </a:xfrm>
        </p:grpSpPr>
        <p:sp>
          <p:nvSpPr>
            <p:cNvPr id="247836" name="Freeform 28"/>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7" name="Freeform 29"/>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0000A0"/>
            </a:solidFill>
            <a:ln w="12700" cmpd="sng">
              <a:solidFill>
                <a:schemeClr val="tx1"/>
              </a:solidFill>
              <a:prstDash val="solid"/>
              <a:round/>
              <a:headEnd/>
              <a:tailEnd/>
            </a:ln>
          </p:spPr>
          <p:txBody>
            <a:bodyPr/>
            <a:lstStyle/>
            <a:p>
              <a:endParaRPr lang="en-US"/>
            </a:p>
          </p:txBody>
        </p:sp>
        <p:sp>
          <p:nvSpPr>
            <p:cNvPr id="247838" name="Freeform 30"/>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39" name="Freeform 31"/>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0" name="Freeform 32"/>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1" name="Freeform 33"/>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2" name="Freeform 34"/>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3" name="Freeform 35"/>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4" name="Freeform 36"/>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5" name="Freeform 37"/>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6" name="Freeform 38"/>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7" name="Freeform 39"/>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8" name="Freeform 40"/>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49" name="Freeform 41"/>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0" name="Freeform 42"/>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7851" name="Freeform 43"/>
          <p:cNvSpPr>
            <a:spLocks/>
          </p:cNvSpPr>
          <p:nvPr/>
        </p:nvSpPr>
        <p:spPr bwMode="auto">
          <a:xfrm>
            <a:off x="2956278" y="2794001"/>
            <a:ext cx="551744"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2" name="Freeform 44"/>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3" name="Freeform 45"/>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4" name="Freeform 46"/>
          <p:cNvSpPr>
            <a:spLocks/>
          </p:cNvSpPr>
          <p:nvPr/>
        </p:nvSpPr>
        <p:spPr bwMode="auto">
          <a:xfrm>
            <a:off x="2805289" y="1833564"/>
            <a:ext cx="585612"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5" name="Freeform 47"/>
          <p:cNvSpPr>
            <a:spLocks/>
          </p:cNvSpPr>
          <p:nvPr/>
        </p:nvSpPr>
        <p:spPr bwMode="auto">
          <a:xfrm>
            <a:off x="3050823" y="1857375"/>
            <a:ext cx="997656"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7856" name="Freeform 48"/>
          <p:cNvSpPr>
            <a:spLocks/>
          </p:cNvSpPr>
          <p:nvPr/>
        </p:nvSpPr>
        <p:spPr bwMode="auto">
          <a:xfrm>
            <a:off x="2451100"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57" name="Freeform 49"/>
          <p:cNvSpPr>
            <a:spLocks/>
          </p:cNvSpPr>
          <p:nvPr/>
        </p:nvSpPr>
        <p:spPr bwMode="auto">
          <a:xfrm>
            <a:off x="2775656" y="3444875"/>
            <a:ext cx="658988"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7858" name="Freeform 50"/>
          <p:cNvSpPr>
            <a:spLocks/>
          </p:cNvSpPr>
          <p:nvPr/>
        </p:nvSpPr>
        <p:spPr bwMode="auto">
          <a:xfrm>
            <a:off x="4607278" y="1981201"/>
            <a:ext cx="642055"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64" name="Freeform 56"/>
          <p:cNvSpPr>
            <a:spLocks/>
          </p:cNvSpPr>
          <p:nvPr/>
        </p:nvSpPr>
        <p:spPr bwMode="auto">
          <a:xfrm>
            <a:off x="547370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66" name="Freeform 58"/>
          <p:cNvSpPr>
            <a:spLocks/>
          </p:cNvSpPr>
          <p:nvPr/>
        </p:nvSpPr>
        <p:spPr bwMode="auto">
          <a:xfrm>
            <a:off x="611152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67" name="Freeform 59"/>
          <p:cNvSpPr>
            <a:spLocks/>
          </p:cNvSpPr>
          <p:nvPr/>
        </p:nvSpPr>
        <p:spPr bwMode="auto">
          <a:xfrm>
            <a:off x="5922434" y="3127376"/>
            <a:ext cx="738011"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138"/>
          <p:cNvGrpSpPr>
            <a:grpSpLocks/>
          </p:cNvGrpSpPr>
          <p:nvPr/>
        </p:nvGrpSpPr>
        <p:grpSpPr bwMode="auto">
          <a:xfrm>
            <a:off x="3601156" y="2003426"/>
            <a:ext cx="3103034" cy="3082925"/>
            <a:chOff x="2552" y="1262"/>
            <a:chExt cx="2199" cy="1942"/>
          </a:xfrm>
        </p:grpSpPr>
        <p:sp>
          <p:nvSpPr>
            <p:cNvPr id="247812" name="Freeform 4"/>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4" name="Freeform 6"/>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6" name="Freeform 8"/>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7" name="Freeform 9"/>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18" name="Freeform 10"/>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0" name="Freeform 12"/>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1" name="Freeform 13"/>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2" name="Freeform 14"/>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4" name="Freeform 16"/>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6" name="Freeform 18"/>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27" name="Freeform 19"/>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32" name="Freeform 24"/>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59" name="Freeform 51"/>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0" name="Freeform 52"/>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 name="Group 53"/>
            <p:cNvGrpSpPr>
              <a:grpSpLocks/>
            </p:cNvGrpSpPr>
            <p:nvPr/>
          </p:nvGrpSpPr>
          <p:grpSpPr bwMode="auto">
            <a:xfrm>
              <a:off x="3669" y="1384"/>
              <a:ext cx="523" cy="468"/>
              <a:chOff x="3562" y="1636"/>
              <a:chExt cx="497" cy="468"/>
            </a:xfrm>
          </p:grpSpPr>
          <p:sp>
            <p:nvSpPr>
              <p:cNvPr id="247862" name="Freeform 54"/>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3" name="Freeform 55"/>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7865" name="Freeform 57"/>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8" name="Freeform 60"/>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7869" name="Freeform 61"/>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7870" name="Freeform 62"/>
          <p:cNvSpPr>
            <a:spLocks/>
          </p:cNvSpPr>
          <p:nvPr/>
        </p:nvSpPr>
        <p:spPr bwMode="auto">
          <a:xfrm>
            <a:off x="6246990"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1" name="Freeform 63"/>
          <p:cNvSpPr>
            <a:spLocks/>
          </p:cNvSpPr>
          <p:nvPr/>
        </p:nvSpPr>
        <p:spPr bwMode="auto">
          <a:xfrm>
            <a:off x="6588478"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2" name="Freeform 64"/>
          <p:cNvSpPr>
            <a:spLocks/>
          </p:cNvSpPr>
          <p:nvPr/>
        </p:nvSpPr>
        <p:spPr bwMode="auto">
          <a:xfrm>
            <a:off x="6616701" y="2801939"/>
            <a:ext cx="138289"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3" name="Freeform 65"/>
          <p:cNvSpPr>
            <a:spLocks/>
          </p:cNvSpPr>
          <p:nvPr/>
        </p:nvSpPr>
        <p:spPr bwMode="auto">
          <a:xfrm>
            <a:off x="6739467"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7874" name="Freeform 66"/>
          <p:cNvSpPr>
            <a:spLocks/>
          </p:cNvSpPr>
          <p:nvPr/>
        </p:nvSpPr>
        <p:spPr bwMode="auto">
          <a:xfrm>
            <a:off x="6732411"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487EB"/>
          </a:solidFill>
          <a:ln w="12700" cmpd="sng">
            <a:solidFill>
              <a:schemeClr val="tx1"/>
            </a:solidFill>
            <a:prstDash val="solid"/>
            <a:round/>
            <a:headEnd/>
            <a:tailEnd/>
          </a:ln>
        </p:spPr>
        <p:txBody>
          <a:bodyPr/>
          <a:lstStyle/>
          <a:p>
            <a:endParaRPr lang="en-US"/>
          </a:p>
        </p:txBody>
      </p:sp>
      <p:sp>
        <p:nvSpPr>
          <p:cNvPr id="247875" name="Freeform 67"/>
          <p:cNvSpPr>
            <a:spLocks/>
          </p:cNvSpPr>
          <p:nvPr/>
        </p:nvSpPr>
        <p:spPr bwMode="auto">
          <a:xfrm>
            <a:off x="6884812" y="2638425"/>
            <a:ext cx="86077"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76" name="Freeform 68"/>
          <p:cNvSpPr>
            <a:spLocks/>
          </p:cNvSpPr>
          <p:nvPr/>
        </p:nvSpPr>
        <p:spPr bwMode="auto">
          <a:xfrm>
            <a:off x="6790267"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7877" name="Freeform 69"/>
          <p:cNvSpPr>
            <a:spLocks/>
          </p:cNvSpPr>
          <p:nvPr/>
        </p:nvSpPr>
        <p:spPr bwMode="auto">
          <a:xfrm>
            <a:off x="6841067" y="1887539"/>
            <a:ext cx="354189"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0"/>
          <p:cNvGrpSpPr>
            <a:grpSpLocks/>
          </p:cNvGrpSpPr>
          <p:nvPr/>
        </p:nvGrpSpPr>
        <p:grpSpPr bwMode="auto">
          <a:xfrm>
            <a:off x="2875845" y="4635501"/>
            <a:ext cx="859367" cy="588963"/>
            <a:chOff x="1991" y="3321"/>
            <a:chExt cx="361" cy="231"/>
          </a:xfrm>
        </p:grpSpPr>
        <p:sp>
          <p:nvSpPr>
            <p:cNvPr id="247879"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0"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1"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2"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3"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4"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5"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7886"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7926" name="Rectangle 118"/>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1999</a:t>
            </a:r>
          </a:p>
        </p:txBody>
      </p:sp>
      <p:sp>
        <p:nvSpPr>
          <p:cNvPr id="247956" name="Text Box 148"/>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7975" name="Text Box 167"/>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7976" name="Rectangle 168"/>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7977" name="Rectangle 169"/>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7978" name="Rectangle 170"/>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7979" name="Rectangle 171"/>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7980" name="Rectangle 172"/>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7981" name="Rectangle 173"/>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7" name="Freeform 5"/>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38" name="Freeform 6"/>
          <p:cNvSpPr>
            <a:spLocks/>
          </p:cNvSpPr>
          <p:nvPr/>
        </p:nvSpPr>
        <p:spPr bwMode="auto">
          <a:xfrm>
            <a:off x="3984978" y="2398713"/>
            <a:ext cx="68015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41" name="Freeform 9"/>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44" name="Freeform 12"/>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0" name="Freeform 18"/>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3" name="Freeform 21"/>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4" name="Freeform 22"/>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5" name="Freeform 23"/>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248856" name="Freeform 24"/>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8" name="Freeform 26"/>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59" name="Freeform 27"/>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76" name="Freeform 44"/>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77" name="Freeform 45"/>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79" name="Freeform 47"/>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0" name="Freeform 48"/>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1" name="Freeform 49"/>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2" name="Freeform 50"/>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83" name="Freeform 51"/>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2" name="Freeform 60"/>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139"/>
          <p:cNvGrpSpPr>
            <a:grpSpLocks/>
          </p:cNvGrpSpPr>
          <p:nvPr/>
        </p:nvGrpSpPr>
        <p:grpSpPr bwMode="auto">
          <a:xfrm>
            <a:off x="1027289" y="2035176"/>
            <a:ext cx="5678311" cy="3241675"/>
            <a:chOff x="720" y="1282"/>
            <a:chExt cx="4024" cy="2042"/>
          </a:xfrm>
        </p:grpSpPr>
        <p:sp>
          <p:nvSpPr>
            <p:cNvPr id="248839" name="Freeform 7"/>
            <p:cNvSpPr>
              <a:spLocks/>
            </p:cNvSpPr>
            <p:nvPr/>
          </p:nvSpPr>
          <p:spPr bwMode="auto">
            <a:xfrm>
              <a:off x="2800"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0" name="Freeform 8"/>
            <p:cNvSpPr>
              <a:spLocks/>
            </p:cNvSpPr>
            <p:nvPr/>
          </p:nvSpPr>
          <p:spPr bwMode="auto">
            <a:xfrm>
              <a:off x="2913"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2" name="Freeform 10"/>
            <p:cNvSpPr>
              <a:spLocks/>
            </p:cNvSpPr>
            <p:nvPr/>
          </p:nvSpPr>
          <p:spPr bwMode="auto">
            <a:xfrm>
              <a:off x="3288"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3" name="Freeform 11"/>
            <p:cNvSpPr>
              <a:spLocks/>
            </p:cNvSpPr>
            <p:nvPr/>
          </p:nvSpPr>
          <p:spPr bwMode="auto">
            <a:xfrm>
              <a:off x="3345"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5" name="Freeform 13"/>
            <p:cNvSpPr>
              <a:spLocks/>
            </p:cNvSpPr>
            <p:nvPr/>
          </p:nvSpPr>
          <p:spPr bwMode="auto">
            <a:xfrm>
              <a:off x="3779"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6" name="Freeform 14"/>
            <p:cNvSpPr>
              <a:spLocks/>
            </p:cNvSpPr>
            <p:nvPr/>
          </p:nvSpPr>
          <p:spPr bwMode="auto">
            <a:xfrm>
              <a:off x="3734"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7" name="Freeform 15"/>
            <p:cNvSpPr>
              <a:spLocks/>
            </p:cNvSpPr>
            <p:nvPr/>
          </p:nvSpPr>
          <p:spPr bwMode="auto">
            <a:xfrm>
              <a:off x="3882"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8" name="Freeform 16"/>
            <p:cNvSpPr>
              <a:spLocks/>
            </p:cNvSpPr>
            <p:nvPr/>
          </p:nvSpPr>
          <p:spPr bwMode="auto">
            <a:xfrm>
              <a:off x="4052"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49" name="Freeform 17"/>
            <p:cNvSpPr>
              <a:spLocks/>
            </p:cNvSpPr>
            <p:nvPr/>
          </p:nvSpPr>
          <p:spPr bwMode="auto">
            <a:xfrm>
              <a:off x="4134"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51" name="Freeform 19"/>
            <p:cNvSpPr>
              <a:spLocks/>
            </p:cNvSpPr>
            <p:nvPr/>
          </p:nvSpPr>
          <p:spPr bwMode="auto">
            <a:xfrm>
              <a:off x="4236"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52" name="Freeform 20"/>
            <p:cNvSpPr>
              <a:spLocks/>
            </p:cNvSpPr>
            <p:nvPr/>
          </p:nvSpPr>
          <p:spPr bwMode="auto">
            <a:xfrm>
              <a:off x="3425"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57" name="Freeform 25"/>
            <p:cNvSpPr>
              <a:spLocks/>
            </p:cNvSpPr>
            <p:nvPr/>
          </p:nvSpPr>
          <p:spPr bwMode="auto">
            <a:xfrm>
              <a:off x="2545"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 name="Group 28"/>
            <p:cNvGrpSpPr>
              <a:grpSpLocks/>
            </p:cNvGrpSpPr>
            <p:nvPr/>
          </p:nvGrpSpPr>
          <p:grpSpPr bwMode="auto">
            <a:xfrm>
              <a:off x="720" y="2448"/>
              <a:ext cx="1266" cy="876"/>
              <a:chOff x="768" y="2832"/>
              <a:chExt cx="1203" cy="876"/>
            </a:xfrm>
          </p:grpSpPr>
          <p:sp>
            <p:nvSpPr>
              <p:cNvPr id="248861" name="Freeform 29"/>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2" name="Freeform 30"/>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248863" name="Freeform 31"/>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4" name="Freeform 32"/>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5" name="Freeform 33"/>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6" name="Freeform 34"/>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7" name="Freeform 35"/>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8" name="Freeform 36"/>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69" name="Freeform 37"/>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0" name="Freeform 38"/>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1" name="Freeform 39"/>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2" name="Freeform 40"/>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3" name="Freeform 41"/>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4" name="Freeform 42"/>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75" name="Freeform 43"/>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8878" name="Freeform 46"/>
            <p:cNvSpPr>
              <a:spLocks/>
            </p:cNvSpPr>
            <p:nvPr/>
          </p:nvSpPr>
          <p:spPr bwMode="auto">
            <a:xfrm>
              <a:off x="1529"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84" name="Freeform 52"/>
            <p:cNvSpPr>
              <a:spLocks/>
            </p:cNvSpPr>
            <p:nvPr/>
          </p:nvSpPr>
          <p:spPr bwMode="auto">
            <a:xfrm>
              <a:off x="3467"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85" name="Freeform 53"/>
            <p:cNvSpPr>
              <a:spLocks/>
            </p:cNvSpPr>
            <p:nvPr/>
          </p:nvSpPr>
          <p:spPr bwMode="auto">
            <a:xfrm>
              <a:off x="3626"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4" name="Group 54"/>
            <p:cNvGrpSpPr>
              <a:grpSpLocks/>
            </p:cNvGrpSpPr>
            <p:nvPr/>
          </p:nvGrpSpPr>
          <p:grpSpPr bwMode="auto">
            <a:xfrm>
              <a:off x="3661" y="1384"/>
              <a:ext cx="523" cy="468"/>
              <a:chOff x="3562" y="1636"/>
              <a:chExt cx="497" cy="468"/>
            </a:xfrm>
          </p:grpSpPr>
          <p:sp>
            <p:nvSpPr>
              <p:cNvPr id="248887" name="Freeform 55"/>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88" name="Freeform 56"/>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8889" name="Freeform 57"/>
            <p:cNvSpPr>
              <a:spLocks/>
            </p:cNvSpPr>
            <p:nvPr/>
          </p:nvSpPr>
          <p:spPr bwMode="auto">
            <a:xfrm>
              <a:off x="3872"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0" name="Freeform 58"/>
            <p:cNvSpPr>
              <a:spLocks/>
            </p:cNvSpPr>
            <p:nvPr/>
          </p:nvSpPr>
          <p:spPr bwMode="auto">
            <a:xfrm>
              <a:off x="3657"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1" name="Freeform 59"/>
            <p:cNvSpPr>
              <a:spLocks/>
            </p:cNvSpPr>
            <p:nvPr/>
          </p:nvSpPr>
          <p:spPr bwMode="auto">
            <a:xfrm>
              <a:off x="4324"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3" name="Freeform 61"/>
            <p:cNvSpPr>
              <a:spLocks/>
            </p:cNvSpPr>
            <p:nvPr/>
          </p:nvSpPr>
          <p:spPr bwMode="auto">
            <a:xfrm>
              <a:off x="4225" y="2350"/>
              <a:ext cx="354"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248894" name="Freeform 62"/>
            <p:cNvSpPr>
              <a:spLocks/>
            </p:cNvSpPr>
            <p:nvPr/>
          </p:nvSpPr>
          <p:spPr bwMode="auto">
            <a:xfrm>
              <a:off x="4066"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248895" name="Freeform 63"/>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6" name="Freeform 64"/>
          <p:cNvSpPr>
            <a:spLocks/>
          </p:cNvSpPr>
          <p:nvPr/>
        </p:nvSpPr>
        <p:spPr bwMode="auto">
          <a:xfrm>
            <a:off x="6589889"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7" name="Freeform 65"/>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8" name="Freeform 66"/>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899" name="Freeform 67"/>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0" name="Freeform 68"/>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1" name="Freeform 69"/>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2" name="Freeform 70"/>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71"/>
          <p:cNvGrpSpPr>
            <a:grpSpLocks/>
          </p:cNvGrpSpPr>
          <p:nvPr/>
        </p:nvGrpSpPr>
        <p:grpSpPr bwMode="auto">
          <a:xfrm>
            <a:off x="2808112" y="4589463"/>
            <a:ext cx="928511" cy="635000"/>
            <a:chOff x="1991" y="3321"/>
            <a:chExt cx="361" cy="231"/>
          </a:xfrm>
        </p:grpSpPr>
        <p:sp>
          <p:nvSpPr>
            <p:cNvPr id="248904" name="Freeform 72"/>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5" name="Freeform 73"/>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6" name="Freeform 74"/>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7" name="Freeform 75"/>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8" name="Freeform 76"/>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09" name="Freeform 77"/>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10" name="Freeform 78"/>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248911" name="Freeform 79"/>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248950" name="Rectangle 118"/>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2000</a:t>
            </a:r>
          </a:p>
        </p:txBody>
      </p:sp>
      <p:sp>
        <p:nvSpPr>
          <p:cNvPr id="248981" name="Text Box 149"/>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249000" name="Text Box 168"/>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a:t>
            </a:r>
            <a:r>
              <a:rPr lang="en-US" sz="1400">
                <a:latin typeface="Arial Narrow" pitchFamily="34" charset="0"/>
              </a:rPr>
              <a:t> </a:t>
            </a:r>
            <a:r>
              <a:rPr lang="en-US" sz="1400" b="1">
                <a:latin typeface="Arial Narrow" pitchFamily="34" charset="0"/>
              </a:rPr>
              <a:t>≥20%</a:t>
            </a:r>
            <a:endParaRPr lang="en-US" sz="1400">
              <a:latin typeface="Arial Narrow" pitchFamily="34" charset="0"/>
            </a:endParaRPr>
          </a:p>
        </p:txBody>
      </p:sp>
      <p:sp>
        <p:nvSpPr>
          <p:cNvPr id="249001" name="Rectangle 169"/>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249002" name="Rectangle 170"/>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249003" name="Rectangle 171"/>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249004" name="Rectangle 172"/>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249006" name="Rectangle 174"/>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249007" name="Rectangle 175"/>
          <p:cNvSpPr>
            <a:spLocks noChangeArrowheads="1"/>
          </p:cNvSpPr>
          <p:nvPr/>
        </p:nvSpPr>
        <p:spPr bwMode="auto">
          <a:xfrm>
            <a:off x="395112" y="5892800"/>
            <a:ext cx="4310945"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4078" name="Rectangle 78"/>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2001</a:t>
            </a:r>
          </a:p>
        </p:txBody>
      </p:sp>
      <p:sp>
        <p:nvSpPr>
          <p:cNvPr id="384003" name="Freeform 3"/>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16" name="Freeform 16"/>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20" name="Freeform 20"/>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21" name="Freeform 21"/>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84022" name="Freeform 22"/>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25" name="Freeform 25"/>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2" name="Freeform 42"/>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3" name="Freeform 43"/>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6" name="Freeform 46"/>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7" name="Freeform 47"/>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8" name="Freeform 48"/>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49" name="Freeform 49"/>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56" name="Freeform 56"/>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84058" name="Freeform 58"/>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1" name="Freeform 61"/>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103"/>
          <p:cNvGrpSpPr>
            <a:grpSpLocks/>
          </p:cNvGrpSpPr>
          <p:nvPr/>
        </p:nvGrpSpPr>
        <p:grpSpPr bwMode="auto">
          <a:xfrm>
            <a:off x="1027290" y="1833564"/>
            <a:ext cx="5880100" cy="3443287"/>
            <a:chOff x="720" y="1155"/>
            <a:chExt cx="4167" cy="2169"/>
          </a:xfrm>
        </p:grpSpPr>
        <p:sp>
          <p:nvSpPr>
            <p:cNvPr id="384004" name="Freeform 4"/>
            <p:cNvSpPr>
              <a:spLocks/>
            </p:cNvSpPr>
            <p:nvPr/>
          </p:nvSpPr>
          <p:spPr bwMode="auto">
            <a:xfrm>
              <a:off x="2816" y="1511"/>
              <a:ext cx="482"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5" name="Freeform 5"/>
            <p:cNvSpPr>
              <a:spLocks/>
            </p:cNvSpPr>
            <p:nvPr/>
          </p:nvSpPr>
          <p:spPr bwMode="auto">
            <a:xfrm>
              <a:off x="2800" y="1760"/>
              <a:ext cx="570"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6" name="Freeform 6"/>
            <p:cNvSpPr>
              <a:spLocks/>
            </p:cNvSpPr>
            <p:nvPr/>
          </p:nvSpPr>
          <p:spPr bwMode="auto">
            <a:xfrm>
              <a:off x="2913"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7" name="Freeform 7"/>
            <p:cNvSpPr>
              <a:spLocks/>
            </p:cNvSpPr>
            <p:nvPr/>
          </p:nvSpPr>
          <p:spPr bwMode="auto">
            <a:xfrm>
              <a:off x="2841"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8" name="Freeform 8"/>
            <p:cNvSpPr>
              <a:spLocks/>
            </p:cNvSpPr>
            <p:nvPr/>
          </p:nvSpPr>
          <p:spPr bwMode="auto">
            <a:xfrm>
              <a:off x="3288"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09" name="Freeform 9"/>
            <p:cNvSpPr>
              <a:spLocks/>
            </p:cNvSpPr>
            <p:nvPr/>
          </p:nvSpPr>
          <p:spPr bwMode="auto">
            <a:xfrm>
              <a:off x="3345"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0" name="Freeform 10"/>
            <p:cNvSpPr>
              <a:spLocks/>
            </p:cNvSpPr>
            <p:nvPr/>
          </p:nvSpPr>
          <p:spPr bwMode="auto">
            <a:xfrm>
              <a:off x="3518"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1" name="Freeform 11"/>
            <p:cNvSpPr>
              <a:spLocks/>
            </p:cNvSpPr>
            <p:nvPr/>
          </p:nvSpPr>
          <p:spPr bwMode="auto">
            <a:xfrm>
              <a:off x="3779"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2" name="Freeform 12"/>
            <p:cNvSpPr>
              <a:spLocks/>
            </p:cNvSpPr>
            <p:nvPr/>
          </p:nvSpPr>
          <p:spPr bwMode="auto">
            <a:xfrm>
              <a:off x="3734"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3" name="Freeform 13"/>
            <p:cNvSpPr>
              <a:spLocks/>
            </p:cNvSpPr>
            <p:nvPr/>
          </p:nvSpPr>
          <p:spPr bwMode="auto">
            <a:xfrm>
              <a:off x="3882"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4" name="Freeform 14"/>
            <p:cNvSpPr>
              <a:spLocks/>
            </p:cNvSpPr>
            <p:nvPr/>
          </p:nvSpPr>
          <p:spPr bwMode="auto">
            <a:xfrm>
              <a:off x="4052"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5" name="Freeform 15"/>
            <p:cNvSpPr>
              <a:spLocks/>
            </p:cNvSpPr>
            <p:nvPr/>
          </p:nvSpPr>
          <p:spPr bwMode="auto">
            <a:xfrm>
              <a:off x="4134"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7" name="Freeform 17"/>
            <p:cNvSpPr>
              <a:spLocks/>
            </p:cNvSpPr>
            <p:nvPr/>
          </p:nvSpPr>
          <p:spPr bwMode="auto">
            <a:xfrm>
              <a:off x="4236"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8" name="Freeform 18"/>
            <p:cNvSpPr>
              <a:spLocks/>
            </p:cNvSpPr>
            <p:nvPr/>
          </p:nvSpPr>
          <p:spPr bwMode="auto">
            <a:xfrm>
              <a:off x="3425"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19" name="Freeform 19"/>
            <p:cNvSpPr>
              <a:spLocks/>
            </p:cNvSpPr>
            <p:nvPr/>
          </p:nvSpPr>
          <p:spPr bwMode="auto">
            <a:xfrm>
              <a:off x="1484"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23" name="Freeform 23"/>
            <p:cNvSpPr>
              <a:spLocks/>
            </p:cNvSpPr>
            <p:nvPr/>
          </p:nvSpPr>
          <p:spPr bwMode="auto">
            <a:xfrm>
              <a:off x="2545"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24" name="Freeform 24"/>
            <p:cNvSpPr>
              <a:spLocks/>
            </p:cNvSpPr>
            <p:nvPr/>
          </p:nvSpPr>
          <p:spPr bwMode="auto">
            <a:xfrm>
              <a:off x="4365"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 name="Group 26"/>
            <p:cNvGrpSpPr>
              <a:grpSpLocks/>
            </p:cNvGrpSpPr>
            <p:nvPr/>
          </p:nvGrpSpPr>
          <p:grpSpPr bwMode="auto">
            <a:xfrm>
              <a:off x="720" y="2448"/>
              <a:ext cx="1266" cy="876"/>
              <a:chOff x="768" y="2832"/>
              <a:chExt cx="1203" cy="876"/>
            </a:xfrm>
          </p:grpSpPr>
          <p:sp>
            <p:nvSpPr>
              <p:cNvPr id="384027" name="Freeform 2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28" name="Freeform 2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84029" name="Freeform 2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0" name="Freeform 3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1" name="Freeform 3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2" name="Freeform 3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3" name="Freeform 3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4" name="Freeform 3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5" name="Freeform 3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6" name="Freeform 3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7" name="Freeform 3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8" name="Freeform 3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84039" name="Freeform 3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40" name="Freeform 4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41" name="Freeform 4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4044" name="Freeform 44"/>
            <p:cNvSpPr>
              <a:spLocks/>
            </p:cNvSpPr>
            <p:nvPr/>
          </p:nvSpPr>
          <p:spPr bwMode="auto">
            <a:xfrm>
              <a:off x="1529"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45" name="Freeform 45"/>
            <p:cNvSpPr>
              <a:spLocks/>
            </p:cNvSpPr>
            <p:nvPr/>
          </p:nvSpPr>
          <p:spPr bwMode="auto">
            <a:xfrm>
              <a:off x="1981"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0" name="Freeform 50"/>
            <p:cNvSpPr>
              <a:spLocks/>
            </p:cNvSpPr>
            <p:nvPr/>
          </p:nvSpPr>
          <p:spPr bwMode="auto">
            <a:xfrm>
              <a:off x="3467"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1" name="Freeform 51"/>
            <p:cNvSpPr>
              <a:spLocks/>
            </p:cNvSpPr>
            <p:nvPr/>
          </p:nvSpPr>
          <p:spPr bwMode="auto">
            <a:xfrm>
              <a:off x="3626"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52"/>
            <p:cNvGrpSpPr>
              <a:grpSpLocks/>
            </p:cNvGrpSpPr>
            <p:nvPr/>
          </p:nvGrpSpPr>
          <p:grpSpPr bwMode="auto">
            <a:xfrm>
              <a:off x="3661" y="1384"/>
              <a:ext cx="523" cy="468"/>
              <a:chOff x="3562" y="1636"/>
              <a:chExt cx="497" cy="468"/>
            </a:xfrm>
          </p:grpSpPr>
          <p:sp>
            <p:nvSpPr>
              <p:cNvPr id="384053" name="Freeform 53"/>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4" name="Freeform 54"/>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4055" name="Freeform 55"/>
            <p:cNvSpPr>
              <a:spLocks/>
            </p:cNvSpPr>
            <p:nvPr/>
          </p:nvSpPr>
          <p:spPr bwMode="auto">
            <a:xfrm>
              <a:off x="3872"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7" name="Freeform 57"/>
            <p:cNvSpPr>
              <a:spLocks/>
            </p:cNvSpPr>
            <p:nvPr/>
          </p:nvSpPr>
          <p:spPr bwMode="auto">
            <a:xfrm>
              <a:off x="4324"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59" name="Freeform 59"/>
            <p:cNvSpPr>
              <a:spLocks/>
            </p:cNvSpPr>
            <p:nvPr/>
          </p:nvSpPr>
          <p:spPr bwMode="auto">
            <a:xfrm>
              <a:off x="4225" y="2350"/>
              <a:ext cx="354"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60" name="Freeform 60"/>
            <p:cNvSpPr>
              <a:spLocks/>
            </p:cNvSpPr>
            <p:nvPr/>
          </p:nvSpPr>
          <p:spPr bwMode="auto">
            <a:xfrm>
              <a:off x="4066"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84062" name="Freeform 62"/>
            <p:cNvSpPr>
              <a:spLocks/>
            </p:cNvSpPr>
            <p:nvPr/>
          </p:nvSpPr>
          <p:spPr bwMode="auto">
            <a:xfrm>
              <a:off x="4662"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84063" name="Freeform 63"/>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4" name="Freeform 64"/>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5" name="Freeform 65"/>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6" name="Freeform 66"/>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7" name="Freeform 67"/>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68" name="Freeform 68"/>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5" name="Group 69"/>
          <p:cNvGrpSpPr>
            <a:grpSpLocks/>
          </p:cNvGrpSpPr>
          <p:nvPr/>
        </p:nvGrpSpPr>
        <p:grpSpPr bwMode="auto">
          <a:xfrm>
            <a:off x="2808112" y="4589463"/>
            <a:ext cx="928511" cy="635000"/>
            <a:chOff x="1991" y="3321"/>
            <a:chExt cx="361" cy="231"/>
          </a:xfrm>
        </p:grpSpPr>
        <p:sp>
          <p:nvSpPr>
            <p:cNvPr id="384070" name="Freeform 7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1" name="Freeform 7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2" name="Freeform 7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3" name="Freeform 7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4" name="Freeform 7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5" name="Freeform 7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6" name="Freeform 7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84077" name="Freeform 7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384117" name="Text Box 117"/>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384149" name="Text Box 149"/>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384150" name="Rectangle 15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84151" name="Rectangle 151"/>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84152" name="Rectangle 152"/>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384153" name="Rectangle 153"/>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84154" name="Rectangle 154"/>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84155" name="Rectangle 155"/>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84156" name="Rectangle 156"/>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2290" name="Text Box 98"/>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392194"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5" name="Freeform 3"/>
          <p:cNvSpPr>
            <a:spLocks/>
          </p:cNvSpPr>
          <p:nvPr/>
        </p:nvSpPr>
        <p:spPr bwMode="auto">
          <a:xfrm>
            <a:off x="3984978" y="2398713"/>
            <a:ext cx="68015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6" name="Freeform 4"/>
          <p:cNvSpPr>
            <a:spLocks/>
          </p:cNvSpPr>
          <p:nvPr/>
        </p:nvSpPr>
        <p:spPr bwMode="auto">
          <a:xfrm>
            <a:off x="3962401" y="2794000"/>
            <a:ext cx="804333"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7"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8"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199"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0"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1"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2" name="Freeform 10"/>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3"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4"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2205"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6"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07" name="Freeform 15"/>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08" name="Freeform 16"/>
          <p:cNvSpPr>
            <a:spLocks/>
          </p:cNvSpPr>
          <p:nvPr/>
        </p:nvSpPr>
        <p:spPr bwMode="auto">
          <a:xfrm>
            <a:off x="5988756" y="3009900"/>
            <a:ext cx="441678"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2209"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0"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1"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2"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3"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14"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5"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6"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5"/>
          <p:cNvGrpSpPr>
            <a:grpSpLocks/>
          </p:cNvGrpSpPr>
          <p:nvPr/>
        </p:nvGrpSpPr>
        <p:grpSpPr bwMode="auto">
          <a:xfrm>
            <a:off x="1027289" y="3886200"/>
            <a:ext cx="1786467" cy="1390650"/>
            <a:chOff x="768" y="2832"/>
            <a:chExt cx="1203" cy="876"/>
          </a:xfrm>
        </p:grpSpPr>
        <p:sp>
          <p:nvSpPr>
            <p:cNvPr id="392218"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19"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92220"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1"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2"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3"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4"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5"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6"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7"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8"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29"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0"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1"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2"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2233"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34"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5" name="Freeform 43"/>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99"/>
          </a:solidFill>
          <a:ln w="12700" cmpd="sng">
            <a:solidFill>
              <a:schemeClr val="tx1"/>
            </a:solidFill>
            <a:prstDash val="solid"/>
            <a:round/>
            <a:headEnd/>
            <a:tailEnd/>
          </a:ln>
        </p:spPr>
        <p:txBody>
          <a:bodyPr/>
          <a:lstStyle/>
          <a:p>
            <a:endParaRPr lang="en-US"/>
          </a:p>
        </p:txBody>
      </p:sp>
      <p:sp>
        <p:nvSpPr>
          <p:cNvPr id="392236"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99"/>
          </a:solidFill>
          <a:ln w="12700" cmpd="sng">
            <a:solidFill>
              <a:schemeClr val="tx1"/>
            </a:solidFill>
            <a:prstDash val="solid"/>
            <a:round/>
            <a:headEnd/>
            <a:tailEnd/>
          </a:ln>
        </p:spPr>
        <p:txBody>
          <a:bodyPr/>
          <a:lstStyle/>
          <a:p>
            <a:endParaRPr lang="en-US"/>
          </a:p>
        </p:txBody>
      </p:sp>
      <p:sp>
        <p:nvSpPr>
          <p:cNvPr id="392237" name="Freeform 45"/>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38"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39"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40"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1" name="Freeform 49"/>
          <p:cNvSpPr>
            <a:spLocks/>
          </p:cNvSpPr>
          <p:nvPr/>
        </p:nvSpPr>
        <p:spPr bwMode="auto">
          <a:xfrm>
            <a:off x="4903612" y="4133851"/>
            <a:ext cx="555978"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2"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51"/>
          <p:cNvGrpSpPr>
            <a:grpSpLocks/>
          </p:cNvGrpSpPr>
          <p:nvPr/>
        </p:nvGrpSpPr>
        <p:grpSpPr bwMode="auto">
          <a:xfrm>
            <a:off x="5177367" y="2197100"/>
            <a:ext cx="738011" cy="742950"/>
            <a:chOff x="3562" y="1636"/>
            <a:chExt cx="497" cy="468"/>
          </a:xfrm>
        </p:grpSpPr>
        <p:sp>
          <p:nvSpPr>
            <p:cNvPr id="392244"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5"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2246"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7" name="Freeform 55"/>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2248" name="Freeform 56"/>
          <p:cNvSpPr>
            <a:spLocks/>
          </p:cNvSpPr>
          <p:nvPr/>
        </p:nvSpPr>
        <p:spPr bwMode="auto">
          <a:xfrm>
            <a:off x="611293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49"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0" name="Freeform 58"/>
          <p:cNvSpPr>
            <a:spLocks/>
          </p:cNvSpPr>
          <p:nvPr/>
        </p:nvSpPr>
        <p:spPr bwMode="auto">
          <a:xfrm>
            <a:off x="5973234" y="3730626"/>
            <a:ext cx="49953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1"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2" name="Freeform 60"/>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3" name="Freeform 61"/>
          <p:cNvSpPr>
            <a:spLocks/>
          </p:cNvSpPr>
          <p:nvPr/>
        </p:nvSpPr>
        <p:spPr bwMode="auto">
          <a:xfrm>
            <a:off x="6589889"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2254"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5"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6"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7"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8"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59"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68"/>
          <p:cNvGrpSpPr>
            <a:grpSpLocks/>
          </p:cNvGrpSpPr>
          <p:nvPr/>
        </p:nvGrpSpPr>
        <p:grpSpPr bwMode="auto">
          <a:xfrm>
            <a:off x="2808112" y="4589463"/>
            <a:ext cx="928511" cy="635000"/>
            <a:chOff x="1991" y="3321"/>
            <a:chExt cx="361" cy="231"/>
          </a:xfrm>
        </p:grpSpPr>
        <p:sp>
          <p:nvSpPr>
            <p:cNvPr id="392261"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2"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3"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4"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5"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6"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7"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2268"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392291" name="Rectangle 99"/>
          <p:cNvSpPr>
            <a:spLocks noChangeArrowheads="1"/>
          </p:cNvSpPr>
          <p:nvPr/>
        </p:nvSpPr>
        <p:spPr bwMode="auto">
          <a:xfrm>
            <a:off x="0" y="242888"/>
            <a:ext cx="9144000" cy="1143000"/>
          </a:xfrm>
          <a:prstGeom prst="rect">
            <a:avLst/>
          </a:prstGeom>
          <a:noFill/>
          <a:ln w="9525">
            <a:noFill/>
            <a:miter lim="800000"/>
            <a:headEnd/>
            <a:tailEnd/>
          </a:ln>
          <a:effectLst/>
        </p:spPr>
        <p:txBody>
          <a:bodyPr anchor="ctr"/>
          <a:lstStyle/>
          <a:p>
            <a:pPr algn="ctr"/>
            <a:r>
              <a:rPr lang="en-US" b="1">
                <a:latin typeface="Verdana" pitchFamily="34" charset="0"/>
              </a:rPr>
              <a:t>Obesity Trends* Among U.S. Adults</a:t>
            </a:r>
            <a:br>
              <a:rPr lang="en-US" b="1">
                <a:latin typeface="Verdana" pitchFamily="34" charset="0"/>
              </a:rPr>
            </a:br>
            <a:r>
              <a:rPr lang="en-US" b="1">
                <a:solidFill>
                  <a:srgbClr val="DE3021"/>
                </a:solidFill>
                <a:latin typeface="Verdana" pitchFamily="34" charset="0"/>
              </a:rPr>
              <a:t>BRFSS, 2002</a:t>
            </a:r>
          </a:p>
        </p:txBody>
      </p:sp>
      <p:sp>
        <p:nvSpPr>
          <p:cNvPr id="392311" name="Text Box 119"/>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392312" name="Rectangle 12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92313" name="Rectangle 121"/>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92314" name="Rectangle 122"/>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392315" name="Rectangle 123"/>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92316" name="Rectangle 124"/>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92317" name="Rectangle 125"/>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92318" name="Rectangle 126"/>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266"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67" name="Freeform 3"/>
          <p:cNvSpPr>
            <a:spLocks/>
          </p:cNvSpPr>
          <p:nvPr/>
        </p:nvSpPr>
        <p:spPr bwMode="auto">
          <a:xfrm>
            <a:off x="3984978" y="2398713"/>
            <a:ext cx="680156"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68" name="Freeform 4"/>
          <p:cNvSpPr>
            <a:spLocks/>
          </p:cNvSpPr>
          <p:nvPr/>
        </p:nvSpPr>
        <p:spPr bwMode="auto">
          <a:xfrm>
            <a:off x="3962401" y="2794000"/>
            <a:ext cx="804333"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69"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0"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1"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2"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3"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4" name="Freeform 10"/>
          <p:cNvSpPr>
            <a:spLocks/>
          </p:cNvSpPr>
          <p:nvPr/>
        </p:nvSpPr>
        <p:spPr bwMode="auto">
          <a:xfrm>
            <a:off x="5343879" y="3265489"/>
            <a:ext cx="718255"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5"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6"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277"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8"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79" name="Freeform 15"/>
          <p:cNvSpPr>
            <a:spLocks/>
          </p:cNvSpPr>
          <p:nvPr/>
        </p:nvSpPr>
        <p:spPr bwMode="auto">
          <a:xfrm>
            <a:off x="5590822" y="4311650"/>
            <a:ext cx="89041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0" name="Freeform 16"/>
          <p:cNvSpPr>
            <a:spLocks/>
          </p:cNvSpPr>
          <p:nvPr/>
        </p:nvSpPr>
        <p:spPr bwMode="auto">
          <a:xfrm>
            <a:off x="5988756" y="3009900"/>
            <a:ext cx="441678"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281"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2"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3"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4"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5"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286"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7"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88"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5"/>
          <p:cNvGrpSpPr>
            <a:grpSpLocks/>
          </p:cNvGrpSpPr>
          <p:nvPr/>
        </p:nvGrpSpPr>
        <p:grpSpPr bwMode="auto">
          <a:xfrm>
            <a:off x="1027289" y="3886200"/>
            <a:ext cx="1786467" cy="1390650"/>
            <a:chOff x="768" y="2832"/>
            <a:chExt cx="1203" cy="876"/>
          </a:xfrm>
        </p:grpSpPr>
        <p:sp>
          <p:nvSpPr>
            <p:cNvPr id="395290"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1"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95292"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3"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4"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5"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6"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7"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8"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299"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0"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1"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2"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3"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4"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5305"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06"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7" name="Freeform 43"/>
          <p:cNvSpPr>
            <a:spLocks/>
          </p:cNvSpPr>
          <p:nvPr/>
        </p:nvSpPr>
        <p:spPr bwMode="auto">
          <a:xfrm>
            <a:off x="2168878" y="2035176"/>
            <a:ext cx="78175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8"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09" name="Freeform 45"/>
          <p:cNvSpPr>
            <a:spLocks/>
          </p:cNvSpPr>
          <p:nvPr/>
        </p:nvSpPr>
        <p:spPr bwMode="auto">
          <a:xfrm>
            <a:off x="3052234" y="1857375"/>
            <a:ext cx="997655"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10"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1"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12"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3" name="Freeform 49"/>
          <p:cNvSpPr>
            <a:spLocks/>
          </p:cNvSpPr>
          <p:nvPr/>
        </p:nvSpPr>
        <p:spPr bwMode="auto">
          <a:xfrm>
            <a:off x="4903612" y="4133851"/>
            <a:ext cx="555978"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4"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51"/>
          <p:cNvGrpSpPr>
            <a:grpSpLocks/>
          </p:cNvGrpSpPr>
          <p:nvPr/>
        </p:nvGrpSpPr>
        <p:grpSpPr bwMode="auto">
          <a:xfrm>
            <a:off x="5177367" y="2197100"/>
            <a:ext cx="738011" cy="742950"/>
            <a:chOff x="3562" y="1636"/>
            <a:chExt cx="497" cy="468"/>
          </a:xfrm>
        </p:grpSpPr>
        <p:sp>
          <p:nvSpPr>
            <p:cNvPr id="395316"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17"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395318"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319" name="Freeform 55"/>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95320" name="Freeform 56"/>
          <p:cNvSpPr>
            <a:spLocks/>
          </p:cNvSpPr>
          <p:nvPr/>
        </p:nvSpPr>
        <p:spPr bwMode="auto">
          <a:xfrm>
            <a:off x="6112933" y="2732089"/>
            <a:ext cx="570089"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1"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2" name="Freeform 58"/>
          <p:cNvSpPr>
            <a:spLocks/>
          </p:cNvSpPr>
          <p:nvPr/>
        </p:nvSpPr>
        <p:spPr bwMode="auto">
          <a:xfrm>
            <a:off x="5973234" y="3730626"/>
            <a:ext cx="49953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3"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4" name="Freeform 60"/>
          <p:cNvSpPr>
            <a:spLocks/>
          </p:cNvSpPr>
          <p:nvPr/>
        </p:nvSpPr>
        <p:spPr bwMode="auto">
          <a:xfrm>
            <a:off x="6248401" y="3041650"/>
            <a:ext cx="448733"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5" name="Freeform 61"/>
          <p:cNvSpPr>
            <a:spLocks/>
          </p:cNvSpPr>
          <p:nvPr/>
        </p:nvSpPr>
        <p:spPr bwMode="auto">
          <a:xfrm>
            <a:off x="6589889" y="3017839"/>
            <a:ext cx="107244"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95326"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27"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28"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29"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0"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1"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4" name="Group 68"/>
          <p:cNvGrpSpPr>
            <a:grpSpLocks/>
          </p:cNvGrpSpPr>
          <p:nvPr/>
        </p:nvGrpSpPr>
        <p:grpSpPr bwMode="auto">
          <a:xfrm>
            <a:off x="2808112" y="4589463"/>
            <a:ext cx="928511" cy="635000"/>
            <a:chOff x="1991" y="3321"/>
            <a:chExt cx="361" cy="231"/>
          </a:xfrm>
        </p:grpSpPr>
        <p:sp>
          <p:nvSpPr>
            <p:cNvPr id="39533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3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9534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sp>
        <p:nvSpPr>
          <p:cNvPr id="395350" name="Rectangle 8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2003</a:t>
            </a:r>
          </a:p>
        </p:txBody>
      </p:sp>
      <p:sp>
        <p:nvSpPr>
          <p:cNvPr id="395352" name="Text Box 88"/>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395380" name="Text Box 116"/>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395381" name="Rectangle 117"/>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395382" name="Rectangle 118"/>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395383" name="Rectangle 119"/>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395384" name="Rectangle 120"/>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395385" name="Rectangle 121"/>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395386" name="Rectangle 122"/>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395387" name="Rectangle 123"/>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0386"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87" name="Freeform 3"/>
          <p:cNvSpPr>
            <a:spLocks/>
          </p:cNvSpPr>
          <p:nvPr/>
        </p:nvSpPr>
        <p:spPr bwMode="auto">
          <a:xfrm>
            <a:off x="3984978" y="2398713"/>
            <a:ext cx="681567"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88" name="Freeform 4"/>
          <p:cNvSpPr>
            <a:spLocks/>
          </p:cNvSpPr>
          <p:nvPr/>
        </p:nvSpPr>
        <p:spPr bwMode="auto">
          <a:xfrm>
            <a:off x="3962400" y="2794000"/>
            <a:ext cx="805745"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89"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0"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1"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2"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3"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4" name="Freeform 10"/>
          <p:cNvSpPr>
            <a:spLocks/>
          </p:cNvSpPr>
          <p:nvPr/>
        </p:nvSpPr>
        <p:spPr bwMode="auto">
          <a:xfrm>
            <a:off x="5343879" y="3265489"/>
            <a:ext cx="719667"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395"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396"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397"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8"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399" name="Freeform 15"/>
          <p:cNvSpPr>
            <a:spLocks/>
          </p:cNvSpPr>
          <p:nvPr/>
        </p:nvSpPr>
        <p:spPr bwMode="auto">
          <a:xfrm>
            <a:off x="5590822" y="4311650"/>
            <a:ext cx="89182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0" name="Freeform 16"/>
          <p:cNvSpPr>
            <a:spLocks/>
          </p:cNvSpPr>
          <p:nvPr/>
        </p:nvSpPr>
        <p:spPr bwMode="auto">
          <a:xfrm>
            <a:off x="5988756" y="3009900"/>
            <a:ext cx="443089" cy="465138"/>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01"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02"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3"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4"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05"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6"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07"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08"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2" name="Group 25"/>
          <p:cNvGrpSpPr>
            <a:grpSpLocks/>
          </p:cNvGrpSpPr>
          <p:nvPr/>
        </p:nvGrpSpPr>
        <p:grpSpPr bwMode="auto">
          <a:xfrm>
            <a:off x="1027289" y="3886200"/>
            <a:ext cx="1786467" cy="1390650"/>
            <a:chOff x="768" y="2832"/>
            <a:chExt cx="1203" cy="876"/>
          </a:xfrm>
        </p:grpSpPr>
        <p:sp>
          <p:nvSpPr>
            <p:cNvPr id="400410"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1"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400412"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3"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4"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5"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6"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7"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8"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19"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0"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1"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2"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3"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4"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400425"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26"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7" name="Freeform 43"/>
          <p:cNvSpPr>
            <a:spLocks/>
          </p:cNvSpPr>
          <p:nvPr/>
        </p:nvSpPr>
        <p:spPr bwMode="auto">
          <a:xfrm>
            <a:off x="2168878" y="2035176"/>
            <a:ext cx="78316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8"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29" name="Freeform 45"/>
          <p:cNvSpPr>
            <a:spLocks/>
          </p:cNvSpPr>
          <p:nvPr/>
        </p:nvSpPr>
        <p:spPr bwMode="auto">
          <a:xfrm>
            <a:off x="3053645" y="1857375"/>
            <a:ext cx="996244"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30"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1"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2"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3" name="Freeform 49"/>
          <p:cNvSpPr>
            <a:spLocks/>
          </p:cNvSpPr>
          <p:nvPr/>
        </p:nvSpPr>
        <p:spPr bwMode="auto">
          <a:xfrm>
            <a:off x="4903612" y="4133851"/>
            <a:ext cx="555978" cy="511175"/>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34"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51"/>
          <p:cNvGrpSpPr>
            <a:grpSpLocks/>
          </p:cNvGrpSpPr>
          <p:nvPr/>
        </p:nvGrpSpPr>
        <p:grpSpPr bwMode="auto">
          <a:xfrm>
            <a:off x="5177367" y="2197100"/>
            <a:ext cx="738011" cy="742950"/>
            <a:chOff x="3562" y="1636"/>
            <a:chExt cx="497" cy="468"/>
          </a:xfrm>
        </p:grpSpPr>
        <p:sp>
          <p:nvSpPr>
            <p:cNvPr id="400436"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37"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00438"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39" name="Freeform 55"/>
          <p:cNvSpPr>
            <a:spLocks/>
          </p:cNvSpPr>
          <p:nvPr/>
        </p:nvSpPr>
        <p:spPr bwMode="auto">
          <a:xfrm>
            <a:off x="5171723" y="3846514"/>
            <a:ext cx="338667" cy="642937"/>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00440" name="Freeform 56"/>
          <p:cNvSpPr>
            <a:spLocks/>
          </p:cNvSpPr>
          <p:nvPr/>
        </p:nvSpPr>
        <p:spPr bwMode="auto">
          <a:xfrm>
            <a:off x="6114345" y="2732089"/>
            <a:ext cx="568677"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1"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2" name="Freeform 58"/>
          <p:cNvSpPr>
            <a:spLocks/>
          </p:cNvSpPr>
          <p:nvPr/>
        </p:nvSpPr>
        <p:spPr bwMode="auto">
          <a:xfrm>
            <a:off x="5974644" y="3730626"/>
            <a:ext cx="49812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3"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4" name="Freeform 60"/>
          <p:cNvSpPr>
            <a:spLocks/>
          </p:cNvSpPr>
          <p:nvPr/>
        </p:nvSpPr>
        <p:spPr bwMode="auto">
          <a:xfrm>
            <a:off x="6248400" y="3041650"/>
            <a:ext cx="450145"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5" name="Freeform 61"/>
          <p:cNvSpPr>
            <a:spLocks/>
          </p:cNvSpPr>
          <p:nvPr/>
        </p:nvSpPr>
        <p:spPr bwMode="auto">
          <a:xfrm>
            <a:off x="6589889" y="3017839"/>
            <a:ext cx="108656"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6"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47"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48"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49"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00450"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00451"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68"/>
          <p:cNvGrpSpPr>
            <a:grpSpLocks/>
          </p:cNvGrpSpPr>
          <p:nvPr/>
        </p:nvGrpSpPr>
        <p:grpSpPr bwMode="auto">
          <a:xfrm>
            <a:off x="2808112" y="4589463"/>
            <a:ext cx="928511" cy="635000"/>
            <a:chOff x="1991" y="3321"/>
            <a:chExt cx="361" cy="231"/>
          </a:xfrm>
        </p:grpSpPr>
        <p:sp>
          <p:nvSpPr>
            <p:cNvPr id="400453"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4"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5"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6"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7"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8"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59"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bg1"/>
            </a:solidFill>
            <a:ln w="12700" cmpd="sng">
              <a:solidFill>
                <a:schemeClr val="tx1"/>
              </a:solidFill>
              <a:prstDash val="solid"/>
              <a:round/>
              <a:headEnd/>
              <a:tailEnd/>
            </a:ln>
          </p:spPr>
          <p:txBody>
            <a:bodyPr/>
            <a:lstStyle/>
            <a:p>
              <a:endParaRPr lang="en-US"/>
            </a:p>
          </p:txBody>
        </p:sp>
        <p:sp>
          <p:nvSpPr>
            <p:cNvPr id="400460"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400470" name="Rectangle 86"/>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2004</a:t>
            </a:r>
          </a:p>
        </p:txBody>
      </p:sp>
      <p:sp>
        <p:nvSpPr>
          <p:cNvPr id="400486" name="Text Box 102"/>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00515" name="Text Box 131"/>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a:t>
            </a:r>
            <a:r>
              <a:rPr lang="en-US" sz="1400">
                <a:latin typeface="Arial Narrow" pitchFamily="34" charset="0"/>
              </a:rPr>
              <a:t>  </a:t>
            </a:r>
            <a:r>
              <a:rPr lang="en-US" sz="1400" b="1">
                <a:latin typeface="Arial Narrow" pitchFamily="34" charset="0"/>
              </a:rPr>
              <a:t>≥25%</a:t>
            </a:r>
            <a:endParaRPr lang="en-US" sz="1400">
              <a:latin typeface="Arial Narrow" pitchFamily="34" charset="0"/>
            </a:endParaRPr>
          </a:p>
        </p:txBody>
      </p:sp>
      <p:sp>
        <p:nvSpPr>
          <p:cNvPr id="400516" name="Rectangle 13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00517" name="Rectangle 133"/>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00518" name="Rectangle 134"/>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00519" name="Rectangle 135"/>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00520" name="Rectangle 136"/>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00521" name="Rectangle 13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00522" name="Rectangle 138"/>
          <p:cNvSpPr>
            <a:spLocks noChangeArrowheads="1"/>
          </p:cNvSpPr>
          <p:nvPr/>
        </p:nvSpPr>
        <p:spPr bwMode="auto">
          <a:xfrm>
            <a:off x="395112" y="5892800"/>
            <a:ext cx="5484989" cy="350838"/>
          </a:xfrm>
          <a:prstGeom prst="rect">
            <a:avLst/>
          </a:prstGeom>
          <a:no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770" name="Freeform 2"/>
          <p:cNvSpPr>
            <a:spLocks/>
          </p:cNvSpPr>
          <p:nvPr/>
        </p:nvSpPr>
        <p:spPr bwMode="auto">
          <a:xfrm>
            <a:off x="4013200" y="2003425"/>
            <a:ext cx="643467" cy="427038"/>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1" name="Freeform 3"/>
          <p:cNvSpPr>
            <a:spLocks/>
          </p:cNvSpPr>
          <p:nvPr/>
        </p:nvSpPr>
        <p:spPr bwMode="auto">
          <a:xfrm>
            <a:off x="3984978" y="2398713"/>
            <a:ext cx="681567" cy="495300"/>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3" name="Freeform 5"/>
          <p:cNvSpPr>
            <a:spLocks/>
          </p:cNvSpPr>
          <p:nvPr/>
        </p:nvSpPr>
        <p:spPr bwMode="auto">
          <a:xfrm>
            <a:off x="4121856" y="3203576"/>
            <a:ext cx="722489" cy="411163"/>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5" name="Freeform 7"/>
          <p:cNvSpPr>
            <a:spLocks/>
          </p:cNvSpPr>
          <p:nvPr/>
        </p:nvSpPr>
        <p:spPr bwMode="auto">
          <a:xfrm>
            <a:off x="4651022" y="2740026"/>
            <a:ext cx="592667" cy="41751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7" name="Freeform 9"/>
          <p:cNvSpPr>
            <a:spLocks/>
          </p:cNvSpPr>
          <p:nvPr/>
        </p:nvSpPr>
        <p:spPr bwMode="auto">
          <a:xfrm>
            <a:off x="4975578" y="2282826"/>
            <a:ext cx="513644" cy="588963"/>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1" name="Freeform 13"/>
          <p:cNvSpPr>
            <a:spLocks/>
          </p:cNvSpPr>
          <p:nvPr/>
        </p:nvSpPr>
        <p:spPr bwMode="auto">
          <a:xfrm>
            <a:off x="5729111" y="2840038"/>
            <a:ext cx="410634" cy="487362"/>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3" name="Freeform 15"/>
          <p:cNvSpPr>
            <a:spLocks/>
          </p:cNvSpPr>
          <p:nvPr/>
        </p:nvSpPr>
        <p:spPr bwMode="auto">
          <a:xfrm>
            <a:off x="5590822" y="4311650"/>
            <a:ext cx="891822" cy="719138"/>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6" name="Freeform 18"/>
          <p:cNvSpPr>
            <a:spLocks/>
          </p:cNvSpPr>
          <p:nvPr/>
        </p:nvSpPr>
        <p:spPr bwMode="auto">
          <a:xfrm>
            <a:off x="2105378" y="2562225"/>
            <a:ext cx="780345" cy="1423988"/>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7" name="Freeform 19"/>
          <p:cNvSpPr>
            <a:spLocks/>
          </p:cNvSpPr>
          <p:nvPr/>
        </p:nvSpPr>
        <p:spPr bwMode="auto">
          <a:xfrm>
            <a:off x="3325989" y="2452689"/>
            <a:ext cx="681566" cy="604837"/>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88" name="Freeform 20"/>
          <p:cNvSpPr>
            <a:spLocks/>
          </p:cNvSpPr>
          <p:nvPr/>
        </p:nvSpPr>
        <p:spPr bwMode="auto">
          <a:xfrm>
            <a:off x="3436056" y="3003551"/>
            <a:ext cx="715433" cy="595313"/>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789" name="Freeform 21"/>
          <p:cNvSpPr>
            <a:spLocks/>
          </p:cNvSpPr>
          <p:nvPr/>
        </p:nvSpPr>
        <p:spPr bwMode="auto">
          <a:xfrm>
            <a:off x="3341512" y="3521076"/>
            <a:ext cx="685800" cy="758825"/>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90" name="Freeform 22"/>
          <p:cNvSpPr>
            <a:spLocks/>
          </p:cNvSpPr>
          <p:nvPr/>
        </p:nvSpPr>
        <p:spPr bwMode="auto">
          <a:xfrm>
            <a:off x="3602567" y="3660776"/>
            <a:ext cx="1365956" cy="1425575"/>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1" name="Freeform 23"/>
          <p:cNvSpPr>
            <a:spLocks/>
          </p:cNvSpPr>
          <p:nvPr/>
        </p:nvSpPr>
        <p:spPr bwMode="auto">
          <a:xfrm>
            <a:off x="6170790" y="2306638"/>
            <a:ext cx="736600" cy="60325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92" name="Freeform 24"/>
          <p:cNvSpPr>
            <a:spLocks/>
          </p:cNvSpPr>
          <p:nvPr/>
        </p:nvSpPr>
        <p:spPr bwMode="auto">
          <a:xfrm>
            <a:off x="6661857" y="2266950"/>
            <a:ext cx="166511" cy="325438"/>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809" name="Freeform 41"/>
          <p:cNvSpPr>
            <a:spLocks/>
          </p:cNvSpPr>
          <p:nvPr/>
        </p:nvSpPr>
        <p:spPr bwMode="auto">
          <a:xfrm>
            <a:off x="2957690" y="2794001"/>
            <a:ext cx="550333" cy="727075"/>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0" name="Freeform 42"/>
          <p:cNvSpPr>
            <a:spLocks/>
          </p:cNvSpPr>
          <p:nvPr/>
        </p:nvSpPr>
        <p:spPr bwMode="auto">
          <a:xfrm>
            <a:off x="2343856" y="1709739"/>
            <a:ext cx="649111" cy="511175"/>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1" name="Freeform 43"/>
          <p:cNvSpPr>
            <a:spLocks/>
          </p:cNvSpPr>
          <p:nvPr/>
        </p:nvSpPr>
        <p:spPr bwMode="auto">
          <a:xfrm>
            <a:off x="2168878" y="2035176"/>
            <a:ext cx="783166" cy="696913"/>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2" name="Freeform 44"/>
          <p:cNvSpPr>
            <a:spLocks/>
          </p:cNvSpPr>
          <p:nvPr/>
        </p:nvSpPr>
        <p:spPr bwMode="auto">
          <a:xfrm>
            <a:off x="2806700" y="1833564"/>
            <a:ext cx="585611" cy="1006475"/>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3" name="Freeform 45"/>
          <p:cNvSpPr>
            <a:spLocks/>
          </p:cNvSpPr>
          <p:nvPr/>
        </p:nvSpPr>
        <p:spPr bwMode="auto">
          <a:xfrm>
            <a:off x="3053645" y="1857375"/>
            <a:ext cx="996244" cy="673100"/>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4" name="Freeform 46"/>
          <p:cNvSpPr>
            <a:spLocks/>
          </p:cNvSpPr>
          <p:nvPr/>
        </p:nvSpPr>
        <p:spPr bwMode="auto">
          <a:xfrm>
            <a:off x="2452511" y="2662239"/>
            <a:ext cx="620889" cy="1030287"/>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5" name="Freeform 47"/>
          <p:cNvSpPr>
            <a:spLocks/>
          </p:cNvSpPr>
          <p:nvPr/>
        </p:nvSpPr>
        <p:spPr bwMode="auto">
          <a:xfrm>
            <a:off x="2777067" y="3444875"/>
            <a:ext cx="658989" cy="820738"/>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6" name="Freeform 48"/>
          <p:cNvSpPr>
            <a:spLocks/>
          </p:cNvSpPr>
          <p:nvPr/>
        </p:nvSpPr>
        <p:spPr bwMode="auto">
          <a:xfrm>
            <a:off x="4607278" y="1981201"/>
            <a:ext cx="643467" cy="773113"/>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18" name="Freeform 50"/>
          <p:cNvSpPr>
            <a:spLocks/>
          </p:cNvSpPr>
          <p:nvPr/>
        </p:nvSpPr>
        <p:spPr bwMode="auto">
          <a:xfrm>
            <a:off x="5127978" y="2855913"/>
            <a:ext cx="390878" cy="735012"/>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2" name="Group 109"/>
          <p:cNvGrpSpPr>
            <a:grpSpLocks/>
          </p:cNvGrpSpPr>
          <p:nvPr/>
        </p:nvGrpSpPr>
        <p:grpSpPr bwMode="auto">
          <a:xfrm>
            <a:off x="4903612" y="3009901"/>
            <a:ext cx="1528233" cy="1635125"/>
            <a:chOff x="3475" y="1896"/>
            <a:chExt cx="1083" cy="1030"/>
          </a:xfrm>
        </p:grpSpPr>
        <p:sp>
          <p:nvSpPr>
            <p:cNvPr id="416784" name="Freeform 16" descr="20%"/>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16817" name="Freeform 49" descr="20%"/>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16823" name="Freeform 55"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grpSp>
      <p:sp>
        <p:nvSpPr>
          <p:cNvPr id="416824" name="Freeform 56"/>
          <p:cNvSpPr>
            <a:spLocks/>
          </p:cNvSpPr>
          <p:nvPr/>
        </p:nvSpPr>
        <p:spPr bwMode="auto">
          <a:xfrm>
            <a:off x="6114345" y="2732089"/>
            <a:ext cx="568677" cy="395287"/>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25" name="Freeform 57"/>
          <p:cNvSpPr>
            <a:spLocks/>
          </p:cNvSpPr>
          <p:nvPr/>
        </p:nvSpPr>
        <p:spPr bwMode="auto">
          <a:xfrm>
            <a:off x="5923845" y="3127376"/>
            <a:ext cx="738012" cy="455613"/>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2" name="Freeform 4"/>
          <p:cNvSpPr>
            <a:spLocks/>
          </p:cNvSpPr>
          <p:nvPr/>
        </p:nvSpPr>
        <p:spPr bwMode="auto">
          <a:xfrm>
            <a:off x="3962400" y="2794000"/>
            <a:ext cx="805745" cy="425450"/>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774" name="Freeform 6"/>
          <p:cNvSpPr>
            <a:spLocks/>
          </p:cNvSpPr>
          <p:nvPr/>
        </p:nvSpPr>
        <p:spPr bwMode="auto">
          <a:xfrm>
            <a:off x="4020256" y="3590925"/>
            <a:ext cx="839611" cy="465138"/>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6" name="Freeform 8"/>
          <p:cNvSpPr>
            <a:spLocks/>
          </p:cNvSpPr>
          <p:nvPr/>
        </p:nvSpPr>
        <p:spPr bwMode="auto">
          <a:xfrm>
            <a:off x="4731456" y="3127375"/>
            <a:ext cx="649111" cy="60325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8" name="Freeform 10"/>
          <p:cNvSpPr>
            <a:spLocks/>
          </p:cNvSpPr>
          <p:nvPr/>
        </p:nvSpPr>
        <p:spPr bwMode="auto">
          <a:xfrm>
            <a:off x="5343879" y="3265489"/>
            <a:ext cx="719667" cy="395287"/>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79" name="Freeform 11"/>
          <p:cNvSpPr>
            <a:spLocks/>
          </p:cNvSpPr>
          <p:nvPr/>
        </p:nvSpPr>
        <p:spPr bwMode="auto">
          <a:xfrm>
            <a:off x="5280378" y="3560764"/>
            <a:ext cx="801511" cy="301625"/>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80" name="Freeform 12"/>
          <p:cNvSpPr>
            <a:spLocks/>
          </p:cNvSpPr>
          <p:nvPr/>
        </p:nvSpPr>
        <p:spPr bwMode="auto">
          <a:xfrm>
            <a:off x="5489223" y="3824288"/>
            <a:ext cx="376767" cy="641350"/>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82" name="Freeform 14"/>
          <p:cNvSpPr>
            <a:spLocks/>
          </p:cNvSpPr>
          <p:nvPr/>
        </p:nvSpPr>
        <p:spPr bwMode="auto">
          <a:xfrm>
            <a:off x="5844823" y="3459163"/>
            <a:ext cx="860778" cy="395287"/>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85" name="Freeform 17"/>
          <p:cNvSpPr>
            <a:spLocks/>
          </p:cNvSpPr>
          <p:nvPr/>
        </p:nvSpPr>
        <p:spPr bwMode="auto">
          <a:xfrm>
            <a:off x="4844345" y="3660776"/>
            <a:ext cx="486833" cy="479425"/>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3" name="Group 25"/>
          <p:cNvGrpSpPr>
            <a:grpSpLocks/>
          </p:cNvGrpSpPr>
          <p:nvPr/>
        </p:nvGrpSpPr>
        <p:grpSpPr bwMode="auto">
          <a:xfrm>
            <a:off x="1027289" y="3886200"/>
            <a:ext cx="1786467" cy="1390650"/>
            <a:chOff x="768" y="2832"/>
            <a:chExt cx="1203" cy="876"/>
          </a:xfrm>
        </p:grpSpPr>
        <p:sp>
          <p:nvSpPr>
            <p:cNvPr id="416794" name="Freeform 26"/>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5" name="Freeform 27"/>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16796" name="Freeform 28"/>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7" name="Freeform 29"/>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8" name="Freeform 30"/>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799" name="Freeform 31"/>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0" name="Freeform 32"/>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1" name="Freeform 33"/>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2" name="Freeform 34"/>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3" name="Freeform 35"/>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4" name="Freeform 36"/>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5" name="Freeform 37"/>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6" name="Freeform 38"/>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7" name="Freeform 39"/>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08" name="Freeform 40"/>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4" name="Group 51"/>
          <p:cNvGrpSpPr>
            <a:grpSpLocks/>
          </p:cNvGrpSpPr>
          <p:nvPr/>
        </p:nvGrpSpPr>
        <p:grpSpPr bwMode="auto">
          <a:xfrm>
            <a:off x="5177367" y="2197100"/>
            <a:ext cx="738011" cy="742950"/>
            <a:chOff x="3562" y="1636"/>
            <a:chExt cx="497" cy="468"/>
          </a:xfrm>
        </p:grpSpPr>
        <p:sp>
          <p:nvSpPr>
            <p:cNvPr id="416820" name="Freeform 52"/>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1" name="Freeform 53"/>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16822" name="Freeform 54"/>
          <p:cNvSpPr>
            <a:spLocks/>
          </p:cNvSpPr>
          <p:nvPr/>
        </p:nvSpPr>
        <p:spPr bwMode="auto">
          <a:xfrm>
            <a:off x="5475111" y="2917826"/>
            <a:ext cx="290689" cy="557213"/>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6" name="Freeform 58"/>
          <p:cNvSpPr>
            <a:spLocks/>
          </p:cNvSpPr>
          <p:nvPr/>
        </p:nvSpPr>
        <p:spPr bwMode="auto">
          <a:xfrm>
            <a:off x="5974644" y="3730626"/>
            <a:ext cx="498123" cy="409575"/>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7" name="Freeform 59"/>
          <p:cNvSpPr>
            <a:spLocks/>
          </p:cNvSpPr>
          <p:nvPr/>
        </p:nvSpPr>
        <p:spPr bwMode="auto">
          <a:xfrm>
            <a:off x="5748867" y="3784600"/>
            <a:ext cx="530578" cy="596900"/>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16828" name="Freeform 60"/>
          <p:cNvSpPr>
            <a:spLocks/>
          </p:cNvSpPr>
          <p:nvPr/>
        </p:nvSpPr>
        <p:spPr bwMode="auto">
          <a:xfrm>
            <a:off x="6248400" y="3041650"/>
            <a:ext cx="450145" cy="223838"/>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29" name="Freeform 61"/>
          <p:cNvSpPr>
            <a:spLocks/>
          </p:cNvSpPr>
          <p:nvPr/>
        </p:nvSpPr>
        <p:spPr bwMode="auto">
          <a:xfrm>
            <a:off x="6589889" y="3017839"/>
            <a:ext cx="108656" cy="18573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0" name="Freeform 62"/>
          <p:cNvSpPr>
            <a:spLocks/>
          </p:cNvSpPr>
          <p:nvPr/>
        </p:nvSpPr>
        <p:spPr bwMode="auto">
          <a:xfrm>
            <a:off x="6618111" y="2801939"/>
            <a:ext cx="136878" cy="325437"/>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1" name="Freeform 63"/>
          <p:cNvSpPr>
            <a:spLocks/>
          </p:cNvSpPr>
          <p:nvPr/>
        </p:nvSpPr>
        <p:spPr bwMode="auto">
          <a:xfrm>
            <a:off x="6740879" y="2654301"/>
            <a:ext cx="166511" cy="169863"/>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832" name="Freeform 64"/>
          <p:cNvSpPr>
            <a:spLocks/>
          </p:cNvSpPr>
          <p:nvPr/>
        </p:nvSpPr>
        <p:spPr bwMode="auto">
          <a:xfrm>
            <a:off x="6733822" y="2522538"/>
            <a:ext cx="327378" cy="177800"/>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16833" name="Freeform 65"/>
          <p:cNvSpPr>
            <a:spLocks/>
          </p:cNvSpPr>
          <p:nvPr/>
        </p:nvSpPr>
        <p:spPr bwMode="auto">
          <a:xfrm>
            <a:off x="6886222" y="2638425"/>
            <a:ext cx="86078" cy="101600"/>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4" name="Freeform 66"/>
          <p:cNvSpPr>
            <a:spLocks/>
          </p:cNvSpPr>
          <p:nvPr/>
        </p:nvSpPr>
        <p:spPr bwMode="auto">
          <a:xfrm>
            <a:off x="6791678" y="2212975"/>
            <a:ext cx="152400" cy="363538"/>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16835" name="Freeform 67"/>
          <p:cNvSpPr>
            <a:spLocks/>
          </p:cNvSpPr>
          <p:nvPr/>
        </p:nvSpPr>
        <p:spPr bwMode="auto">
          <a:xfrm>
            <a:off x="6842478" y="1887539"/>
            <a:ext cx="354188" cy="611187"/>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 name="Group 68"/>
          <p:cNvGrpSpPr>
            <a:grpSpLocks/>
          </p:cNvGrpSpPr>
          <p:nvPr/>
        </p:nvGrpSpPr>
        <p:grpSpPr bwMode="auto">
          <a:xfrm>
            <a:off x="2808112" y="4589463"/>
            <a:ext cx="928511" cy="635000"/>
            <a:chOff x="1991" y="3321"/>
            <a:chExt cx="361" cy="231"/>
          </a:xfrm>
        </p:grpSpPr>
        <p:sp>
          <p:nvSpPr>
            <p:cNvPr id="416837" name="Freeform 6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38" name="Freeform 7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39" name="Freeform 7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0" name="Freeform 7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1" name="Freeform 7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2" name="Freeform 7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3" name="Freeform 7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16844" name="Freeform 7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sp>
        <p:nvSpPr>
          <p:cNvPr id="416845" name="Rectangle 77"/>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2005</a:t>
            </a:r>
          </a:p>
        </p:txBody>
      </p:sp>
      <p:sp>
        <p:nvSpPr>
          <p:cNvPr id="416854" name="Text Box 86"/>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16868" name="Text Box 100"/>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 No Data          &lt;10%           10%–14%	    15%–19%           20%–24%          25%–29%           ≥30%</a:t>
            </a:r>
            <a:r>
              <a:rPr lang="en-US" sz="1400">
                <a:latin typeface="Arial Narrow" pitchFamily="34" charset="0"/>
              </a:rPr>
              <a:t> </a:t>
            </a:r>
          </a:p>
        </p:txBody>
      </p:sp>
      <p:sp>
        <p:nvSpPr>
          <p:cNvPr id="416869" name="Rectangle 101"/>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16870" name="Rectangle 102"/>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16871" name="Rectangle 103"/>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16872" name="Rectangle 104"/>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16873" name="Rectangle 105"/>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16874" name="Rectangle 106"/>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16875" name="Rectangle 107"/>
          <p:cNvSpPr>
            <a:spLocks noChangeArrowheads="1"/>
          </p:cNvSpPr>
          <p:nvPr/>
        </p:nvSpPr>
        <p:spPr bwMode="auto">
          <a:xfrm>
            <a:off x="395111" y="5892800"/>
            <a:ext cx="6354234" cy="350838"/>
          </a:xfrm>
          <a:prstGeom prst="rect">
            <a:avLst/>
          </a:prstGeom>
          <a:noFill/>
          <a:ln w="9525">
            <a:solidFill>
              <a:schemeClr val="tx1"/>
            </a:solidFill>
            <a:miter lim="800000"/>
            <a:headEnd/>
            <a:tailEnd/>
          </a:ln>
          <a:effectLst/>
        </p:spPr>
        <p:txBody>
          <a:bodyPr wrap="none" anchor="ctr"/>
          <a:lstStyle/>
          <a:p>
            <a:endParaRPr lang="en-US"/>
          </a:p>
        </p:txBody>
      </p:sp>
      <p:sp>
        <p:nvSpPr>
          <p:cNvPr id="416876" name="Rectangle 108"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p:cNvGrpSpPr>
          <p:nvPr/>
        </p:nvGrpSpPr>
        <p:grpSpPr bwMode="auto">
          <a:xfrm>
            <a:off x="1027289" y="1709738"/>
            <a:ext cx="6169378" cy="3567112"/>
            <a:chOff x="728" y="1077"/>
            <a:chExt cx="4372" cy="2247"/>
          </a:xfrm>
        </p:grpSpPr>
        <p:sp>
          <p:nvSpPr>
            <p:cNvPr id="424963" name="Freeform 3"/>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64" name="Freeform 4"/>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65" name="Freeform 5"/>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6" name="Freeform 6"/>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7" name="Freeform 7"/>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8" name="Freeform 8"/>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69" name="Freeform 9"/>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0" name="Freeform 10"/>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1" name="Freeform 11"/>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2" name="Freeform 12"/>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4973" name="Freeform 13"/>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4" name="Freeform 14"/>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75" name="Freeform 15"/>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6" name="Freeform 16"/>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7" name="Freeform 17"/>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8" name="Freeform 18"/>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79" name="Freeform 19"/>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0" name="Freeform 20"/>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1" name="Freeform 21"/>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2" name="Freeform 22"/>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3" name="Freeform 23"/>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4" name="Freeform 24"/>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5" name="Freeform 25"/>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86" name="Freeform 26" descr="20%"/>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4987" name="Freeform 27"/>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88" name="Freeform 2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4989" name="Freeform 29"/>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4990" name="Freeform 30"/>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31"/>
            <p:cNvGrpSpPr>
              <a:grpSpLocks/>
            </p:cNvGrpSpPr>
            <p:nvPr/>
          </p:nvGrpSpPr>
          <p:grpSpPr bwMode="auto">
            <a:xfrm>
              <a:off x="728" y="1384"/>
              <a:ext cx="4024" cy="1940"/>
              <a:chOff x="728" y="1384"/>
              <a:chExt cx="4024" cy="1940"/>
            </a:xfrm>
          </p:grpSpPr>
          <p:sp>
            <p:nvSpPr>
              <p:cNvPr id="424992" name="Freeform 3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3" name="Freeform 3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4" name="Freeform 3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5" name="Freeform 3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6" name="Freeform 36"/>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7" name="Freeform 37"/>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8" name="Freeform 3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4999" name="Freeform 3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4" name="Group 40"/>
              <p:cNvGrpSpPr>
                <a:grpSpLocks/>
              </p:cNvGrpSpPr>
              <p:nvPr/>
            </p:nvGrpSpPr>
            <p:grpSpPr bwMode="auto">
              <a:xfrm>
                <a:off x="728" y="2448"/>
                <a:ext cx="1266" cy="876"/>
                <a:chOff x="768" y="2832"/>
                <a:chExt cx="1203" cy="876"/>
              </a:xfrm>
            </p:grpSpPr>
            <p:sp>
              <p:nvSpPr>
                <p:cNvPr id="425001" name="Freeform 4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2" name="Freeform 4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25003" name="Freeform 4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4" name="Freeform 4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5" name="Freeform 4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6" name="Freeform 4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7" name="Freeform 4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8" name="Freeform 4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09" name="Freeform 4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0" name="Freeform 5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1" name="Freeform 5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2" name="Freeform 5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3" name="Freeform 5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4" name="Freeform 5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5" name="Freeform 5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 name="Group 56"/>
              <p:cNvGrpSpPr>
                <a:grpSpLocks/>
              </p:cNvGrpSpPr>
              <p:nvPr/>
            </p:nvGrpSpPr>
            <p:grpSpPr bwMode="auto">
              <a:xfrm>
                <a:off x="3669" y="1384"/>
                <a:ext cx="523" cy="468"/>
                <a:chOff x="3562" y="1636"/>
                <a:chExt cx="497" cy="468"/>
              </a:xfrm>
            </p:grpSpPr>
            <p:sp>
              <p:nvSpPr>
                <p:cNvPr id="425017" name="Freeform 5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18" name="Freeform 5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5019" name="Freeform 5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20" name="Freeform 6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21" name="Freeform 6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5022" name="Freeform 6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3" name="Freeform 6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5024" name="Freeform 6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5" name="Freeform 6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5026" name="Freeform 6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5027" name="Freeform 6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8" name="Freeform 6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5029" name="Freeform 69"/>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6" name="Group 70"/>
            <p:cNvGrpSpPr>
              <a:grpSpLocks/>
            </p:cNvGrpSpPr>
            <p:nvPr/>
          </p:nvGrpSpPr>
          <p:grpSpPr bwMode="auto">
            <a:xfrm>
              <a:off x="1990" y="2891"/>
              <a:ext cx="658" cy="400"/>
              <a:chOff x="1991" y="3321"/>
              <a:chExt cx="361" cy="231"/>
            </a:xfrm>
          </p:grpSpPr>
          <p:sp>
            <p:nvSpPr>
              <p:cNvPr id="425031"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2"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3"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4"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5"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6"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7"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chemeClr val="accent2"/>
              </a:solidFill>
              <a:ln w="12700" cmpd="sng">
                <a:solidFill>
                  <a:schemeClr val="tx1"/>
                </a:solidFill>
                <a:prstDash val="solid"/>
                <a:round/>
                <a:headEnd/>
                <a:tailEnd/>
              </a:ln>
            </p:spPr>
            <p:txBody>
              <a:bodyPr/>
              <a:lstStyle/>
              <a:p>
                <a:endParaRPr lang="en-US"/>
              </a:p>
            </p:txBody>
          </p:sp>
          <p:sp>
            <p:nvSpPr>
              <p:cNvPr id="425038"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chemeClr val="accent2"/>
              </a:solidFill>
              <a:ln w="12700" cmpd="sng">
                <a:solidFill>
                  <a:schemeClr val="tx1"/>
                </a:solidFill>
                <a:prstDash val="solid"/>
                <a:round/>
                <a:headEnd/>
                <a:tailEnd/>
              </a:ln>
            </p:spPr>
            <p:txBody>
              <a:bodyPr/>
              <a:lstStyle/>
              <a:p>
                <a:endParaRPr lang="en-US"/>
              </a:p>
            </p:txBody>
          </p:sp>
        </p:grpSp>
      </p:grpSp>
      <p:sp>
        <p:nvSpPr>
          <p:cNvPr id="425039" name="Rectangle 79"/>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2006</a:t>
            </a:r>
          </a:p>
        </p:txBody>
      </p:sp>
      <p:sp>
        <p:nvSpPr>
          <p:cNvPr id="425040" name="Text Box 8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25041" name="Text Box 81"/>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 No Data          &lt;10%           10%–14%	    15%–19%           20%–24%          25%–29%           ≥30%</a:t>
            </a:r>
            <a:r>
              <a:rPr lang="en-US" sz="1400">
                <a:latin typeface="Arial Narrow" pitchFamily="34" charset="0"/>
              </a:rPr>
              <a:t> </a:t>
            </a:r>
          </a:p>
        </p:txBody>
      </p:sp>
      <p:sp>
        <p:nvSpPr>
          <p:cNvPr id="425042" name="Rectangle 8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25043" name="Rectangle 83"/>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25044" name="Rectangle 84"/>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25045" name="Rectangle 85"/>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25046" name="Rectangle 86"/>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25047" name="Rectangle 8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25048" name="Rectangle 88"/>
          <p:cNvSpPr>
            <a:spLocks noChangeArrowheads="1"/>
          </p:cNvSpPr>
          <p:nvPr/>
        </p:nvSpPr>
        <p:spPr bwMode="auto">
          <a:xfrm>
            <a:off x="395111" y="5892800"/>
            <a:ext cx="6354234" cy="350838"/>
          </a:xfrm>
          <a:prstGeom prst="rect">
            <a:avLst/>
          </a:prstGeom>
          <a:noFill/>
          <a:ln w="9525">
            <a:solidFill>
              <a:schemeClr val="tx1"/>
            </a:solidFill>
            <a:miter lim="800000"/>
            <a:headEnd/>
            <a:tailEnd/>
          </a:ln>
          <a:effectLst/>
        </p:spPr>
        <p:txBody>
          <a:bodyPr wrap="none" anchor="ctr"/>
          <a:lstStyle/>
          <a:p>
            <a:endParaRPr lang="en-US"/>
          </a:p>
        </p:txBody>
      </p:sp>
      <p:sp>
        <p:nvSpPr>
          <p:cNvPr id="425049" name="Rectangle 89"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93"/>
          <p:cNvGrpSpPr>
            <a:grpSpLocks/>
          </p:cNvGrpSpPr>
          <p:nvPr/>
        </p:nvGrpSpPr>
        <p:grpSpPr bwMode="auto">
          <a:xfrm>
            <a:off x="1027289" y="1709738"/>
            <a:ext cx="6169378" cy="3567112"/>
            <a:chOff x="728" y="1077"/>
            <a:chExt cx="4372" cy="2247"/>
          </a:xfrm>
        </p:grpSpPr>
        <p:sp>
          <p:nvSpPr>
            <p:cNvPr id="422981" name="Freeform 69"/>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3" name="Group 92"/>
            <p:cNvGrpSpPr>
              <a:grpSpLocks/>
            </p:cNvGrpSpPr>
            <p:nvPr/>
          </p:nvGrpSpPr>
          <p:grpSpPr bwMode="auto">
            <a:xfrm>
              <a:off x="728" y="1077"/>
              <a:ext cx="4276" cy="2247"/>
              <a:chOff x="728" y="1077"/>
              <a:chExt cx="4276" cy="2247"/>
            </a:xfrm>
          </p:grpSpPr>
          <p:sp>
            <p:nvSpPr>
              <p:cNvPr id="422929" name="Freeform 17"/>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1" name="Freeform 19"/>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2" name="Freeform 20"/>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4" name="Group 91"/>
              <p:cNvGrpSpPr>
                <a:grpSpLocks/>
              </p:cNvGrpSpPr>
              <p:nvPr/>
            </p:nvGrpSpPr>
            <p:grpSpPr bwMode="auto">
              <a:xfrm>
                <a:off x="728" y="1248"/>
                <a:ext cx="4276" cy="2076"/>
                <a:chOff x="728" y="1248"/>
                <a:chExt cx="4276" cy="2076"/>
              </a:xfrm>
            </p:grpSpPr>
            <p:sp>
              <p:nvSpPr>
                <p:cNvPr id="422914" name="Freeform 2"/>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5" name="Freeform 3"/>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6" name="Freeform 4"/>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7" name="Freeform 5"/>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18" name="Freeform 6"/>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19" name="Freeform 7"/>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20" name="Freeform 8"/>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1" name="Freeform 9"/>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2" name="Freeform 10"/>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3" name="Freeform 11"/>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2924" name="Freeform 12"/>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5" name="Freeform 13"/>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26" name="Freeform 14"/>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27" name="Freeform 15"/>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28" name="Freeform 16"/>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0" name="Freeform 18"/>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3" name="Freeform 21"/>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4" name="Freeform 22"/>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5" name="Freeform 23"/>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6" name="Freeform 24"/>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38" name="Freeform 26"/>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39" name="Freeform 27"/>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0" name="Freeform 28"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2941" name="Freeform 29"/>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2" name="Freeform 30"/>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44" name="Freeform 3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5" name="Freeform 3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6" name="Freeform 3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7" name="Freeform 3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48" name="Freeform 36" descr="20%"/>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2949" name="Freeform 37" descr="20%"/>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2950" name="Freeform 3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1" name="Freeform 3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 name="Group 40"/>
                <p:cNvGrpSpPr>
                  <a:grpSpLocks/>
                </p:cNvGrpSpPr>
                <p:nvPr/>
              </p:nvGrpSpPr>
              <p:grpSpPr bwMode="auto">
                <a:xfrm>
                  <a:off x="728" y="2448"/>
                  <a:ext cx="1266" cy="876"/>
                  <a:chOff x="768" y="2832"/>
                  <a:chExt cx="1203" cy="876"/>
                </a:xfrm>
              </p:grpSpPr>
              <p:sp>
                <p:nvSpPr>
                  <p:cNvPr id="422953" name="Freeform 4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4" name="Freeform 4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22955" name="Freeform 4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6" name="Freeform 4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7" name="Freeform 4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8" name="Freeform 4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59" name="Freeform 4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0" name="Freeform 4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1" name="Freeform 4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2" name="Freeform 5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3" name="Freeform 5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4" name="Freeform 5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5" name="Freeform 5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6" name="Freeform 5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67" name="Freeform 5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6" name="Group 56"/>
                <p:cNvGrpSpPr>
                  <a:grpSpLocks/>
                </p:cNvGrpSpPr>
                <p:nvPr/>
              </p:nvGrpSpPr>
              <p:grpSpPr bwMode="auto">
                <a:xfrm>
                  <a:off x="3669" y="1384"/>
                  <a:ext cx="523" cy="468"/>
                  <a:chOff x="3562" y="1636"/>
                  <a:chExt cx="497" cy="468"/>
                </a:xfrm>
              </p:grpSpPr>
              <p:sp>
                <p:nvSpPr>
                  <p:cNvPr id="422969" name="Freeform 5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0" name="Freeform 5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2971" name="Freeform 5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2" name="Freeform 6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3" name="Freeform 6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4" name="Freeform 6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5" name="Freeform 6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2976" name="Freeform 6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77" name="Freeform 6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78" name="Freeform 6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79" name="Freeform 6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0" name="Freeform 6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7" name="Group 70"/>
                <p:cNvGrpSpPr>
                  <a:grpSpLocks/>
                </p:cNvGrpSpPr>
                <p:nvPr/>
              </p:nvGrpSpPr>
              <p:grpSpPr bwMode="auto">
                <a:xfrm>
                  <a:off x="1990" y="2891"/>
                  <a:ext cx="658" cy="400"/>
                  <a:chOff x="1991" y="3321"/>
                  <a:chExt cx="361" cy="231"/>
                </a:xfrm>
              </p:grpSpPr>
              <p:sp>
                <p:nvSpPr>
                  <p:cNvPr id="422983" name="Freeform 71"/>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4" name="Freeform 72"/>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5" name="Freeform 73"/>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6" name="Freeform 74"/>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7" name="Freeform 75"/>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8" name="Freeform 76"/>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89" name="Freeform 77"/>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2990" name="Freeform 78"/>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sp>
        <p:nvSpPr>
          <p:cNvPr id="422991" name="Rectangle 79"/>
          <p:cNvSpPr>
            <a:spLocks noGrp="1" noChangeArrowheads="1"/>
          </p:cNvSpPr>
          <p:nvPr>
            <p:ph type="title"/>
          </p:nvPr>
        </p:nvSpPr>
        <p:spPr>
          <a:xfrm>
            <a:off x="0" y="242888"/>
            <a:ext cx="9144000" cy="1143000"/>
          </a:xfrm>
          <a:noFill/>
          <a:ln/>
        </p:spPr>
        <p:txBody>
          <a:bodyPr/>
          <a:lstStyle/>
          <a:p>
            <a:r>
              <a:rPr lang="en-US" sz="2400"/>
              <a:t>Obesity Trends* Among U.S. Adults</a:t>
            </a:r>
            <a:br>
              <a:rPr lang="en-US" sz="2400"/>
            </a:br>
            <a:r>
              <a:rPr lang="en-US" sz="2400">
                <a:solidFill>
                  <a:srgbClr val="DE3021"/>
                </a:solidFill>
              </a:rPr>
              <a:t>BRFSS, 2007</a:t>
            </a:r>
          </a:p>
        </p:txBody>
      </p:sp>
      <p:sp>
        <p:nvSpPr>
          <p:cNvPr id="422992" name="Text Box 80"/>
          <p:cNvSpPr txBox="1">
            <a:spLocks noChangeArrowheads="1"/>
          </p:cNvSpPr>
          <p:nvPr/>
        </p:nvSpPr>
        <p:spPr bwMode="auto">
          <a:xfrm>
            <a:off x="2119489" y="1200150"/>
            <a:ext cx="5519460" cy="307777"/>
          </a:xfrm>
          <a:prstGeom prst="rect">
            <a:avLst/>
          </a:prstGeom>
          <a:noFill/>
          <a:ln w="9525">
            <a:noFill/>
            <a:miter lim="800000"/>
            <a:headEnd/>
            <a:tailEnd/>
          </a:ln>
          <a:effectLst/>
        </p:spPr>
        <p:txBody>
          <a:bodyPr wrap="none">
            <a:spAutoFit/>
          </a:bodyPr>
          <a:lstStyle/>
          <a:p>
            <a:r>
              <a:rPr lang="en-US" sz="1400" b="1">
                <a:latin typeface="Verdana" pitchFamily="34" charset="0"/>
              </a:rPr>
              <a:t>(*BMI ≥30, or ~ 30 lbs. overweight for 5’ 4” person)</a:t>
            </a:r>
          </a:p>
        </p:txBody>
      </p:sp>
      <p:sp>
        <p:nvSpPr>
          <p:cNvPr id="422993" name="Text Box 81"/>
          <p:cNvSpPr txBox="1">
            <a:spLocks noChangeArrowheads="1"/>
          </p:cNvSpPr>
          <p:nvPr/>
        </p:nvSpPr>
        <p:spPr bwMode="auto">
          <a:xfrm>
            <a:off x="653345" y="5894388"/>
            <a:ext cx="7240411" cy="304800"/>
          </a:xfrm>
          <a:prstGeom prst="rect">
            <a:avLst/>
          </a:prstGeom>
          <a:noFill/>
          <a:ln w="9525">
            <a:noFill/>
            <a:miter lim="800000"/>
            <a:headEnd/>
            <a:tailEnd/>
          </a:ln>
          <a:effectLst/>
        </p:spPr>
        <p:txBody>
          <a:bodyPr>
            <a:spAutoFit/>
          </a:bodyPr>
          <a:lstStyle/>
          <a:p>
            <a:r>
              <a:rPr lang="en-US" sz="1400" b="1">
                <a:latin typeface="Arial Narrow" pitchFamily="34" charset="0"/>
              </a:rPr>
              <a:t> No Data          &lt;10%           10%–14%	    15%–19%           20%–24%          25%–29%           ≥30%</a:t>
            </a:r>
            <a:r>
              <a:rPr lang="en-US" sz="1400">
                <a:latin typeface="Arial Narrow" pitchFamily="34" charset="0"/>
              </a:rPr>
              <a:t> </a:t>
            </a:r>
          </a:p>
        </p:txBody>
      </p:sp>
      <p:sp>
        <p:nvSpPr>
          <p:cNvPr id="422994" name="Rectangle 82"/>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22995" name="Rectangle 83"/>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22996" name="Rectangle 84"/>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22997" name="Rectangle 85"/>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22998" name="Rectangle 86"/>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22999" name="Rectangle 87"/>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23000" name="Rectangle 88"/>
          <p:cNvSpPr>
            <a:spLocks noChangeArrowheads="1"/>
          </p:cNvSpPr>
          <p:nvPr/>
        </p:nvSpPr>
        <p:spPr bwMode="auto">
          <a:xfrm>
            <a:off x="395111" y="5892800"/>
            <a:ext cx="6354234" cy="350838"/>
          </a:xfrm>
          <a:prstGeom prst="rect">
            <a:avLst/>
          </a:prstGeom>
          <a:noFill/>
          <a:ln w="9525">
            <a:solidFill>
              <a:schemeClr val="tx1"/>
            </a:solidFill>
            <a:miter lim="800000"/>
            <a:headEnd/>
            <a:tailEnd/>
          </a:ln>
          <a:effectLst/>
        </p:spPr>
        <p:txBody>
          <a:bodyPr wrap="none" anchor="ctr"/>
          <a:lstStyle/>
          <a:p>
            <a:endParaRPr lang="en-US"/>
          </a:p>
        </p:txBody>
      </p:sp>
      <p:sp>
        <p:nvSpPr>
          <p:cNvPr id="423001" name="Rectangle 89"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 </a:t>
            </a:r>
            <a:r>
              <a:rPr lang="en-US" dirty="0" err="1" smtClean="0"/>
              <a:t>Hemiacetals</a:t>
            </a:r>
            <a:endParaRPr lang="en-US" dirty="0"/>
          </a:p>
        </p:txBody>
      </p:sp>
      <p:sp>
        <p:nvSpPr>
          <p:cNvPr id="4" name="Slide Number Placeholder 3"/>
          <p:cNvSpPr>
            <a:spLocks noGrp="1"/>
          </p:cNvSpPr>
          <p:nvPr>
            <p:ph type="sldNum" sz="quarter" idx="10"/>
          </p:nvPr>
        </p:nvSpPr>
        <p:spPr/>
        <p:txBody>
          <a:bodyPr/>
          <a:lstStyle/>
          <a:p>
            <a:fld id="{CA0657DA-BC2A-43DF-B5F0-4F866DCDB88B}" type="slidenum">
              <a:rPr lang="en-US" smtClean="0"/>
              <a:pPr/>
              <a:t>6</a:t>
            </a:fld>
            <a:endParaRPr lang="en-US"/>
          </a:p>
        </p:txBody>
      </p:sp>
      <p:graphicFrame>
        <p:nvGraphicFramePr>
          <p:cNvPr id="139268" name="Object 4"/>
          <p:cNvGraphicFramePr>
            <a:graphicFrameLocks noChangeAspect="1"/>
          </p:cNvGraphicFramePr>
          <p:nvPr/>
        </p:nvGraphicFramePr>
        <p:xfrm>
          <a:off x="4919663" y="2120900"/>
          <a:ext cx="4029075" cy="4127500"/>
        </p:xfrm>
        <a:graphic>
          <a:graphicData uri="http://schemas.openxmlformats.org/presentationml/2006/ole">
            <mc:AlternateContent xmlns:mc="http://schemas.openxmlformats.org/markup-compatibility/2006">
              <mc:Choice xmlns:v="urn:schemas-microsoft-com:vml" Requires="v">
                <p:oleObj spid="_x0000_s139270" name="CS ChemDraw Drawing" r:id="rId3" imgW="4029024" imgH="4128040" progId="ChemDraw.Document.6.0">
                  <p:embed/>
                </p:oleObj>
              </mc:Choice>
              <mc:Fallback>
                <p:oleObj name="CS ChemDraw Drawing" r:id="rId3" imgW="4029024" imgH="4128040"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19663" y="2120900"/>
                        <a:ext cx="4029075" cy="4127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1" name="Content Placeholder 2"/>
          <p:cNvSpPr>
            <a:spLocks noGrp="1"/>
          </p:cNvSpPr>
          <p:nvPr>
            <p:ph idx="1"/>
          </p:nvPr>
        </p:nvSpPr>
        <p:spPr>
          <a:xfrm>
            <a:off x="457200" y="1211263"/>
            <a:ext cx="8229600" cy="820737"/>
          </a:xfrm>
        </p:spPr>
        <p:txBody>
          <a:bodyPr/>
          <a:lstStyle/>
          <a:p>
            <a:r>
              <a:rPr lang="en-US" dirty="0" smtClean="0"/>
              <a:t>Sugars are at equilibrium between open-chain and cyclic </a:t>
            </a:r>
            <a:r>
              <a:rPr lang="en-US" dirty="0" err="1" smtClean="0"/>
              <a:t>hemiacetal</a:t>
            </a:r>
            <a:r>
              <a:rPr lang="en-US" dirty="0" smtClean="0"/>
              <a:t> forms, </a:t>
            </a:r>
            <a:r>
              <a:rPr lang="en-US" dirty="0" err="1" smtClean="0"/>
              <a:t>favouring</a:t>
            </a:r>
            <a:r>
              <a:rPr lang="en-US" dirty="0" smtClean="0"/>
              <a:t> the latter.</a:t>
            </a:r>
          </a:p>
        </p:txBody>
      </p:sp>
      <p:sp>
        <p:nvSpPr>
          <p:cNvPr id="12" name="TextBox 11"/>
          <p:cNvSpPr txBox="1"/>
          <p:nvPr/>
        </p:nvSpPr>
        <p:spPr>
          <a:xfrm>
            <a:off x="431801" y="2311400"/>
            <a:ext cx="4394199" cy="4893647"/>
          </a:xfrm>
          <a:prstGeom prst="rect">
            <a:avLst/>
          </a:prstGeom>
          <a:noFill/>
        </p:spPr>
        <p:txBody>
          <a:bodyPr wrap="square" rtlCol="0">
            <a:spAutoFit/>
          </a:bodyPr>
          <a:lstStyle/>
          <a:p>
            <a:pPr>
              <a:buFont typeface="Arial" pitchFamily="34" charset="0"/>
              <a:buChar char="•"/>
            </a:pPr>
            <a:r>
              <a:rPr lang="en-US" dirty="0" err="1" smtClean="0"/>
              <a:t>Aldohexoses</a:t>
            </a:r>
            <a:r>
              <a:rPr lang="en-US" dirty="0" smtClean="0"/>
              <a:t> have a strong preference for the </a:t>
            </a:r>
            <a:r>
              <a:rPr lang="en-US" b="1" dirty="0" err="1" smtClean="0"/>
              <a:t>pyranose</a:t>
            </a:r>
            <a:r>
              <a:rPr lang="en-US" dirty="0" smtClean="0"/>
              <a:t> form (the 6-membered ring) over the </a:t>
            </a:r>
            <a:r>
              <a:rPr lang="en-US" b="1" dirty="0" err="1" smtClean="0"/>
              <a:t>furanose</a:t>
            </a:r>
            <a:r>
              <a:rPr lang="en-US" dirty="0" smtClean="0"/>
              <a:t> form (the 5-membered ring).</a:t>
            </a:r>
          </a:p>
          <a:p>
            <a:pPr>
              <a:buFont typeface="Arial" pitchFamily="34" charset="0"/>
              <a:buChar char="•"/>
            </a:pPr>
            <a:endParaRPr lang="en-US" dirty="0" smtClean="0"/>
          </a:p>
          <a:p>
            <a:pPr>
              <a:buFont typeface="Arial" pitchFamily="34" charset="0"/>
              <a:buChar char="•"/>
            </a:pPr>
            <a:r>
              <a:rPr lang="en-US" dirty="0" smtClean="0"/>
              <a:t>A specific sugar </a:t>
            </a:r>
            <a:r>
              <a:rPr lang="en-US" dirty="0" err="1" smtClean="0"/>
              <a:t>hemiacetal</a:t>
            </a:r>
            <a:r>
              <a:rPr lang="en-US" dirty="0" smtClean="0"/>
              <a:t> can be referred to by using the sugar’s name as a prefix (e.g. </a:t>
            </a:r>
            <a:r>
              <a:rPr lang="en-US" dirty="0" err="1" smtClean="0"/>
              <a:t>gluco</a:t>
            </a:r>
            <a:r>
              <a:rPr lang="en-US" dirty="0" smtClean="0"/>
              <a:t>- for glucose) followed by “</a:t>
            </a:r>
            <a:r>
              <a:rPr lang="en-US" dirty="0" err="1" smtClean="0"/>
              <a:t>pyranose</a:t>
            </a:r>
            <a:r>
              <a:rPr lang="en-US" dirty="0" smtClean="0"/>
              <a:t>” or “</a:t>
            </a:r>
            <a:r>
              <a:rPr lang="en-US" dirty="0" err="1" smtClean="0"/>
              <a:t>furanose</a:t>
            </a:r>
            <a:r>
              <a:rPr lang="en-US" dirty="0" smtClean="0"/>
              <a:t>”</a:t>
            </a:r>
          </a:p>
          <a:p>
            <a:pPr>
              <a:buFont typeface="Arial" pitchFamily="34" charset="0"/>
              <a:buChar char="•"/>
            </a:pPr>
            <a:endParaRPr lang="en-US" dirty="0" smtClean="0"/>
          </a:p>
          <a:p>
            <a:endParaRPr lang="en-US" dirty="0"/>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Freeform 2"/>
          <p:cNvSpPr>
            <a:spLocks/>
          </p:cNvSpPr>
          <p:nvPr/>
        </p:nvSpPr>
        <p:spPr bwMode="auto">
          <a:xfrm>
            <a:off x="6842478" y="1887539"/>
            <a:ext cx="354188"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47" name="Freeform 3"/>
          <p:cNvSpPr>
            <a:spLocks/>
          </p:cNvSpPr>
          <p:nvPr/>
        </p:nvSpPr>
        <p:spPr bwMode="auto">
          <a:xfrm>
            <a:off x="2343856" y="1709739"/>
            <a:ext cx="649111"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48" name="Freeform 4"/>
          <p:cNvSpPr>
            <a:spLocks/>
          </p:cNvSpPr>
          <p:nvPr/>
        </p:nvSpPr>
        <p:spPr bwMode="auto">
          <a:xfrm>
            <a:off x="2806700" y="1833564"/>
            <a:ext cx="585611"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49" name="Freeform 5"/>
          <p:cNvSpPr>
            <a:spLocks/>
          </p:cNvSpPr>
          <p:nvPr/>
        </p:nvSpPr>
        <p:spPr bwMode="auto">
          <a:xfrm>
            <a:off x="3053645" y="1857375"/>
            <a:ext cx="996244"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0" name="Freeform 6"/>
          <p:cNvSpPr>
            <a:spLocks/>
          </p:cNvSpPr>
          <p:nvPr/>
        </p:nvSpPr>
        <p:spPr bwMode="auto">
          <a:xfrm>
            <a:off x="4013200" y="2003425"/>
            <a:ext cx="643467"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1" name="Freeform 7"/>
          <p:cNvSpPr>
            <a:spLocks/>
          </p:cNvSpPr>
          <p:nvPr/>
        </p:nvSpPr>
        <p:spPr bwMode="auto">
          <a:xfrm>
            <a:off x="3984978" y="2398713"/>
            <a:ext cx="681567"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2" name="Freeform 8"/>
          <p:cNvSpPr>
            <a:spLocks/>
          </p:cNvSpPr>
          <p:nvPr/>
        </p:nvSpPr>
        <p:spPr bwMode="auto">
          <a:xfrm>
            <a:off x="4121856" y="3203576"/>
            <a:ext cx="722489"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3" name="Freeform 9"/>
          <p:cNvSpPr>
            <a:spLocks/>
          </p:cNvSpPr>
          <p:nvPr/>
        </p:nvSpPr>
        <p:spPr bwMode="auto">
          <a:xfrm>
            <a:off x="4651022" y="2740026"/>
            <a:ext cx="592667"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4" name="Freeform 10"/>
          <p:cNvSpPr>
            <a:spLocks/>
          </p:cNvSpPr>
          <p:nvPr/>
        </p:nvSpPr>
        <p:spPr bwMode="auto">
          <a:xfrm>
            <a:off x="4975578" y="2282826"/>
            <a:ext cx="513644"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5" name="Freeform 11"/>
          <p:cNvSpPr>
            <a:spLocks/>
          </p:cNvSpPr>
          <p:nvPr/>
        </p:nvSpPr>
        <p:spPr bwMode="auto">
          <a:xfrm>
            <a:off x="5729111" y="2840038"/>
            <a:ext cx="410634"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56" name="Freeform 12"/>
          <p:cNvSpPr>
            <a:spLocks/>
          </p:cNvSpPr>
          <p:nvPr/>
        </p:nvSpPr>
        <p:spPr bwMode="auto">
          <a:xfrm>
            <a:off x="5590822" y="4311650"/>
            <a:ext cx="891822"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7" name="Freeform 13"/>
          <p:cNvSpPr>
            <a:spLocks/>
          </p:cNvSpPr>
          <p:nvPr/>
        </p:nvSpPr>
        <p:spPr bwMode="auto">
          <a:xfrm>
            <a:off x="2105378" y="2562225"/>
            <a:ext cx="780345"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8" name="Freeform 14"/>
          <p:cNvSpPr>
            <a:spLocks/>
          </p:cNvSpPr>
          <p:nvPr/>
        </p:nvSpPr>
        <p:spPr bwMode="auto">
          <a:xfrm>
            <a:off x="3325989" y="2452689"/>
            <a:ext cx="681566"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59" name="Freeform 15"/>
          <p:cNvSpPr>
            <a:spLocks/>
          </p:cNvSpPr>
          <p:nvPr/>
        </p:nvSpPr>
        <p:spPr bwMode="auto">
          <a:xfrm>
            <a:off x="3436056" y="3003551"/>
            <a:ext cx="715433"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7360" name="Freeform 16"/>
          <p:cNvSpPr>
            <a:spLocks/>
          </p:cNvSpPr>
          <p:nvPr/>
        </p:nvSpPr>
        <p:spPr bwMode="auto">
          <a:xfrm>
            <a:off x="3341512" y="3521076"/>
            <a:ext cx="685800"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61" name="Freeform 17"/>
          <p:cNvSpPr>
            <a:spLocks/>
          </p:cNvSpPr>
          <p:nvPr/>
        </p:nvSpPr>
        <p:spPr bwMode="auto">
          <a:xfrm>
            <a:off x="3602567" y="3660776"/>
            <a:ext cx="1365956"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62" name="Freeform 18"/>
          <p:cNvSpPr>
            <a:spLocks/>
          </p:cNvSpPr>
          <p:nvPr/>
        </p:nvSpPr>
        <p:spPr bwMode="auto">
          <a:xfrm>
            <a:off x="6170790" y="2306638"/>
            <a:ext cx="736600"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3" name="Freeform 19"/>
          <p:cNvSpPr>
            <a:spLocks/>
          </p:cNvSpPr>
          <p:nvPr/>
        </p:nvSpPr>
        <p:spPr bwMode="auto">
          <a:xfrm>
            <a:off x="6661857" y="2266950"/>
            <a:ext cx="166511"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4" name="Freeform 20"/>
          <p:cNvSpPr>
            <a:spLocks/>
          </p:cNvSpPr>
          <p:nvPr/>
        </p:nvSpPr>
        <p:spPr bwMode="auto">
          <a:xfrm>
            <a:off x="2957690" y="2794001"/>
            <a:ext cx="550333"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5" name="Freeform 21"/>
          <p:cNvSpPr>
            <a:spLocks/>
          </p:cNvSpPr>
          <p:nvPr/>
        </p:nvSpPr>
        <p:spPr bwMode="auto">
          <a:xfrm>
            <a:off x="2168878" y="2035176"/>
            <a:ext cx="783166"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6" name="Freeform 22"/>
          <p:cNvSpPr>
            <a:spLocks/>
          </p:cNvSpPr>
          <p:nvPr/>
        </p:nvSpPr>
        <p:spPr bwMode="auto">
          <a:xfrm>
            <a:off x="2452511" y="2662239"/>
            <a:ext cx="620889"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67" name="Freeform 23"/>
          <p:cNvSpPr>
            <a:spLocks/>
          </p:cNvSpPr>
          <p:nvPr/>
        </p:nvSpPr>
        <p:spPr bwMode="auto">
          <a:xfrm>
            <a:off x="2777067" y="3444875"/>
            <a:ext cx="658989"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8" name="Freeform 24"/>
          <p:cNvSpPr>
            <a:spLocks/>
          </p:cNvSpPr>
          <p:nvPr/>
        </p:nvSpPr>
        <p:spPr bwMode="auto">
          <a:xfrm>
            <a:off x="4607278" y="1981201"/>
            <a:ext cx="643467"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69" name="Freeform 25"/>
          <p:cNvSpPr>
            <a:spLocks/>
          </p:cNvSpPr>
          <p:nvPr/>
        </p:nvSpPr>
        <p:spPr bwMode="auto">
          <a:xfrm>
            <a:off x="5127978" y="2855913"/>
            <a:ext cx="39087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0" name="Freeform 26" descr="75%"/>
          <p:cNvSpPr>
            <a:spLocks/>
          </p:cNvSpPr>
          <p:nvPr/>
        </p:nvSpPr>
        <p:spPr bwMode="auto">
          <a:xfrm>
            <a:off x="5988756" y="3009900"/>
            <a:ext cx="443089"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7371" name="Freeform 27"/>
          <p:cNvSpPr>
            <a:spLocks/>
          </p:cNvSpPr>
          <p:nvPr/>
        </p:nvSpPr>
        <p:spPr bwMode="auto">
          <a:xfrm>
            <a:off x="4903612" y="4133851"/>
            <a:ext cx="555978"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2" name="Freeform 28" descr="20%"/>
          <p:cNvSpPr>
            <a:spLocks/>
          </p:cNvSpPr>
          <p:nvPr/>
        </p:nvSpPr>
        <p:spPr bwMode="auto">
          <a:xfrm>
            <a:off x="5171723" y="3846514"/>
            <a:ext cx="338667"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7373" name="Freeform 29"/>
          <p:cNvSpPr>
            <a:spLocks/>
          </p:cNvSpPr>
          <p:nvPr/>
        </p:nvSpPr>
        <p:spPr bwMode="auto">
          <a:xfrm>
            <a:off x="6114345" y="2732089"/>
            <a:ext cx="568677"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4" name="Freeform 30"/>
          <p:cNvSpPr>
            <a:spLocks/>
          </p:cNvSpPr>
          <p:nvPr/>
        </p:nvSpPr>
        <p:spPr bwMode="auto">
          <a:xfrm>
            <a:off x="5923845" y="3127376"/>
            <a:ext cx="738012" cy="455613"/>
          </a:xfrm>
          <a:custGeom>
            <a:avLst/>
            <a:gdLst>
              <a:gd name="T0" fmla="*/ 2053964738 w 102"/>
              <a:gd name="T1" fmla="*/ 2147483647 h 59"/>
              <a:gd name="T2" fmla="*/ 1722681761 w 102"/>
              <a:gd name="T3" fmla="*/ 2147483647 h 59"/>
              <a:gd name="T4" fmla="*/ 1457657006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998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5" name="Freeform 31"/>
          <p:cNvSpPr>
            <a:spLocks/>
          </p:cNvSpPr>
          <p:nvPr/>
        </p:nvSpPr>
        <p:spPr bwMode="auto">
          <a:xfrm>
            <a:off x="3962400" y="2794000"/>
            <a:ext cx="805745"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6" name="Freeform 32"/>
          <p:cNvSpPr>
            <a:spLocks/>
          </p:cNvSpPr>
          <p:nvPr/>
        </p:nvSpPr>
        <p:spPr bwMode="auto">
          <a:xfrm>
            <a:off x="4020256" y="3590925"/>
            <a:ext cx="839611"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7377" name="Freeform 33"/>
          <p:cNvSpPr>
            <a:spLocks/>
          </p:cNvSpPr>
          <p:nvPr/>
        </p:nvSpPr>
        <p:spPr bwMode="auto">
          <a:xfrm>
            <a:off x="4731456" y="3127375"/>
            <a:ext cx="649111"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8" name="Freeform 34"/>
          <p:cNvSpPr>
            <a:spLocks/>
          </p:cNvSpPr>
          <p:nvPr/>
        </p:nvSpPr>
        <p:spPr bwMode="auto">
          <a:xfrm>
            <a:off x="5343879" y="3265489"/>
            <a:ext cx="719667"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79" name="Freeform 35" descr="20%"/>
          <p:cNvSpPr>
            <a:spLocks/>
          </p:cNvSpPr>
          <p:nvPr/>
        </p:nvSpPr>
        <p:spPr bwMode="auto">
          <a:xfrm>
            <a:off x="5280378" y="3560764"/>
            <a:ext cx="801511"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7380" name="Freeform 36" descr="20%"/>
          <p:cNvSpPr>
            <a:spLocks/>
          </p:cNvSpPr>
          <p:nvPr/>
        </p:nvSpPr>
        <p:spPr bwMode="auto">
          <a:xfrm>
            <a:off x="5489223" y="3824288"/>
            <a:ext cx="376767"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7381" name="Freeform 37"/>
          <p:cNvSpPr>
            <a:spLocks/>
          </p:cNvSpPr>
          <p:nvPr/>
        </p:nvSpPr>
        <p:spPr bwMode="auto">
          <a:xfrm>
            <a:off x="5844823" y="3459163"/>
            <a:ext cx="860778"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2" name="Freeform 38"/>
          <p:cNvSpPr>
            <a:spLocks/>
          </p:cNvSpPr>
          <p:nvPr/>
        </p:nvSpPr>
        <p:spPr bwMode="auto">
          <a:xfrm>
            <a:off x="4844345" y="3660776"/>
            <a:ext cx="486833"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7383" name="Group 39"/>
          <p:cNvGrpSpPr>
            <a:grpSpLocks/>
          </p:cNvGrpSpPr>
          <p:nvPr/>
        </p:nvGrpSpPr>
        <p:grpSpPr bwMode="auto">
          <a:xfrm>
            <a:off x="1027289" y="3886200"/>
            <a:ext cx="1786467" cy="1390650"/>
            <a:chOff x="768" y="2832"/>
            <a:chExt cx="1203" cy="876"/>
          </a:xfrm>
        </p:grpSpPr>
        <p:sp>
          <p:nvSpPr>
            <p:cNvPr id="57417"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18"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57419"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0"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1"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2"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3"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4"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5"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6"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7"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28"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57429"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30"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31"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57384" name="Group 55"/>
          <p:cNvGrpSpPr>
            <a:grpSpLocks/>
          </p:cNvGrpSpPr>
          <p:nvPr/>
        </p:nvGrpSpPr>
        <p:grpSpPr bwMode="auto">
          <a:xfrm>
            <a:off x="5177367" y="2197100"/>
            <a:ext cx="738011" cy="742950"/>
            <a:chOff x="3562" y="1636"/>
            <a:chExt cx="497" cy="468"/>
          </a:xfrm>
        </p:grpSpPr>
        <p:sp>
          <p:nvSpPr>
            <p:cNvPr id="57415"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416"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7385" name="Freeform 58"/>
          <p:cNvSpPr>
            <a:spLocks/>
          </p:cNvSpPr>
          <p:nvPr/>
        </p:nvSpPr>
        <p:spPr bwMode="auto">
          <a:xfrm>
            <a:off x="5475111" y="2917826"/>
            <a:ext cx="290689"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6" name="Freeform 59" descr="75%"/>
          <p:cNvSpPr>
            <a:spLocks/>
          </p:cNvSpPr>
          <p:nvPr/>
        </p:nvSpPr>
        <p:spPr bwMode="auto">
          <a:xfrm>
            <a:off x="5974644" y="3730626"/>
            <a:ext cx="498123"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7387" name="Freeform 60"/>
          <p:cNvSpPr>
            <a:spLocks/>
          </p:cNvSpPr>
          <p:nvPr/>
        </p:nvSpPr>
        <p:spPr bwMode="auto">
          <a:xfrm>
            <a:off x="5748867" y="3784600"/>
            <a:ext cx="530578"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8" name="Freeform 61"/>
          <p:cNvSpPr>
            <a:spLocks/>
          </p:cNvSpPr>
          <p:nvPr/>
        </p:nvSpPr>
        <p:spPr bwMode="auto">
          <a:xfrm>
            <a:off x="6248400" y="3041650"/>
            <a:ext cx="450145"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89" name="Freeform 62"/>
          <p:cNvSpPr>
            <a:spLocks/>
          </p:cNvSpPr>
          <p:nvPr/>
        </p:nvSpPr>
        <p:spPr bwMode="auto">
          <a:xfrm>
            <a:off x="6589889" y="3017839"/>
            <a:ext cx="108656"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7390" name="Freeform 63"/>
          <p:cNvSpPr>
            <a:spLocks/>
          </p:cNvSpPr>
          <p:nvPr/>
        </p:nvSpPr>
        <p:spPr bwMode="auto">
          <a:xfrm>
            <a:off x="6618111" y="2801939"/>
            <a:ext cx="13687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1" name="Freeform 64"/>
          <p:cNvSpPr>
            <a:spLocks/>
          </p:cNvSpPr>
          <p:nvPr/>
        </p:nvSpPr>
        <p:spPr bwMode="auto">
          <a:xfrm>
            <a:off x="6740879" y="2654301"/>
            <a:ext cx="166511"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2" name="Freeform 65"/>
          <p:cNvSpPr>
            <a:spLocks/>
          </p:cNvSpPr>
          <p:nvPr/>
        </p:nvSpPr>
        <p:spPr bwMode="auto">
          <a:xfrm>
            <a:off x="6733822" y="2522538"/>
            <a:ext cx="327378"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3" name="Freeform 66"/>
          <p:cNvSpPr>
            <a:spLocks/>
          </p:cNvSpPr>
          <p:nvPr/>
        </p:nvSpPr>
        <p:spPr bwMode="auto">
          <a:xfrm>
            <a:off x="6886222" y="2638425"/>
            <a:ext cx="8607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394" name="Freeform 67"/>
          <p:cNvSpPr>
            <a:spLocks/>
          </p:cNvSpPr>
          <p:nvPr/>
        </p:nvSpPr>
        <p:spPr bwMode="auto">
          <a:xfrm>
            <a:off x="6791678" y="2212975"/>
            <a:ext cx="15240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57395" name="Group 68"/>
          <p:cNvGrpSpPr>
            <a:grpSpLocks/>
          </p:cNvGrpSpPr>
          <p:nvPr/>
        </p:nvGrpSpPr>
        <p:grpSpPr bwMode="auto">
          <a:xfrm>
            <a:off x="2808112" y="4589463"/>
            <a:ext cx="928511" cy="635000"/>
            <a:chOff x="1991" y="3321"/>
            <a:chExt cx="361" cy="231"/>
          </a:xfrm>
        </p:grpSpPr>
        <p:sp>
          <p:nvSpPr>
            <p:cNvPr id="57407"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08"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09"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0"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1"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2"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3"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7414"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sp>
        <p:nvSpPr>
          <p:cNvPr id="57396" name="Rectangle 77"/>
          <p:cNvSpPr>
            <a:spLocks noGrp="1" noChangeArrowheads="1"/>
          </p:cNvSpPr>
          <p:nvPr>
            <p:ph type="title"/>
          </p:nvPr>
        </p:nvSpPr>
        <p:spPr>
          <a:xfrm>
            <a:off x="0" y="242888"/>
            <a:ext cx="9144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2008</a:t>
            </a:r>
          </a:p>
        </p:txBody>
      </p:sp>
      <p:sp>
        <p:nvSpPr>
          <p:cNvPr id="57397" name="Text Box 78"/>
          <p:cNvSpPr txBox="1">
            <a:spLocks noChangeArrowheads="1"/>
          </p:cNvSpPr>
          <p:nvPr/>
        </p:nvSpPr>
        <p:spPr bwMode="auto">
          <a:xfrm>
            <a:off x="2119489" y="1200151"/>
            <a:ext cx="55194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Verdana" pitchFamily="34" charset="0"/>
              </a:rPr>
              <a:t>(*BMI ≥30, or ~ 30 lbs. overweight for 5’ 4” person)</a:t>
            </a:r>
          </a:p>
        </p:txBody>
      </p:sp>
      <p:sp>
        <p:nvSpPr>
          <p:cNvPr id="57398" name="Text Box 79"/>
          <p:cNvSpPr txBox="1">
            <a:spLocks noChangeArrowheads="1"/>
          </p:cNvSpPr>
          <p:nvPr/>
        </p:nvSpPr>
        <p:spPr bwMode="auto">
          <a:xfrm>
            <a:off x="653345" y="5894388"/>
            <a:ext cx="724041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7399" name="Rectangle 8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0" name="Rectangle 81"/>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1" name="Rectangle 82"/>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7402" name="Rectangle 83"/>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3" name="Rectangle 84"/>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4" name="Rectangle 85"/>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7405" name="Rectangle 86"/>
          <p:cNvSpPr>
            <a:spLocks noChangeArrowheads="1"/>
          </p:cNvSpPr>
          <p:nvPr/>
        </p:nvSpPr>
        <p:spPr bwMode="auto">
          <a:xfrm>
            <a:off x="395111" y="5892800"/>
            <a:ext cx="6354234"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endParaRPr>
          </a:p>
        </p:txBody>
      </p:sp>
      <p:sp>
        <p:nvSpPr>
          <p:cNvPr id="57406" name="Rectangle 87"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extLst>
      <p:ext uri="{BB962C8B-B14F-4D97-AF65-F5344CB8AC3E}">
        <p14:creationId xmlns:p14="http://schemas.microsoft.com/office/powerpoint/2010/main" val="3454520743"/>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370" name="Group 87"/>
          <p:cNvGrpSpPr>
            <a:grpSpLocks/>
          </p:cNvGrpSpPr>
          <p:nvPr/>
        </p:nvGrpSpPr>
        <p:grpSpPr bwMode="auto">
          <a:xfrm>
            <a:off x="1027289" y="1709738"/>
            <a:ext cx="6169378" cy="3567112"/>
            <a:chOff x="1155700" y="1709738"/>
            <a:chExt cx="6940550" cy="3567112"/>
          </a:xfrm>
        </p:grpSpPr>
        <p:sp>
          <p:nvSpPr>
            <p:cNvPr id="58382"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3"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4"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85"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86"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7"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8"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89"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0"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1"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2"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3"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94"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95"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58396"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7"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398"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399"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0"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1"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2"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03"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04"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05"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06"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8407"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08"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8409"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10"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11"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12"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8413"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4"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5"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6"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8417"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18"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58419" name="Group 39"/>
            <p:cNvGrpSpPr>
              <a:grpSpLocks/>
            </p:cNvGrpSpPr>
            <p:nvPr/>
          </p:nvGrpSpPr>
          <p:grpSpPr bwMode="auto">
            <a:xfrm>
              <a:off x="1155700" y="3886200"/>
              <a:ext cx="2009775" cy="1390650"/>
              <a:chOff x="768" y="2832"/>
              <a:chExt cx="1203" cy="876"/>
            </a:xfrm>
          </p:grpSpPr>
          <p:sp>
            <p:nvSpPr>
              <p:cNvPr id="58442"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3"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8444"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5"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46"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7"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48"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49"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50"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1"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52"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3"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8454"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5"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56"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58420" name="Group 55"/>
            <p:cNvGrpSpPr>
              <a:grpSpLocks/>
            </p:cNvGrpSpPr>
            <p:nvPr/>
          </p:nvGrpSpPr>
          <p:grpSpPr bwMode="auto">
            <a:xfrm>
              <a:off x="5824538" y="2197100"/>
              <a:ext cx="830262" cy="742950"/>
              <a:chOff x="3562" y="1636"/>
              <a:chExt cx="497" cy="468"/>
            </a:xfrm>
          </p:grpSpPr>
          <p:sp>
            <p:nvSpPr>
              <p:cNvPr id="58440"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41"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58421"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2"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3"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4"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5"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8426"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27"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28"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29"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0"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8431" name="Group 68"/>
            <p:cNvGrpSpPr>
              <a:grpSpLocks/>
            </p:cNvGrpSpPr>
            <p:nvPr/>
          </p:nvGrpSpPr>
          <p:grpSpPr bwMode="auto">
            <a:xfrm>
              <a:off x="3159125" y="4589463"/>
              <a:ext cx="1044575" cy="635000"/>
              <a:chOff x="1991" y="3321"/>
              <a:chExt cx="361" cy="231"/>
            </a:xfrm>
          </p:grpSpPr>
          <p:sp>
            <p:nvSpPr>
              <p:cNvPr id="58432"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3"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4"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5"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6"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7"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8"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8439"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58371" name="Rectangle 77"/>
          <p:cNvSpPr>
            <a:spLocks noGrp="1" noChangeArrowheads="1"/>
          </p:cNvSpPr>
          <p:nvPr>
            <p:ph type="title"/>
          </p:nvPr>
        </p:nvSpPr>
        <p:spPr>
          <a:xfrm>
            <a:off x="0" y="242888"/>
            <a:ext cx="9144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2009</a:t>
            </a:r>
          </a:p>
        </p:txBody>
      </p:sp>
      <p:sp>
        <p:nvSpPr>
          <p:cNvPr id="58372" name="Text Box 78"/>
          <p:cNvSpPr txBox="1">
            <a:spLocks noChangeArrowheads="1"/>
          </p:cNvSpPr>
          <p:nvPr/>
        </p:nvSpPr>
        <p:spPr bwMode="auto">
          <a:xfrm>
            <a:off x="2119489" y="1200151"/>
            <a:ext cx="55194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Verdana" pitchFamily="34" charset="0"/>
              </a:rPr>
              <a:t>(*BMI ≥30, or ~ 30 lbs. overweight for 5’ 4” person)</a:t>
            </a:r>
          </a:p>
        </p:txBody>
      </p:sp>
      <p:sp>
        <p:nvSpPr>
          <p:cNvPr id="58373" name="Text Box 79"/>
          <p:cNvSpPr txBox="1">
            <a:spLocks noChangeArrowheads="1"/>
          </p:cNvSpPr>
          <p:nvPr/>
        </p:nvSpPr>
        <p:spPr bwMode="auto">
          <a:xfrm>
            <a:off x="653345" y="5894388"/>
            <a:ext cx="724041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8374" name="Rectangle 8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5" name="Rectangle 81"/>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6" name="Rectangle 82"/>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8377" name="Rectangle 83"/>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8" name="Rectangle 84"/>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79" name="Rectangle 85"/>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8380" name="Rectangle 86"/>
          <p:cNvSpPr>
            <a:spLocks noChangeArrowheads="1"/>
          </p:cNvSpPr>
          <p:nvPr/>
        </p:nvSpPr>
        <p:spPr bwMode="auto">
          <a:xfrm>
            <a:off x="395111" y="5892800"/>
            <a:ext cx="6354234"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endParaRPr>
          </a:p>
        </p:txBody>
      </p:sp>
      <p:sp>
        <p:nvSpPr>
          <p:cNvPr id="58381" name="Rectangle 87"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extLst>
      <p:ext uri="{BB962C8B-B14F-4D97-AF65-F5344CB8AC3E}">
        <p14:creationId xmlns:p14="http://schemas.microsoft.com/office/powerpoint/2010/main" val="2875312866"/>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9394" name="Group 89"/>
          <p:cNvGrpSpPr>
            <a:grpSpLocks/>
          </p:cNvGrpSpPr>
          <p:nvPr/>
        </p:nvGrpSpPr>
        <p:grpSpPr bwMode="auto">
          <a:xfrm>
            <a:off x="1027289" y="1709738"/>
            <a:ext cx="6169378" cy="3567112"/>
            <a:chOff x="1155700" y="1709738"/>
            <a:chExt cx="6940550" cy="3567112"/>
          </a:xfrm>
        </p:grpSpPr>
        <p:sp>
          <p:nvSpPr>
            <p:cNvPr id="59406"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07"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08"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09"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10"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1"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2"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3"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4"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5"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6"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7"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18"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19"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0"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21"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59422"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3"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4"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5"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26"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7"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8"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29"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0"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9431"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32"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59433"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4"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5"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36"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59437"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38"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39"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40"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59441"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2"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59443" name="Group 39"/>
            <p:cNvGrpSpPr>
              <a:grpSpLocks/>
            </p:cNvGrpSpPr>
            <p:nvPr/>
          </p:nvGrpSpPr>
          <p:grpSpPr bwMode="auto">
            <a:xfrm>
              <a:off x="1155700" y="3886200"/>
              <a:ext cx="2009775" cy="1390650"/>
              <a:chOff x="768" y="2832"/>
              <a:chExt cx="1203" cy="876"/>
            </a:xfrm>
          </p:grpSpPr>
          <p:sp>
            <p:nvSpPr>
              <p:cNvPr id="59466"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7"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59468"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9"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0"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1"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2"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3"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4"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5"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6"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7"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59478"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79"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80"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59444" name="Group 55"/>
            <p:cNvGrpSpPr>
              <a:grpSpLocks/>
            </p:cNvGrpSpPr>
            <p:nvPr/>
          </p:nvGrpSpPr>
          <p:grpSpPr bwMode="auto">
            <a:xfrm>
              <a:off x="5824538" y="2197100"/>
              <a:ext cx="830262" cy="742950"/>
              <a:chOff x="3562" y="1636"/>
              <a:chExt cx="497" cy="468"/>
            </a:xfrm>
          </p:grpSpPr>
          <p:sp>
            <p:nvSpPr>
              <p:cNvPr id="59464"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59465"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59445"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6"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59447"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8"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49"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50"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1"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2"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3"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59454"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59455" name="Group 68"/>
            <p:cNvGrpSpPr>
              <a:grpSpLocks/>
            </p:cNvGrpSpPr>
            <p:nvPr/>
          </p:nvGrpSpPr>
          <p:grpSpPr bwMode="auto">
            <a:xfrm>
              <a:off x="3159125" y="4589463"/>
              <a:ext cx="1044575" cy="635000"/>
              <a:chOff x="1991" y="3321"/>
              <a:chExt cx="361" cy="231"/>
            </a:xfrm>
          </p:grpSpPr>
          <p:sp>
            <p:nvSpPr>
              <p:cNvPr id="59456"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7"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8"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59"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0"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1"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2"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59463"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sp>
        <p:nvSpPr>
          <p:cNvPr id="59395" name="Rectangle 77"/>
          <p:cNvSpPr>
            <a:spLocks noGrp="1" noChangeArrowheads="1"/>
          </p:cNvSpPr>
          <p:nvPr>
            <p:ph type="title"/>
          </p:nvPr>
        </p:nvSpPr>
        <p:spPr>
          <a:xfrm>
            <a:off x="0" y="242888"/>
            <a:ext cx="9144000" cy="1143000"/>
          </a:xfrm>
        </p:spPr>
        <p:txBody>
          <a:bodyPr/>
          <a:lstStyle/>
          <a:p>
            <a:pPr eaLnBrk="1" hangingPunct="1"/>
            <a:r>
              <a:rPr lang="en-US" sz="2400" smtClean="0"/>
              <a:t>Obesity Trends* Among U.S. Adults</a:t>
            </a:r>
            <a:br>
              <a:rPr lang="en-US" sz="2400" smtClean="0"/>
            </a:br>
            <a:r>
              <a:rPr lang="en-US" sz="2400" smtClean="0">
                <a:solidFill>
                  <a:srgbClr val="DE3021"/>
                </a:solidFill>
              </a:rPr>
              <a:t>BRFSS, 2010</a:t>
            </a:r>
          </a:p>
        </p:txBody>
      </p:sp>
      <p:sp>
        <p:nvSpPr>
          <p:cNvPr id="59396" name="Text Box 78"/>
          <p:cNvSpPr txBox="1">
            <a:spLocks noChangeArrowheads="1"/>
          </p:cNvSpPr>
          <p:nvPr/>
        </p:nvSpPr>
        <p:spPr bwMode="auto">
          <a:xfrm>
            <a:off x="2119489" y="1200151"/>
            <a:ext cx="551946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Verdana" pitchFamily="34" charset="0"/>
              </a:rPr>
              <a:t>(*BMI ≥30, or ~ 30 lbs. overweight for 5’ 4” person)</a:t>
            </a:r>
          </a:p>
        </p:txBody>
      </p:sp>
      <p:sp>
        <p:nvSpPr>
          <p:cNvPr id="59397" name="Text Box 79"/>
          <p:cNvSpPr txBox="1">
            <a:spLocks noChangeArrowheads="1"/>
          </p:cNvSpPr>
          <p:nvPr/>
        </p:nvSpPr>
        <p:spPr bwMode="auto">
          <a:xfrm>
            <a:off x="653345" y="5894388"/>
            <a:ext cx="7240411"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Arial Narrow" pitchFamily="34" charset="0"/>
              </a:rPr>
              <a:t> No Data          &lt;10%           10%–14%	    15%–19%           20%–24%          25%–29%           ≥30%</a:t>
            </a:r>
            <a:r>
              <a:rPr lang="en-US" sz="1400">
                <a:solidFill>
                  <a:srgbClr val="000000"/>
                </a:solidFill>
                <a:latin typeface="Arial Narrow" pitchFamily="34" charset="0"/>
              </a:rPr>
              <a:t> </a:t>
            </a:r>
          </a:p>
        </p:txBody>
      </p:sp>
      <p:sp>
        <p:nvSpPr>
          <p:cNvPr id="59398" name="Rectangle 80"/>
          <p:cNvSpPr>
            <a:spLocks noChangeArrowheads="1"/>
          </p:cNvSpPr>
          <p:nvPr/>
        </p:nvSpPr>
        <p:spPr bwMode="auto">
          <a:xfrm>
            <a:off x="488245" y="5956300"/>
            <a:ext cx="208844"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9399" name="Rectangle 81"/>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9400" name="Rectangle 82"/>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59401" name="Rectangle 83"/>
          <p:cNvSpPr>
            <a:spLocks noChangeArrowheads="1"/>
          </p:cNvSpPr>
          <p:nvPr/>
        </p:nvSpPr>
        <p:spPr bwMode="auto">
          <a:xfrm>
            <a:off x="3060701" y="5961063"/>
            <a:ext cx="208844"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9402" name="Rectangle 84"/>
          <p:cNvSpPr>
            <a:spLocks noChangeArrowheads="1"/>
          </p:cNvSpPr>
          <p:nvPr/>
        </p:nvSpPr>
        <p:spPr bwMode="auto">
          <a:xfrm>
            <a:off x="4996745" y="5948363"/>
            <a:ext cx="20884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9403" name="Rectangle 85"/>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59404" name="Rectangle 86"/>
          <p:cNvSpPr>
            <a:spLocks noChangeArrowheads="1"/>
          </p:cNvSpPr>
          <p:nvPr/>
        </p:nvSpPr>
        <p:spPr bwMode="auto">
          <a:xfrm>
            <a:off x="395111" y="5892800"/>
            <a:ext cx="6354234"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endParaRPr>
          </a:p>
        </p:txBody>
      </p:sp>
      <p:sp>
        <p:nvSpPr>
          <p:cNvPr id="59405" name="Rectangle 87"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spTree>
    <p:extLst>
      <p:ext uri="{BB962C8B-B14F-4D97-AF65-F5344CB8AC3E}">
        <p14:creationId xmlns:p14="http://schemas.microsoft.com/office/powerpoint/2010/main" val="555686767"/>
      </p:ext>
    </p:extLst>
  </p:cSld>
  <p:clrMapOvr>
    <a:masterClrMapping/>
  </p:clrMapOvr>
  <mc:AlternateContent xmlns:mc="http://schemas.openxmlformats.org/markup-compatibility/2006">
    <mc:Choice xmlns:p14="http://schemas.microsoft.com/office/powerpoint/2010/main" Requires="p14">
      <p:transition spd="slow" p14:dur="2000" advClick="0"/>
    </mc:Choice>
    <mc:Fallback>
      <p:transition spd="slow" advClick="0"/>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0942" name="Text Box 78"/>
          <p:cNvSpPr txBox="1">
            <a:spLocks noChangeArrowheads="1"/>
          </p:cNvSpPr>
          <p:nvPr/>
        </p:nvSpPr>
        <p:spPr bwMode="auto">
          <a:xfrm>
            <a:off x="6862234" y="1376363"/>
            <a:ext cx="697627" cy="307777"/>
          </a:xfrm>
          <a:prstGeom prst="rect">
            <a:avLst/>
          </a:prstGeom>
          <a:noFill/>
          <a:ln w="9525">
            <a:noFill/>
            <a:miter lim="800000"/>
            <a:headEnd/>
            <a:tailEnd/>
          </a:ln>
          <a:effectLst/>
        </p:spPr>
        <p:txBody>
          <a:bodyPr wrap="none">
            <a:spAutoFit/>
          </a:bodyPr>
          <a:lstStyle/>
          <a:p>
            <a:r>
              <a:rPr lang="en-US" sz="1400" b="1">
                <a:latin typeface="Verdana" pitchFamily="34" charset="0"/>
              </a:rPr>
              <a:t>1998</a:t>
            </a:r>
          </a:p>
        </p:txBody>
      </p:sp>
      <p:sp>
        <p:nvSpPr>
          <p:cNvPr id="420943" name="Rectangle 79"/>
          <p:cNvSpPr>
            <a:spLocks noChangeArrowheads="1"/>
          </p:cNvSpPr>
          <p:nvPr/>
        </p:nvSpPr>
        <p:spPr bwMode="auto">
          <a:xfrm>
            <a:off x="0" y="76200"/>
            <a:ext cx="9144000" cy="1143000"/>
          </a:xfrm>
          <a:prstGeom prst="rect">
            <a:avLst/>
          </a:prstGeom>
          <a:noFill/>
          <a:ln w="9525">
            <a:noFill/>
            <a:miter lim="800000"/>
            <a:headEnd/>
            <a:tailEnd/>
          </a:ln>
          <a:effectLst/>
        </p:spPr>
        <p:txBody>
          <a:bodyPr anchor="ctr"/>
          <a:lstStyle/>
          <a:p>
            <a:pPr algn="ctr"/>
            <a:r>
              <a:rPr lang="en-US" b="1">
                <a:latin typeface="Verdana" pitchFamily="34" charset="0"/>
              </a:rPr>
              <a:t>Obesity Trends* Among U.S. Adults</a:t>
            </a:r>
            <a:r>
              <a:rPr lang="en-US" b="1">
                <a:solidFill>
                  <a:srgbClr val="201D5D"/>
                </a:solidFill>
                <a:latin typeface="Verdana" pitchFamily="34" charset="0"/>
              </a:rPr>
              <a:t/>
            </a:r>
            <a:br>
              <a:rPr lang="en-US" b="1">
                <a:solidFill>
                  <a:srgbClr val="201D5D"/>
                </a:solidFill>
                <a:latin typeface="Verdana" pitchFamily="34" charset="0"/>
              </a:rPr>
            </a:br>
            <a:r>
              <a:rPr lang="en-US" b="1">
                <a:solidFill>
                  <a:srgbClr val="DE3021"/>
                </a:solidFill>
                <a:latin typeface="Verdana" pitchFamily="34" charset="0"/>
              </a:rPr>
              <a:t>BRFSS,</a:t>
            </a:r>
            <a:r>
              <a:rPr lang="en-US" b="1">
                <a:solidFill>
                  <a:srgbClr val="201D5D"/>
                </a:solidFill>
                <a:latin typeface="Verdana" pitchFamily="34" charset="0"/>
              </a:rPr>
              <a:t> </a:t>
            </a:r>
            <a:r>
              <a:rPr lang="en-US" b="1">
                <a:solidFill>
                  <a:srgbClr val="DE3021"/>
                </a:solidFill>
                <a:latin typeface="Verdana" pitchFamily="34" charset="0"/>
              </a:rPr>
              <a:t>1990, 1998, 2007</a:t>
            </a:r>
          </a:p>
        </p:txBody>
      </p:sp>
      <p:sp>
        <p:nvSpPr>
          <p:cNvPr id="420944" name="Text Box 80"/>
          <p:cNvSpPr txBox="1">
            <a:spLocks noChangeArrowheads="1"/>
          </p:cNvSpPr>
          <p:nvPr/>
        </p:nvSpPr>
        <p:spPr bwMode="auto">
          <a:xfrm>
            <a:off x="0" y="990600"/>
            <a:ext cx="9144000" cy="304800"/>
          </a:xfrm>
          <a:prstGeom prst="rect">
            <a:avLst/>
          </a:prstGeom>
          <a:noFill/>
          <a:ln w="7938">
            <a:noFill/>
            <a:miter lim="800000"/>
            <a:headEnd/>
            <a:tailEnd/>
          </a:ln>
          <a:effectLst/>
        </p:spPr>
        <p:txBody>
          <a:bodyPr>
            <a:spAutoFit/>
          </a:bodyPr>
          <a:lstStyle/>
          <a:p>
            <a:pPr algn="ctr">
              <a:spcBef>
                <a:spcPct val="50000"/>
              </a:spcBef>
            </a:pPr>
            <a:r>
              <a:rPr lang="en-US" sz="1400" b="1">
                <a:latin typeface="Verdana" pitchFamily="34" charset="0"/>
              </a:rPr>
              <a:t>(*BMI </a:t>
            </a:r>
            <a:r>
              <a:rPr lang="en-US" sz="1400" b="1">
                <a:latin typeface="Verdana" pitchFamily="34" charset="0"/>
                <a:sym typeface="Symbol" pitchFamily="18" charset="2"/>
              </a:rPr>
              <a:t></a:t>
            </a:r>
            <a:r>
              <a:rPr lang="en-US" sz="1400" b="1">
                <a:latin typeface="Verdana" pitchFamily="34" charset="0"/>
              </a:rPr>
              <a:t>30, or about 30 lbs. overweight for 5’4” person)</a:t>
            </a:r>
          </a:p>
        </p:txBody>
      </p:sp>
      <p:sp>
        <p:nvSpPr>
          <p:cNvPr id="420945" name="Text Box 81"/>
          <p:cNvSpPr txBox="1">
            <a:spLocks noChangeArrowheads="1"/>
          </p:cNvSpPr>
          <p:nvPr/>
        </p:nvSpPr>
        <p:spPr bwMode="auto">
          <a:xfrm>
            <a:off x="4233334" y="3378200"/>
            <a:ext cx="697627" cy="307777"/>
          </a:xfrm>
          <a:prstGeom prst="rect">
            <a:avLst/>
          </a:prstGeom>
          <a:noFill/>
          <a:ln w="9525">
            <a:noFill/>
            <a:miter lim="800000"/>
            <a:headEnd/>
            <a:tailEnd/>
          </a:ln>
          <a:effectLst/>
        </p:spPr>
        <p:txBody>
          <a:bodyPr wrap="none">
            <a:spAutoFit/>
          </a:bodyPr>
          <a:lstStyle/>
          <a:p>
            <a:r>
              <a:rPr lang="en-US" sz="1400" b="1">
                <a:latin typeface="Verdana" pitchFamily="34" charset="0"/>
              </a:rPr>
              <a:t>2007</a:t>
            </a:r>
          </a:p>
        </p:txBody>
      </p:sp>
      <p:grpSp>
        <p:nvGrpSpPr>
          <p:cNvPr id="2" name="Group 82"/>
          <p:cNvGrpSpPr>
            <a:grpSpLocks/>
          </p:cNvGrpSpPr>
          <p:nvPr/>
        </p:nvGrpSpPr>
        <p:grpSpPr bwMode="auto">
          <a:xfrm>
            <a:off x="458611" y="1558925"/>
            <a:ext cx="3227211" cy="1866900"/>
            <a:chOff x="728" y="1077"/>
            <a:chExt cx="4371" cy="2247"/>
          </a:xfrm>
        </p:grpSpPr>
        <p:sp>
          <p:nvSpPr>
            <p:cNvPr id="420947" name="Freeform 83"/>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48" name="Freeform 84"/>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49" name="Freeform 85"/>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0" name="Freeform 86"/>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1" name="Freeform 87"/>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52" name="Freeform 88"/>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3" name="Freeform 89"/>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4" name="Freeform 90"/>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5" name="Freeform 91"/>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6" name="Freeform 92"/>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7" name="Freeform 93"/>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8" name="Freeform 94"/>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59" name="Freeform 95"/>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0" name="Freeform 96"/>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1" name="Freeform 97"/>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2" name="Freeform 98"/>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3" name="Freeform 99"/>
            <p:cNvSpPr>
              <a:spLocks/>
            </p:cNvSpPr>
            <p:nvPr/>
          </p:nvSpPr>
          <p:spPr bwMode="auto">
            <a:xfrm>
              <a:off x="3433" y="2306"/>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64" name="Freeform 100"/>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65" name="Freeform 101"/>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66" name="Freeform 102"/>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67" name="Freeform 103"/>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68" name="Freeform 104"/>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69" name="Freeform 105"/>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70" name="Freeform 106"/>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 name="Group 107"/>
            <p:cNvGrpSpPr>
              <a:grpSpLocks/>
            </p:cNvGrpSpPr>
            <p:nvPr/>
          </p:nvGrpSpPr>
          <p:grpSpPr bwMode="auto">
            <a:xfrm>
              <a:off x="728" y="2448"/>
              <a:ext cx="1266" cy="876"/>
              <a:chOff x="728" y="2532"/>
              <a:chExt cx="1266" cy="876"/>
            </a:xfrm>
          </p:grpSpPr>
          <p:sp>
            <p:nvSpPr>
              <p:cNvPr id="420972" name="Freeform 108"/>
              <p:cNvSpPr>
                <a:spLocks/>
              </p:cNvSpPr>
              <p:nvPr/>
            </p:nvSpPr>
            <p:spPr bwMode="auto">
              <a:xfrm>
                <a:off x="1031" y="2532"/>
                <a:ext cx="963"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3" name="Freeform 109"/>
              <p:cNvSpPr>
                <a:spLocks/>
              </p:cNvSpPr>
              <p:nvPr/>
            </p:nvSpPr>
            <p:spPr bwMode="auto">
              <a:xfrm>
                <a:off x="995" y="33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420974" name="Freeform 110"/>
              <p:cNvSpPr>
                <a:spLocks/>
              </p:cNvSpPr>
              <p:nvPr/>
            </p:nvSpPr>
            <p:spPr bwMode="auto">
              <a:xfrm>
                <a:off x="949" y="3310"/>
                <a:ext cx="46"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5" name="Freeform 111"/>
              <p:cNvSpPr>
                <a:spLocks/>
              </p:cNvSpPr>
              <p:nvPr/>
            </p:nvSpPr>
            <p:spPr bwMode="auto">
              <a:xfrm>
                <a:off x="903" y="3332"/>
                <a:ext cx="46"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76" name="Freeform 112"/>
              <p:cNvSpPr>
                <a:spLocks/>
              </p:cNvSpPr>
              <p:nvPr/>
            </p:nvSpPr>
            <p:spPr bwMode="auto">
              <a:xfrm>
                <a:off x="903" y="3337"/>
                <a:ext cx="41"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7" name="Freeform 113"/>
              <p:cNvSpPr>
                <a:spLocks/>
              </p:cNvSpPr>
              <p:nvPr/>
            </p:nvSpPr>
            <p:spPr bwMode="auto">
              <a:xfrm>
                <a:off x="877" y="3376"/>
                <a:ext cx="4"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78" name="Freeform 114"/>
              <p:cNvSpPr>
                <a:spLocks/>
              </p:cNvSpPr>
              <p:nvPr/>
            </p:nvSpPr>
            <p:spPr bwMode="auto">
              <a:xfrm>
                <a:off x="877" y="3376"/>
                <a:ext cx="4"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79" name="Freeform 115"/>
              <p:cNvSpPr>
                <a:spLocks/>
              </p:cNvSpPr>
              <p:nvPr/>
            </p:nvSpPr>
            <p:spPr bwMode="auto">
              <a:xfrm>
                <a:off x="836" y="33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80" name="Freeform 116"/>
              <p:cNvSpPr>
                <a:spLocks/>
              </p:cNvSpPr>
              <p:nvPr/>
            </p:nvSpPr>
            <p:spPr bwMode="auto">
              <a:xfrm>
                <a:off x="840" y="3384"/>
                <a:ext cx="15"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1" name="Freeform 117"/>
              <p:cNvSpPr>
                <a:spLocks/>
              </p:cNvSpPr>
              <p:nvPr/>
            </p:nvSpPr>
            <p:spPr bwMode="auto">
              <a:xfrm>
                <a:off x="796" y="3390"/>
                <a:ext cx="20"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82" name="Freeform 118"/>
              <p:cNvSpPr>
                <a:spLocks/>
              </p:cNvSpPr>
              <p:nvPr/>
            </p:nvSpPr>
            <p:spPr bwMode="auto">
              <a:xfrm>
                <a:off x="802" y="33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3" name="Freeform 119"/>
              <p:cNvSpPr>
                <a:spLocks/>
              </p:cNvSpPr>
              <p:nvPr/>
            </p:nvSpPr>
            <p:spPr bwMode="auto">
              <a:xfrm>
                <a:off x="777" y="33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420984" name="Freeform 120"/>
              <p:cNvSpPr>
                <a:spLocks/>
              </p:cNvSpPr>
              <p:nvPr/>
            </p:nvSpPr>
            <p:spPr bwMode="auto">
              <a:xfrm>
                <a:off x="777" y="33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5" name="Freeform 121"/>
              <p:cNvSpPr>
                <a:spLocks/>
              </p:cNvSpPr>
              <p:nvPr/>
            </p:nvSpPr>
            <p:spPr bwMode="auto">
              <a:xfrm>
                <a:off x="756" y="3393"/>
                <a:ext cx="16"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86" name="Freeform 122"/>
              <p:cNvSpPr>
                <a:spLocks/>
              </p:cNvSpPr>
              <p:nvPr/>
            </p:nvSpPr>
            <p:spPr bwMode="auto">
              <a:xfrm>
                <a:off x="728" y="3383"/>
                <a:ext cx="20"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420987" name="Freeform 123"/>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88" name="Freeform 124"/>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89" name="Freeform 125"/>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0" name="Freeform 126"/>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91" name="Freeform 127"/>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0992" name="Freeform 128"/>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3" name="Freeform 129"/>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0994" name="Freeform 130"/>
            <p:cNvSpPr>
              <a:spLocks/>
            </p:cNvSpPr>
            <p:nvPr/>
          </p:nvSpPr>
          <p:spPr bwMode="auto">
            <a:xfrm>
              <a:off x="3474" y="2604"/>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5" name="Freeform 131"/>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6" name="Freeform 132"/>
            <p:cNvSpPr>
              <a:spLocks/>
            </p:cNvSpPr>
            <p:nvPr/>
          </p:nvSpPr>
          <p:spPr bwMode="auto">
            <a:xfrm>
              <a:off x="3925" y="1506"/>
              <a:ext cx="267"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7" name="Freeform 133"/>
            <p:cNvSpPr>
              <a:spLocks/>
            </p:cNvSpPr>
            <p:nvPr/>
          </p:nvSpPr>
          <p:spPr bwMode="auto">
            <a:xfrm>
              <a:off x="3669" y="1384"/>
              <a:ext cx="426"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8" name="Freeform 134"/>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0999" name="Freeform 135"/>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0" name="Freeform 136"/>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1" name="Freeform 137"/>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1002" name="Freeform 138"/>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3" name="Freeform 139"/>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4" name="Freeform 140"/>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5" name="Freeform 141"/>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6" name="Freeform 142"/>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421007" name="Freeform 143"/>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08" name="Freeform 144"/>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421009" name="Freeform 145"/>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10" name="Freeform 146"/>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011" name="Freeform 147"/>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4" name="Group 148"/>
            <p:cNvGrpSpPr>
              <a:grpSpLocks/>
            </p:cNvGrpSpPr>
            <p:nvPr/>
          </p:nvGrpSpPr>
          <p:grpSpPr bwMode="auto">
            <a:xfrm>
              <a:off x="2038" y="2920"/>
              <a:ext cx="609" cy="371"/>
              <a:chOff x="1991" y="3321"/>
              <a:chExt cx="361" cy="231"/>
            </a:xfrm>
          </p:grpSpPr>
          <p:sp>
            <p:nvSpPr>
              <p:cNvPr id="421013" name="Freeform 149"/>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4" name="Freeform 150"/>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5" name="Freeform 151"/>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6" name="Freeform 152"/>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7" name="Freeform 153"/>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8" name="Freeform 154"/>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19" name="Freeform 155"/>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421020" name="Freeform 156"/>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421021" name="Text Box 157"/>
          <p:cNvSpPr txBox="1">
            <a:spLocks noChangeArrowheads="1"/>
          </p:cNvSpPr>
          <p:nvPr/>
        </p:nvSpPr>
        <p:spPr bwMode="auto">
          <a:xfrm>
            <a:off x="1934634" y="1390650"/>
            <a:ext cx="697627" cy="307777"/>
          </a:xfrm>
          <a:prstGeom prst="rect">
            <a:avLst/>
          </a:prstGeom>
          <a:noFill/>
          <a:ln w="9525">
            <a:noFill/>
            <a:miter lim="800000"/>
            <a:headEnd/>
            <a:tailEnd/>
          </a:ln>
          <a:effectLst/>
        </p:spPr>
        <p:txBody>
          <a:bodyPr wrap="none">
            <a:spAutoFit/>
          </a:bodyPr>
          <a:lstStyle/>
          <a:p>
            <a:r>
              <a:rPr lang="en-US" sz="1400" b="1">
                <a:latin typeface="Verdana" pitchFamily="34" charset="0"/>
              </a:rPr>
              <a:t>1990</a:t>
            </a:r>
          </a:p>
        </p:txBody>
      </p:sp>
      <p:sp>
        <p:nvSpPr>
          <p:cNvPr id="421022" name="Text Box 158"/>
          <p:cNvSpPr txBox="1">
            <a:spLocks noChangeArrowheads="1"/>
          </p:cNvSpPr>
          <p:nvPr/>
        </p:nvSpPr>
        <p:spPr bwMode="auto">
          <a:xfrm>
            <a:off x="654756" y="5894388"/>
            <a:ext cx="7239000" cy="304800"/>
          </a:xfrm>
          <a:prstGeom prst="rect">
            <a:avLst/>
          </a:prstGeom>
          <a:noFill/>
          <a:ln w="9525">
            <a:noFill/>
            <a:miter lim="800000"/>
            <a:headEnd/>
            <a:tailEnd/>
          </a:ln>
          <a:effectLst/>
        </p:spPr>
        <p:txBody>
          <a:bodyPr>
            <a:spAutoFit/>
          </a:bodyPr>
          <a:lstStyle/>
          <a:p>
            <a:r>
              <a:rPr lang="en-US" sz="1400" b="1">
                <a:latin typeface="Arial Narrow" pitchFamily="34" charset="0"/>
              </a:rPr>
              <a:t>No Data          &lt;10%           10%–14%	    15%–19%           20%–24%          25%–29%           ≥30%</a:t>
            </a:r>
            <a:r>
              <a:rPr lang="en-US" sz="1400">
                <a:latin typeface="Arial Narrow" pitchFamily="34" charset="0"/>
              </a:rPr>
              <a:t>  </a:t>
            </a:r>
          </a:p>
        </p:txBody>
      </p:sp>
      <p:sp>
        <p:nvSpPr>
          <p:cNvPr id="421023" name="Rectangle 159"/>
          <p:cNvSpPr>
            <a:spLocks noChangeArrowheads="1"/>
          </p:cNvSpPr>
          <p:nvPr/>
        </p:nvSpPr>
        <p:spPr bwMode="auto">
          <a:xfrm>
            <a:off x="489656" y="5956300"/>
            <a:ext cx="207433" cy="234950"/>
          </a:xfrm>
          <a:prstGeom prst="rect">
            <a:avLst/>
          </a:prstGeom>
          <a:solidFill>
            <a:schemeClr val="bg1"/>
          </a:solidFill>
          <a:ln w="9525">
            <a:solidFill>
              <a:schemeClr val="tx1"/>
            </a:solidFill>
            <a:miter lim="800000"/>
            <a:headEnd/>
            <a:tailEnd/>
          </a:ln>
          <a:effectLst/>
        </p:spPr>
        <p:txBody>
          <a:bodyPr wrap="none" anchor="ctr"/>
          <a:lstStyle/>
          <a:p>
            <a:endParaRPr lang="en-US"/>
          </a:p>
        </p:txBody>
      </p:sp>
      <p:sp>
        <p:nvSpPr>
          <p:cNvPr id="421024" name="Rectangle 160"/>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a:effectLst/>
        </p:spPr>
        <p:txBody>
          <a:bodyPr wrap="none" anchor="ctr"/>
          <a:lstStyle/>
          <a:p>
            <a:endParaRPr lang="en-US"/>
          </a:p>
        </p:txBody>
      </p:sp>
      <p:sp>
        <p:nvSpPr>
          <p:cNvPr id="421025" name="Rectangle 161"/>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a:effectLst/>
        </p:spPr>
        <p:txBody>
          <a:bodyPr wrap="none" anchor="ctr"/>
          <a:lstStyle/>
          <a:p>
            <a:pPr algn="ctr"/>
            <a:endParaRPr lang="en-US"/>
          </a:p>
        </p:txBody>
      </p:sp>
      <p:sp>
        <p:nvSpPr>
          <p:cNvPr id="421026" name="Rectangle 162"/>
          <p:cNvSpPr>
            <a:spLocks noChangeArrowheads="1"/>
          </p:cNvSpPr>
          <p:nvPr/>
        </p:nvSpPr>
        <p:spPr bwMode="auto">
          <a:xfrm>
            <a:off x="3060701" y="5961063"/>
            <a:ext cx="210255" cy="234950"/>
          </a:xfrm>
          <a:prstGeom prst="rect">
            <a:avLst/>
          </a:prstGeom>
          <a:solidFill>
            <a:srgbClr val="0000A0"/>
          </a:solidFill>
          <a:ln w="9525">
            <a:solidFill>
              <a:schemeClr val="tx1"/>
            </a:solidFill>
            <a:miter lim="800000"/>
            <a:headEnd/>
            <a:tailEnd/>
          </a:ln>
          <a:effectLst/>
        </p:spPr>
        <p:txBody>
          <a:bodyPr wrap="none" anchor="ctr"/>
          <a:lstStyle/>
          <a:p>
            <a:endParaRPr lang="en-US"/>
          </a:p>
        </p:txBody>
      </p:sp>
      <p:sp>
        <p:nvSpPr>
          <p:cNvPr id="421027" name="Rectangle 163"/>
          <p:cNvSpPr>
            <a:spLocks noChangeArrowheads="1"/>
          </p:cNvSpPr>
          <p:nvPr/>
        </p:nvSpPr>
        <p:spPr bwMode="auto">
          <a:xfrm>
            <a:off x="4998156" y="5948363"/>
            <a:ext cx="207434" cy="234950"/>
          </a:xfrm>
          <a:prstGeom prst="rect">
            <a:avLst/>
          </a:prstGeom>
          <a:solidFill>
            <a:srgbClr val="ED4213"/>
          </a:solidFill>
          <a:ln w="9525">
            <a:solidFill>
              <a:schemeClr val="tx1"/>
            </a:solidFill>
            <a:miter lim="800000"/>
            <a:headEnd/>
            <a:tailEnd/>
          </a:ln>
          <a:effectLst/>
        </p:spPr>
        <p:txBody>
          <a:bodyPr wrap="none" anchor="ctr"/>
          <a:lstStyle/>
          <a:p>
            <a:endParaRPr lang="en-US"/>
          </a:p>
        </p:txBody>
      </p:sp>
      <p:sp>
        <p:nvSpPr>
          <p:cNvPr id="421028" name="Rectangle 164"/>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a:effectLst/>
        </p:spPr>
        <p:txBody>
          <a:bodyPr wrap="none" anchor="ctr"/>
          <a:lstStyle/>
          <a:p>
            <a:endParaRPr lang="en-US"/>
          </a:p>
        </p:txBody>
      </p:sp>
      <p:sp>
        <p:nvSpPr>
          <p:cNvPr id="421029" name="Rectangle 165"/>
          <p:cNvSpPr>
            <a:spLocks noChangeArrowheads="1"/>
          </p:cNvSpPr>
          <p:nvPr/>
        </p:nvSpPr>
        <p:spPr bwMode="auto">
          <a:xfrm>
            <a:off x="395112" y="5892800"/>
            <a:ext cx="6330244" cy="350838"/>
          </a:xfrm>
          <a:prstGeom prst="rect">
            <a:avLst/>
          </a:prstGeom>
          <a:noFill/>
          <a:ln w="9525">
            <a:solidFill>
              <a:schemeClr val="tx1"/>
            </a:solidFill>
            <a:miter lim="800000"/>
            <a:headEnd/>
            <a:tailEnd/>
          </a:ln>
          <a:effectLst/>
        </p:spPr>
        <p:txBody>
          <a:bodyPr wrap="none" anchor="ctr"/>
          <a:lstStyle/>
          <a:p>
            <a:endParaRPr lang="en-US"/>
          </a:p>
        </p:txBody>
      </p:sp>
      <p:sp>
        <p:nvSpPr>
          <p:cNvPr id="421030" name="Rectangle 166"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a:effectLst/>
        </p:spPr>
        <p:txBody>
          <a:bodyPr wrap="none" anchor="ctr"/>
          <a:lstStyle/>
          <a:p>
            <a:endParaRPr lang="en-US"/>
          </a:p>
        </p:txBody>
      </p:sp>
      <p:grpSp>
        <p:nvGrpSpPr>
          <p:cNvPr id="5" name="Group 323"/>
          <p:cNvGrpSpPr>
            <a:grpSpLocks/>
          </p:cNvGrpSpPr>
          <p:nvPr/>
        </p:nvGrpSpPr>
        <p:grpSpPr bwMode="auto">
          <a:xfrm>
            <a:off x="5372100" y="1527175"/>
            <a:ext cx="3285067" cy="1911350"/>
            <a:chOff x="728" y="1077"/>
            <a:chExt cx="4371" cy="2247"/>
          </a:xfrm>
        </p:grpSpPr>
        <p:sp>
          <p:nvSpPr>
            <p:cNvPr id="421188" name="Freeform 324"/>
            <p:cNvSpPr>
              <a:spLocks/>
            </p:cNvSpPr>
            <p:nvPr/>
          </p:nvSpPr>
          <p:spPr bwMode="auto">
            <a:xfrm>
              <a:off x="4372"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89" name="Freeform 325"/>
            <p:cNvSpPr>
              <a:spLocks/>
            </p:cNvSpPr>
            <p:nvPr/>
          </p:nvSpPr>
          <p:spPr bwMode="auto">
            <a:xfrm>
              <a:off x="4720"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190" name="Freeform 326"/>
            <p:cNvSpPr>
              <a:spLocks/>
            </p:cNvSpPr>
            <p:nvPr/>
          </p:nvSpPr>
          <p:spPr bwMode="auto">
            <a:xfrm>
              <a:off x="4689" y="1765"/>
              <a:ext cx="98"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1" name="Freeform 327"/>
            <p:cNvSpPr>
              <a:spLocks/>
            </p:cNvSpPr>
            <p:nvPr/>
          </p:nvSpPr>
          <p:spPr bwMode="auto">
            <a:xfrm>
              <a:off x="4776"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192" name="Freeform 328"/>
            <p:cNvSpPr>
              <a:spLocks/>
            </p:cNvSpPr>
            <p:nvPr/>
          </p:nvSpPr>
          <p:spPr bwMode="auto">
            <a:xfrm>
              <a:off x="4771"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193" name="Freeform 329"/>
            <p:cNvSpPr>
              <a:spLocks/>
            </p:cNvSpPr>
            <p:nvPr/>
          </p:nvSpPr>
          <p:spPr bwMode="auto">
            <a:xfrm>
              <a:off x="4879"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4" name="Freeform 330"/>
            <p:cNvSpPr>
              <a:spLocks/>
            </p:cNvSpPr>
            <p:nvPr/>
          </p:nvSpPr>
          <p:spPr bwMode="auto">
            <a:xfrm>
              <a:off x="4812"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6" name="Group 331"/>
            <p:cNvGrpSpPr>
              <a:grpSpLocks/>
            </p:cNvGrpSpPr>
            <p:nvPr/>
          </p:nvGrpSpPr>
          <p:grpSpPr bwMode="auto">
            <a:xfrm>
              <a:off x="728" y="1077"/>
              <a:ext cx="4371" cy="2247"/>
              <a:chOff x="728" y="1077"/>
              <a:chExt cx="4371" cy="2247"/>
            </a:xfrm>
          </p:grpSpPr>
          <p:sp>
            <p:nvSpPr>
              <p:cNvPr id="421196" name="Freeform 332"/>
              <p:cNvSpPr>
                <a:spLocks/>
              </p:cNvSpPr>
              <p:nvPr/>
            </p:nvSpPr>
            <p:spPr bwMode="auto">
              <a:xfrm>
                <a:off x="2843" y="1262"/>
                <a:ext cx="457"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7" name="Freeform 333"/>
              <p:cNvSpPr>
                <a:spLocks/>
              </p:cNvSpPr>
              <p:nvPr/>
            </p:nvSpPr>
            <p:spPr bwMode="auto">
              <a:xfrm>
                <a:off x="2823"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8" name="Freeform 334"/>
              <p:cNvSpPr>
                <a:spLocks/>
              </p:cNvSpPr>
              <p:nvPr/>
            </p:nvSpPr>
            <p:spPr bwMode="auto">
              <a:xfrm>
                <a:off x="2807"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199" name="Freeform 335"/>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0" name="Freeform 336"/>
              <p:cNvSpPr>
                <a:spLocks/>
              </p:cNvSpPr>
              <p:nvPr/>
            </p:nvSpPr>
            <p:spPr bwMode="auto">
              <a:xfrm>
                <a:off x="2848"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1" name="Freeform 337"/>
              <p:cNvSpPr>
                <a:spLocks/>
              </p:cNvSpPr>
              <p:nvPr/>
            </p:nvSpPr>
            <p:spPr bwMode="auto">
              <a:xfrm>
                <a:off x="3296" y="1718"/>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2" name="Freeform 338"/>
              <p:cNvSpPr>
                <a:spLocks/>
              </p:cNvSpPr>
              <p:nvPr/>
            </p:nvSpPr>
            <p:spPr bwMode="auto">
              <a:xfrm>
                <a:off x="3353" y="1962"/>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3" name="Freeform 339"/>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4" name="Freeform 340"/>
              <p:cNvSpPr>
                <a:spLocks/>
              </p:cNvSpPr>
              <p:nvPr/>
            </p:nvSpPr>
            <p:spPr bwMode="auto">
              <a:xfrm>
                <a:off x="3787" y="2057"/>
                <a:ext cx="509"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5" name="Freeform 341"/>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6" name="Freeform 342"/>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7" name="Freeform 343"/>
              <p:cNvSpPr>
                <a:spLocks/>
              </p:cNvSpPr>
              <p:nvPr/>
            </p:nvSpPr>
            <p:spPr bwMode="auto">
              <a:xfrm>
                <a:off x="4141"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8" name="Freeform 344"/>
              <p:cNvSpPr>
                <a:spLocks/>
              </p:cNvSpPr>
              <p:nvPr/>
            </p:nvSpPr>
            <p:spPr bwMode="auto">
              <a:xfrm>
                <a:off x="3962" y="2716"/>
                <a:ext cx="630"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09" name="Freeform 345"/>
              <p:cNvSpPr>
                <a:spLocks/>
              </p:cNvSpPr>
              <p:nvPr/>
            </p:nvSpPr>
            <p:spPr bwMode="auto">
              <a:xfrm>
                <a:off x="3433" y="2298"/>
                <a:ext cx="344"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0" name="Freeform 346"/>
              <p:cNvSpPr>
                <a:spLocks/>
              </p:cNvSpPr>
              <p:nvPr/>
            </p:nvSpPr>
            <p:spPr bwMode="auto">
              <a:xfrm>
                <a:off x="1491"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1" name="Freeform 347"/>
              <p:cNvSpPr>
                <a:spLocks/>
              </p:cNvSpPr>
              <p:nvPr/>
            </p:nvSpPr>
            <p:spPr bwMode="auto">
              <a:xfrm>
                <a:off x="2356"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12" name="Freeform 348"/>
              <p:cNvSpPr>
                <a:spLocks/>
              </p:cNvSpPr>
              <p:nvPr/>
            </p:nvSpPr>
            <p:spPr bwMode="auto">
              <a:xfrm>
                <a:off x="2434" y="1892"/>
                <a:ext cx="508"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13" name="Freeform 349"/>
              <p:cNvSpPr>
                <a:spLocks/>
              </p:cNvSpPr>
              <p:nvPr/>
            </p:nvSpPr>
            <p:spPr bwMode="auto">
              <a:xfrm>
                <a:off x="2368" y="2218"/>
                <a:ext cx="485"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14" name="Freeform 350"/>
              <p:cNvSpPr>
                <a:spLocks/>
              </p:cNvSpPr>
              <p:nvPr/>
            </p:nvSpPr>
            <p:spPr bwMode="auto">
              <a:xfrm>
                <a:off x="2552" y="2306"/>
                <a:ext cx="969"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5" name="Freeform 351"/>
              <p:cNvSpPr>
                <a:spLocks/>
              </p:cNvSpPr>
              <p:nvPr/>
            </p:nvSpPr>
            <p:spPr bwMode="auto">
              <a:xfrm>
                <a:off x="2095" y="1760"/>
                <a:ext cx="391"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6" name="Freeform 352"/>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7" name="Freeform 353"/>
              <p:cNvSpPr>
                <a:spLocks/>
              </p:cNvSpPr>
              <p:nvPr/>
            </p:nvSpPr>
            <p:spPr bwMode="auto">
              <a:xfrm>
                <a:off x="1537" y="1282"/>
                <a:ext cx="554"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8" name="Freeform 354"/>
              <p:cNvSpPr>
                <a:spLocks/>
              </p:cNvSpPr>
              <p:nvPr/>
            </p:nvSpPr>
            <p:spPr bwMode="auto">
              <a:xfrm>
                <a:off x="1988"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19" name="Freeform 355"/>
              <p:cNvSpPr>
                <a:spLocks/>
              </p:cNvSpPr>
              <p:nvPr/>
            </p:nvSpPr>
            <p:spPr bwMode="auto">
              <a:xfrm>
                <a:off x="2162" y="1170"/>
                <a:ext cx="707"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20" name="Freeform 356"/>
              <p:cNvSpPr>
                <a:spLocks/>
              </p:cNvSpPr>
              <p:nvPr/>
            </p:nvSpPr>
            <p:spPr bwMode="auto">
              <a:xfrm>
                <a:off x="1737"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21" name="Freeform 357"/>
              <p:cNvSpPr>
                <a:spLocks/>
              </p:cNvSpPr>
              <p:nvPr/>
            </p:nvSpPr>
            <p:spPr bwMode="auto">
              <a:xfrm>
                <a:off x="1967"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421222" name="Freeform 358"/>
              <p:cNvSpPr>
                <a:spLocks/>
              </p:cNvSpPr>
              <p:nvPr/>
            </p:nvSpPr>
            <p:spPr bwMode="auto">
              <a:xfrm>
                <a:off x="3265" y="1248"/>
                <a:ext cx="455"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3" name="Freeform 359"/>
              <p:cNvSpPr>
                <a:spLocks/>
              </p:cNvSpPr>
              <p:nvPr/>
            </p:nvSpPr>
            <p:spPr bwMode="auto">
              <a:xfrm>
                <a:off x="3633"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4" name="Freeform 360"/>
              <p:cNvSpPr>
                <a:spLocks/>
              </p:cNvSpPr>
              <p:nvPr/>
            </p:nvSpPr>
            <p:spPr bwMode="auto">
              <a:xfrm>
                <a:off x="3879"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5" name="Freeform 361"/>
              <p:cNvSpPr>
                <a:spLocks/>
              </p:cNvSpPr>
              <p:nvPr/>
            </p:nvSpPr>
            <p:spPr bwMode="auto">
              <a:xfrm>
                <a:off x="4331" y="1721"/>
                <a:ext cx="404"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26" name="Freeform 362"/>
              <p:cNvSpPr>
                <a:spLocks/>
              </p:cNvSpPr>
              <p:nvPr/>
            </p:nvSpPr>
            <p:spPr bwMode="auto">
              <a:xfrm>
                <a:off x="4197"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7" name="Group 363"/>
              <p:cNvGrpSpPr>
                <a:grpSpLocks/>
              </p:cNvGrpSpPr>
              <p:nvPr/>
            </p:nvGrpSpPr>
            <p:grpSpPr bwMode="auto">
              <a:xfrm>
                <a:off x="728" y="1384"/>
                <a:ext cx="3858" cy="1940"/>
                <a:chOff x="728" y="1384"/>
                <a:chExt cx="3858" cy="1940"/>
              </a:xfrm>
            </p:grpSpPr>
            <p:sp>
              <p:nvSpPr>
                <p:cNvPr id="421228" name="Freeform 364"/>
                <p:cNvSpPr>
                  <a:spLocks/>
                </p:cNvSpPr>
                <p:nvPr/>
              </p:nvSpPr>
              <p:spPr bwMode="auto">
                <a:xfrm>
                  <a:off x="3890" y="2409"/>
                  <a:ext cx="266"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29" name="Freeform 365"/>
                <p:cNvSpPr>
                  <a:spLocks/>
                </p:cNvSpPr>
                <p:nvPr/>
              </p:nvSpPr>
              <p:spPr bwMode="auto">
                <a:xfrm>
                  <a:off x="4243" y="1896"/>
                  <a:ext cx="313"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8" name="Group 366"/>
                <p:cNvGrpSpPr>
                  <a:grpSpLocks/>
                </p:cNvGrpSpPr>
                <p:nvPr/>
              </p:nvGrpSpPr>
              <p:grpSpPr bwMode="auto">
                <a:xfrm>
                  <a:off x="728" y="2448"/>
                  <a:ext cx="1266" cy="876"/>
                  <a:chOff x="768" y="2832"/>
                  <a:chExt cx="1203" cy="876"/>
                </a:xfrm>
              </p:grpSpPr>
              <p:sp>
                <p:nvSpPr>
                  <p:cNvPr id="421231" name="Freeform 367"/>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2" name="Freeform 368"/>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421233" name="Freeform 369"/>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4" name="Freeform 370"/>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5" name="Freeform 371"/>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6" name="Freeform 372"/>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7" name="Freeform 373"/>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8" name="Freeform 374"/>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39" name="Freeform 375"/>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0" name="Freeform 376"/>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1" name="Freeform 377"/>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2" name="Freeform 378"/>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3" name="Freeform 379"/>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4" name="Freeform 380"/>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5" name="Freeform 381"/>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1246" name="Freeform 382"/>
                <p:cNvSpPr>
                  <a:spLocks/>
                </p:cNvSpPr>
                <p:nvPr/>
              </p:nvSpPr>
              <p:spPr bwMode="auto">
                <a:xfrm>
                  <a:off x="3474" y="2596"/>
                  <a:ext cx="395"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9" name="Group 383"/>
                <p:cNvGrpSpPr>
                  <a:grpSpLocks/>
                </p:cNvGrpSpPr>
                <p:nvPr/>
              </p:nvGrpSpPr>
              <p:grpSpPr bwMode="auto">
                <a:xfrm>
                  <a:off x="3669" y="1384"/>
                  <a:ext cx="523" cy="468"/>
                  <a:chOff x="3562" y="1636"/>
                  <a:chExt cx="497" cy="468"/>
                </a:xfrm>
              </p:grpSpPr>
              <p:sp>
                <p:nvSpPr>
                  <p:cNvPr id="421248" name="Freeform 384"/>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49" name="Freeform 385"/>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1250" name="Freeform 386"/>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421251" name="Freeform 387"/>
                <p:cNvSpPr>
                  <a:spLocks/>
                </p:cNvSpPr>
                <p:nvPr/>
              </p:nvSpPr>
              <p:spPr bwMode="auto">
                <a:xfrm>
                  <a:off x="4233"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421252" name="Freeform 388"/>
              <p:cNvSpPr>
                <a:spLocks/>
              </p:cNvSpPr>
              <p:nvPr/>
            </p:nvSpPr>
            <p:spPr bwMode="auto">
              <a:xfrm>
                <a:off x="4074" y="2384"/>
                <a:ext cx="375"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3" name="Freeform 389"/>
              <p:cNvSpPr>
                <a:spLocks/>
              </p:cNvSpPr>
              <p:nvPr/>
            </p:nvSpPr>
            <p:spPr bwMode="auto">
              <a:xfrm>
                <a:off x="4427" y="1916"/>
                <a:ext cx="318"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4" name="Freeform 390"/>
              <p:cNvSpPr>
                <a:spLocks/>
              </p:cNvSpPr>
              <p:nvPr/>
            </p:nvSpPr>
            <p:spPr bwMode="auto">
              <a:xfrm>
                <a:off x="4669" y="1901"/>
                <a:ext cx="76"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5" name="Freeform 391"/>
              <p:cNvSpPr>
                <a:spLocks/>
              </p:cNvSpPr>
              <p:nvPr/>
            </p:nvSpPr>
            <p:spPr bwMode="auto">
              <a:xfrm>
                <a:off x="4848"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10" name="Group 392"/>
              <p:cNvGrpSpPr>
                <a:grpSpLocks/>
              </p:cNvGrpSpPr>
              <p:nvPr/>
            </p:nvGrpSpPr>
            <p:grpSpPr bwMode="auto">
              <a:xfrm>
                <a:off x="2038" y="2920"/>
                <a:ext cx="609" cy="371"/>
                <a:chOff x="1991" y="3321"/>
                <a:chExt cx="361" cy="231"/>
              </a:xfrm>
            </p:grpSpPr>
            <p:sp>
              <p:nvSpPr>
                <p:cNvPr id="421257" name="Freeform 393"/>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8" name="Freeform 394"/>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59" name="Freeform 395"/>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0" name="Freeform 396"/>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1" name="Freeform 397"/>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2" name="Freeform 398"/>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3" name="Freeform 399"/>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264" name="Freeform 400"/>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grpSp>
      <p:grpSp>
        <p:nvGrpSpPr>
          <p:cNvPr id="11" name="Group 560"/>
          <p:cNvGrpSpPr>
            <a:grpSpLocks/>
          </p:cNvGrpSpPr>
          <p:nvPr/>
        </p:nvGrpSpPr>
        <p:grpSpPr bwMode="auto">
          <a:xfrm>
            <a:off x="2731911" y="3522664"/>
            <a:ext cx="3280834" cy="1895475"/>
            <a:chOff x="728" y="1077"/>
            <a:chExt cx="4372" cy="2247"/>
          </a:xfrm>
        </p:grpSpPr>
        <p:sp>
          <p:nvSpPr>
            <p:cNvPr id="421425" name="Freeform 561"/>
            <p:cNvSpPr>
              <a:spLocks/>
            </p:cNvSpPr>
            <p:nvPr/>
          </p:nvSpPr>
          <p:spPr bwMode="auto">
            <a:xfrm>
              <a:off x="4849" y="1189"/>
              <a:ext cx="251" cy="385"/>
            </a:xfrm>
            <a:custGeom>
              <a:avLst/>
              <a:gdLst/>
              <a:ahLst/>
              <a:cxnLst>
                <a:cxn ang="0">
                  <a:pos x="10" y="71"/>
                </a:cxn>
                <a:cxn ang="0">
                  <a:pos x="10" y="73"/>
                </a:cxn>
                <a:cxn ang="0">
                  <a:pos x="12" y="75"/>
                </a:cxn>
                <a:cxn ang="0">
                  <a:pos x="13" y="76"/>
                </a:cxn>
                <a:cxn ang="0">
                  <a:pos x="14" y="79"/>
                </a:cxn>
                <a:cxn ang="0">
                  <a:pos x="15" y="77"/>
                </a:cxn>
                <a:cxn ang="0">
                  <a:pos x="16" y="73"/>
                </a:cxn>
                <a:cxn ang="0">
                  <a:pos x="18" y="68"/>
                </a:cxn>
                <a:cxn ang="0">
                  <a:pos x="18" y="67"/>
                </a:cxn>
                <a:cxn ang="0">
                  <a:pos x="20" y="63"/>
                </a:cxn>
                <a:cxn ang="0">
                  <a:pos x="21" y="64"/>
                </a:cxn>
                <a:cxn ang="0">
                  <a:pos x="22" y="64"/>
                </a:cxn>
                <a:cxn ang="0">
                  <a:pos x="22" y="62"/>
                </a:cxn>
                <a:cxn ang="0">
                  <a:pos x="26" y="61"/>
                </a:cxn>
                <a:cxn ang="0">
                  <a:pos x="26" y="59"/>
                </a:cxn>
                <a:cxn ang="0">
                  <a:pos x="28" y="58"/>
                </a:cxn>
                <a:cxn ang="0">
                  <a:pos x="29" y="56"/>
                </a:cxn>
                <a:cxn ang="0">
                  <a:pos x="31" y="52"/>
                </a:cxn>
                <a:cxn ang="0">
                  <a:pos x="31" y="51"/>
                </a:cxn>
                <a:cxn ang="0">
                  <a:pos x="34" y="51"/>
                </a:cxn>
                <a:cxn ang="0">
                  <a:pos x="35" y="49"/>
                </a:cxn>
                <a:cxn ang="0">
                  <a:pos x="37" y="47"/>
                </a:cxn>
                <a:cxn ang="0">
                  <a:pos x="40" y="48"/>
                </a:cxn>
                <a:cxn ang="0">
                  <a:pos x="43" y="44"/>
                </a:cxn>
                <a:cxn ang="0">
                  <a:pos x="46" y="41"/>
                </a:cxn>
                <a:cxn ang="0">
                  <a:pos x="48" y="40"/>
                </a:cxn>
                <a:cxn ang="0">
                  <a:pos x="49" y="38"/>
                </a:cxn>
                <a:cxn ang="0">
                  <a:pos x="48" y="37"/>
                </a:cxn>
                <a:cxn ang="0">
                  <a:pos x="47" y="36"/>
                </a:cxn>
                <a:cxn ang="0">
                  <a:pos x="48" y="35"/>
                </a:cxn>
                <a:cxn ang="0">
                  <a:pos x="47" y="32"/>
                </a:cxn>
                <a:cxn ang="0">
                  <a:pos x="45" y="31"/>
                </a:cxn>
                <a:cxn ang="0">
                  <a:pos x="43" y="32"/>
                </a:cxn>
                <a:cxn ang="0">
                  <a:pos x="41" y="28"/>
                </a:cxn>
                <a:cxn ang="0">
                  <a:pos x="41" y="26"/>
                </a:cxn>
                <a:cxn ang="0">
                  <a:pos x="40" y="26"/>
                </a:cxn>
                <a:cxn ang="0">
                  <a:pos x="38" y="26"/>
                </a:cxn>
                <a:cxn ang="0">
                  <a:pos x="36" y="25"/>
                </a:cxn>
                <a:cxn ang="0">
                  <a:pos x="35" y="22"/>
                </a:cxn>
                <a:cxn ang="0">
                  <a:pos x="24" y="0"/>
                </a:cxn>
                <a:cxn ang="0">
                  <a:pos x="22" y="0"/>
                </a:cxn>
                <a:cxn ang="0">
                  <a:pos x="21" y="2"/>
                </a:cxn>
                <a:cxn ang="0">
                  <a:pos x="18" y="2"/>
                </a:cxn>
                <a:cxn ang="0">
                  <a:pos x="15" y="5"/>
                </a:cxn>
                <a:cxn ang="0">
                  <a:pos x="14" y="2"/>
                </a:cxn>
                <a:cxn ang="0">
                  <a:pos x="13" y="1"/>
                </a:cxn>
                <a:cxn ang="0">
                  <a:pos x="6" y="16"/>
                </a:cxn>
                <a:cxn ang="0">
                  <a:pos x="7" y="19"/>
                </a:cxn>
                <a:cxn ang="0">
                  <a:pos x="7" y="22"/>
                </a:cxn>
                <a:cxn ang="0">
                  <a:pos x="5" y="24"/>
                </a:cxn>
                <a:cxn ang="0">
                  <a:pos x="6" y="32"/>
                </a:cxn>
                <a:cxn ang="0">
                  <a:pos x="4" y="36"/>
                </a:cxn>
                <a:cxn ang="0">
                  <a:pos x="4" y="39"/>
                </a:cxn>
                <a:cxn ang="0">
                  <a:pos x="3" y="40"/>
                </a:cxn>
                <a:cxn ang="0">
                  <a:pos x="3" y="42"/>
                </a:cxn>
                <a:cxn ang="0">
                  <a:pos x="1" y="41"/>
                </a:cxn>
                <a:cxn ang="0">
                  <a:pos x="0" y="42"/>
                </a:cxn>
              </a:cxnLst>
              <a:rect l="0" t="0" r="r" b="b"/>
              <a:pathLst>
                <a:path w="49" h="79">
                  <a:moveTo>
                    <a:pt x="0" y="42"/>
                  </a:moveTo>
                  <a:lnTo>
                    <a:pt x="10" y="71"/>
                  </a:lnTo>
                  <a:lnTo>
                    <a:pt x="10" y="72"/>
                  </a:lnTo>
                  <a:lnTo>
                    <a:pt x="10" y="73"/>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8" y="37"/>
                  </a:lnTo>
                  <a:lnTo>
                    <a:pt x="47" y="36"/>
                  </a:lnTo>
                  <a:lnTo>
                    <a:pt x="48" y="35"/>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1" y="26"/>
                  </a:lnTo>
                  <a:lnTo>
                    <a:pt x="40"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lnTo>
                    <a:pt x="0" y="42"/>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12" name="Group 562"/>
            <p:cNvGrpSpPr>
              <a:grpSpLocks/>
            </p:cNvGrpSpPr>
            <p:nvPr/>
          </p:nvGrpSpPr>
          <p:grpSpPr bwMode="auto">
            <a:xfrm>
              <a:off x="728" y="1077"/>
              <a:ext cx="4276" cy="2247"/>
              <a:chOff x="728" y="1077"/>
              <a:chExt cx="4276" cy="2247"/>
            </a:xfrm>
          </p:grpSpPr>
          <p:sp>
            <p:nvSpPr>
              <p:cNvPr id="421427" name="Freeform 563"/>
              <p:cNvSpPr>
                <a:spLocks/>
              </p:cNvSpPr>
              <p:nvPr/>
            </p:nvSpPr>
            <p:spPr bwMode="auto">
              <a:xfrm>
                <a:off x="1661" y="1077"/>
                <a:ext cx="460" cy="322"/>
              </a:xfrm>
              <a:custGeom>
                <a:avLst/>
                <a:gdLst/>
                <a:ahLst/>
                <a:cxnLst>
                  <a:cxn ang="0">
                    <a:pos x="1" y="40"/>
                  </a:cxn>
                  <a:cxn ang="0">
                    <a:pos x="0" y="40"/>
                  </a:cxn>
                  <a:cxn ang="0">
                    <a:pos x="1" y="37"/>
                  </a:cxn>
                  <a:cxn ang="0">
                    <a:pos x="1" y="35"/>
                  </a:cxn>
                  <a:cxn ang="0">
                    <a:pos x="1" y="35"/>
                  </a:cxn>
                  <a:cxn ang="0">
                    <a:pos x="2" y="36"/>
                  </a:cxn>
                  <a:cxn ang="0">
                    <a:pos x="1" y="37"/>
                  </a:cxn>
                  <a:cxn ang="0">
                    <a:pos x="3" y="36"/>
                  </a:cxn>
                  <a:cxn ang="0">
                    <a:pos x="3" y="35"/>
                  </a:cxn>
                  <a:cxn ang="0">
                    <a:pos x="3" y="33"/>
                  </a:cxn>
                  <a:cxn ang="0">
                    <a:pos x="2" y="30"/>
                  </a:cxn>
                  <a:cxn ang="0">
                    <a:pos x="3" y="30"/>
                  </a:cxn>
                  <a:cxn ang="0">
                    <a:pos x="5" y="29"/>
                  </a:cxn>
                  <a:cxn ang="0">
                    <a:pos x="4" y="28"/>
                  </a:cxn>
                  <a:cxn ang="0">
                    <a:pos x="3" y="29"/>
                  </a:cxn>
                  <a:cxn ang="0">
                    <a:pos x="3" y="25"/>
                  </a:cxn>
                  <a:cxn ang="0">
                    <a:pos x="3" y="22"/>
                  </a:cxn>
                  <a:cxn ang="0">
                    <a:pos x="3" y="17"/>
                  </a:cxn>
                  <a:cxn ang="0">
                    <a:pos x="2" y="11"/>
                  </a:cxn>
                  <a:cxn ang="0">
                    <a:pos x="2" y="6"/>
                  </a:cxn>
                  <a:cxn ang="0">
                    <a:pos x="11" y="9"/>
                  </a:cxn>
                  <a:cxn ang="0">
                    <a:pos x="19" y="13"/>
                  </a:cxn>
                  <a:cxn ang="0">
                    <a:pos x="23" y="14"/>
                  </a:cxn>
                  <a:cxn ang="0">
                    <a:pos x="24" y="15"/>
                  </a:cxn>
                  <a:cxn ang="0">
                    <a:pos x="24" y="20"/>
                  </a:cxn>
                  <a:cxn ang="0">
                    <a:pos x="22" y="23"/>
                  </a:cxn>
                  <a:cxn ang="0">
                    <a:pos x="22" y="25"/>
                  </a:cxn>
                  <a:cxn ang="0">
                    <a:pos x="22" y="27"/>
                  </a:cxn>
                  <a:cxn ang="0">
                    <a:pos x="23" y="28"/>
                  </a:cxn>
                  <a:cxn ang="0">
                    <a:pos x="25" y="24"/>
                  </a:cxn>
                  <a:cxn ang="0">
                    <a:pos x="27" y="21"/>
                  </a:cxn>
                  <a:cxn ang="0">
                    <a:pos x="29" y="18"/>
                  </a:cxn>
                  <a:cxn ang="0">
                    <a:pos x="26" y="10"/>
                  </a:cxn>
                  <a:cxn ang="0">
                    <a:pos x="27" y="9"/>
                  </a:cxn>
                  <a:cxn ang="0">
                    <a:pos x="29" y="7"/>
                  </a:cxn>
                  <a:cxn ang="0">
                    <a:pos x="27" y="5"/>
                  </a:cxn>
                  <a:cxn ang="0">
                    <a:pos x="27" y="0"/>
                  </a:cxn>
                  <a:cxn ang="0">
                    <a:pos x="62" y="9"/>
                  </a:cxn>
                  <a:cxn ang="0">
                    <a:pos x="90" y="16"/>
                  </a:cxn>
                  <a:cxn ang="0">
                    <a:pos x="80" y="59"/>
                  </a:cxn>
                  <a:cxn ang="0">
                    <a:pos x="80" y="60"/>
                  </a:cxn>
                  <a:cxn ang="0">
                    <a:pos x="80" y="61"/>
                  </a:cxn>
                  <a:cxn ang="0">
                    <a:pos x="81" y="63"/>
                  </a:cxn>
                  <a:cxn ang="0">
                    <a:pos x="80" y="64"/>
                  </a:cxn>
                  <a:cxn ang="0">
                    <a:pos x="80" y="66"/>
                  </a:cxn>
                  <a:cxn ang="0">
                    <a:pos x="55" y="61"/>
                  </a:cxn>
                  <a:cxn ang="0">
                    <a:pos x="52" y="61"/>
                  </a:cxn>
                  <a:cxn ang="0">
                    <a:pos x="50" y="60"/>
                  </a:cxn>
                  <a:cxn ang="0">
                    <a:pos x="47" y="61"/>
                  </a:cxn>
                  <a:cxn ang="0">
                    <a:pos x="44" y="60"/>
                  </a:cxn>
                  <a:cxn ang="0">
                    <a:pos x="41" y="61"/>
                  </a:cxn>
                  <a:cxn ang="0">
                    <a:pos x="37" y="60"/>
                  </a:cxn>
                  <a:cxn ang="0">
                    <a:pos x="30" y="60"/>
                  </a:cxn>
                  <a:cxn ang="0">
                    <a:pos x="24" y="58"/>
                  </a:cxn>
                  <a:cxn ang="0">
                    <a:pos x="19" y="58"/>
                  </a:cxn>
                  <a:cxn ang="0">
                    <a:pos x="12" y="56"/>
                  </a:cxn>
                  <a:cxn ang="0">
                    <a:pos x="11" y="50"/>
                  </a:cxn>
                  <a:cxn ang="0">
                    <a:pos x="11" y="47"/>
                  </a:cxn>
                  <a:cxn ang="0">
                    <a:pos x="7" y="44"/>
                  </a:cxn>
                  <a:cxn ang="0">
                    <a:pos x="6" y="43"/>
                  </a:cxn>
                  <a:cxn ang="0">
                    <a:pos x="3" y="42"/>
                  </a:cxn>
                </a:cxnLst>
                <a:rect l="0" t="0" r="r" b="b"/>
                <a:pathLst>
                  <a:path w="90" h="66">
                    <a:moveTo>
                      <a:pt x="3" y="42"/>
                    </a:moveTo>
                    <a:lnTo>
                      <a:pt x="1" y="40"/>
                    </a:lnTo>
                    <a:lnTo>
                      <a:pt x="0" y="40"/>
                    </a:lnTo>
                    <a:lnTo>
                      <a:pt x="0" y="40"/>
                    </a:lnTo>
                    <a:lnTo>
                      <a:pt x="0" y="39"/>
                    </a:lnTo>
                    <a:lnTo>
                      <a:pt x="1" y="37"/>
                    </a:lnTo>
                    <a:lnTo>
                      <a:pt x="1" y="36"/>
                    </a:lnTo>
                    <a:lnTo>
                      <a:pt x="1" y="35"/>
                    </a:lnTo>
                    <a:lnTo>
                      <a:pt x="1" y="35"/>
                    </a:lnTo>
                    <a:lnTo>
                      <a:pt x="1" y="35"/>
                    </a:lnTo>
                    <a:lnTo>
                      <a:pt x="2" y="35"/>
                    </a:lnTo>
                    <a:lnTo>
                      <a:pt x="2" y="36"/>
                    </a:lnTo>
                    <a:lnTo>
                      <a:pt x="2" y="37"/>
                    </a:lnTo>
                    <a:lnTo>
                      <a:pt x="1" y="37"/>
                    </a:lnTo>
                    <a:lnTo>
                      <a:pt x="2" y="38"/>
                    </a:lnTo>
                    <a:lnTo>
                      <a:pt x="3" y="36"/>
                    </a:lnTo>
                    <a:lnTo>
                      <a:pt x="3" y="36"/>
                    </a:lnTo>
                    <a:lnTo>
                      <a:pt x="3" y="35"/>
                    </a:lnTo>
                    <a:lnTo>
                      <a:pt x="4" y="34"/>
                    </a:lnTo>
                    <a:lnTo>
                      <a:pt x="3" y="33"/>
                    </a:lnTo>
                    <a:lnTo>
                      <a:pt x="2" y="33"/>
                    </a:lnTo>
                    <a:lnTo>
                      <a:pt x="2" y="30"/>
                    </a:lnTo>
                    <a:lnTo>
                      <a:pt x="3" y="30"/>
                    </a:lnTo>
                    <a:lnTo>
                      <a:pt x="3" y="30"/>
                    </a:lnTo>
                    <a:lnTo>
                      <a:pt x="4" y="30"/>
                    </a:lnTo>
                    <a:lnTo>
                      <a:pt x="5" y="29"/>
                    </a:lnTo>
                    <a:lnTo>
                      <a:pt x="4" y="28"/>
                    </a:lnTo>
                    <a:lnTo>
                      <a:pt x="4" y="28"/>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90" y="16"/>
                    </a:lnTo>
                    <a:lnTo>
                      <a:pt x="80" y="59"/>
                    </a:lnTo>
                    <a:lnTo>
                      <a:pt x="80" y="59"/>
                    </a:lnTo>
                    <a:lnTo>
                      <a:pt x="80" y="59"/>
                    </a:lnTo>
                    <a:lnTo>
                      <a:pt x="80" y="60"/>
                    </a:lnTo>
                    <a:lnTo>
                      <a:pt x="80" y="61"/>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7" y="44"/>
                    </a:lnTo>
                    <a:lnTo>
                      <a:pt x="6" y="43"/>
                    </a:lnTo>
                    <a:lnTo>
                      <a:pt x="3" y="42"/>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28" name="Freeform 564"/>
              <p:cNvSpPr>
                <a:spLocks/>
              </p:cNvSpPr>
              <p:nvPr/>
            </p:nvSpPr>
            <p:spPr bwMode="auto">
              <a:xfrm>
                <a:off x="1989" y="1155"/>
                <a:ext cx="415" cy="634"/>
              </a:xfrm>
              <a:custGeom>
                <a:avLst/>
                <a:gdLst/>
                <a:ahLst/>
                <a:cxnLst>
                  <a:cxn ang="0">
                    <a:pos x="7" y="86"/>
                  </a:cxn>
                  <a:cxn ang="0">
                    <a:pos x="8" y="82"/>
                  </a:cxn>
                  <a:cxn ang="0">
                    <a:pos x="9" y="81"/>
                  </a:cxn>
                  <a:cxn ang="0">
                    <a:pos x="9" y="79"/>
                  </a:cxn>
                  <a:cxn ang="0">
                    <a:pos x="6" y="77"/>
                  </a:cxn>
                  <a:cxn ang="0">
                    <a:pos x="10" y="70"/>
                  </a:cxn>
                  <a:cxn ang="0">
                    <a:pos x="13" y="68"/>
                  </a:cxn>
                  <a:cxn ang="0">
                    <a:pos x="14" y="66"/>
                  </a:cxn>
                  <a:cxn ang="0">
                    <a:pos x="20" y="54"/>
                  </a:cxn>
                  <a:cxn ang="0">
                    <a:pos x="17" y="53"/>
                  </a:cxn>
                  <a:cxn ang="0">
                    <a:pos x="16" y="50"/>
                  </a:cxn>
                  <a:cxn ang="0">
                    <a:pos x="16" y="47"/>
                  </a:cxn>
                  <a:cxn ang="0">
                    <a:pos x="16" y="45"/>
                  </a:cxn>
                  <a:cxn ang="0">
                    <a:pos x="16" y="43"/>
                  </a:cxn>
                  <a:cxn ang="0">
                    <a:pos x="26" y="0"/>
                  </a:cxn>
                  <a:cxn ang="0">
                    <a:pos x="34" y="19"/>
                  </a:cxn>
                  <a:cxn ang="0">
                    <a:pos x="36" y="26"/>
                  </a:cxn>
                  <a:cxn ang="0">
                    <a:pos x="35" y="29"/>
                  </a:cxn>
                  <a:cxn ang="0">
                    <a:pos x="37" y="31"/>
                  </a:cxn>
                  <a:cxn ang="0">
                    <a:pos x="42" y="39"/>
                  </a:cxn>
                  <a:cxn ang="0">
                    <a:pos x="43" y="43"/>
                  </a:cxn>
                  <a:cxn ang="0">
                    <a:pos x="45" y="45"/>
                  </a:cxn>
                  <a:cxn ang="0">
                    <a:pos x="49" y="46"/>
                  </a:cxn>
                  <a:cxn ang="0">
                    <a:pos x="46" y="52"/>
                  </a:cxn>
                  <a:cxn ang="0">
                    <a:pos x="45" y="56"/>
                  </a:cxn>
                  <a:cxn ang="0">
                    <a:pos x="45" y="57"/>
                  </a:cxn>
                  <a:cxn ang="0">
                    <a:pos x="43" y="60"/>
                  </a:cxn>
                  <a:cxn ang="0">
                    <a:pos x="43" y="62"/>
                  </a:cxn>
                  <a:cxn ang="0">
                    <a:pos x="46" y="65"/>
                  </a:cxn>
                  <a:cxn ang="0">
                    <a:pos x="50" y="61"/>
                  </a:cxn>
                  <a:cxn ang="0">
                    <a:pos x="51" y="63"/>
                  </a:cxn>
                  <a:cxn ang="0">
                    <a:pos x="52" y="64"/>
                  </a:cxn>
                  <a:cxn ang="0">
                    <a:pos x="52" y="69"/>
                  </a:cxn>
                  <a:cxn ang="0">
                    <a:pos x="54" y="74"/>
                  </a:cxn>
                  <a:cxn ang="0">
                    <a:pos x="53" y="76"/>
                  </a:cxn>
                  <a:cxn ang="0">
                    <a:pos x="56" y="78"/>
                  </a:cxn>
                  <a:cxn ang="0">
                    <a:pos x="57" y="81"/>
                  </a:cxn>
                  <a:cxn ang="0">
                    <a:pos x="57" y="84"/>
                  </a:cxn>
                  <a:cxn ang="0">
                    <a:pos x="59" y="87"/>
                  </a:cxn>
                  <a:cxn ang="0">
                    <a:pos x="61" y="84"/>
                  </a:cxn>
                  <a:cxn ang="0">
                    <a:pos x="65" y="86"/>
                  </a:cxn>
                  <a:cxn ang="0">
                    <a:pos x="67" y="84"/>
                  </a:cxn>
                  <a:cxn ang="0">
                    <a:pos x="71" y="85"/>
                  </a:cxn>
                  <a:cxn ang="0">
                    <a:pos x="73" y="86"/>
                  </a:cxn>
                  <a:cxn ang="0">
                    <a:pos x="76" y="84"/>
                  </a:cxn>
                  <a:cxn ang="0">
                    <a:pos x="79" y="85"/>
                  </a:cxn>
                  <a:cxn ang="0">
                    <a:pos x="81" y="88"/>
                  </a:cxn>
                  <a:cxn ang="0">
                    <a:pos x="74" y="130"/>
                  </a:cxn>
                  <a:cxn ang="0">
                    <a:pos x="0" y="116"/>
                  </a:cxn>
                </a:cxnLst>
                <a:rect l="0" t="0" r="r" b="b"/>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16" y="43"/>
                    </a:lnTo>
                    <a:lnTo>
                      <a:pt x="26" y="0"/>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lnTo>
                      <a:pt x="0" y="11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29" name="Freeform 565"/>
              <p:cNvSpPr>
                <a:spLocks/>
              </p:cNvSpPr>
              <p:nvPr/>
            </p:nvSpPr>
            <p:spPr bwMode="auto">
              <a:xfrm>
                <a:off x="2164" y="1170"/>
                <a:ext cx="706" cy="424"/>
              </a:xfrm>
              <a:custGeom>
                <a:avLst/>
                <a:gdLst/>
                <a:ahLst/>
                <a:cxnLst>
                  <a:cxn ang="0">
                    <a:pos x="48" y="77"/>
                  </a:cxn>
                  <a:cxn ang="0">
                    <a:pos x="45" y="84"/>
                  </a:cxn>
                  <a:cxn ang="0">
                    <a:pos x="43" y="80"/>
                  </a:cxn>
                  <a:cxn ang="0">
                    <a:pos x="42" y="83"/>
                  </a:cxn>
                  <a:cxn ang="0">
                    <a:pos x="38" y="83"/>
                  </a:cxn>
                  <a:cxn ang="0">
                    <a:pos x="33" y="82"/>
                  </a:cxn>
                  <a:cxn ang="0">
                    <a:pos x="32" y="82"/>
                  </a:cxn>
                  <a:cxn ang="0">
                    <a:pos x="29" y="82"/>
                  </a:cxn>
                  <a:cxn ang="0">
                    <a:pos x="26" y="82"/>
                  </a:cxn>
                  <a:cxn ang="0">
                    <a:pos x="24" y="83"/>
                  </a:cxn>
                  <a:cxn ang="0">
                    <a:pos x="23" y="80"/>
                  </a:cxn>
                  <a:cxn ang="0">
                    <a:pos x="23" y="77"/>
                  </a:cxn>
                  <a:cxn ang="0">
                    <a:pos x="20" y="75"/>
                  </a:cxn>
                  <a:cxn ang="0">
                    <a:pos x="20" y="72"/>
                  </a:cxn>
                  <a:cxn ang="0">
                    <a:pos x="18" y="69"/>
                  </a:cxn>
                  <a:cxn ang="0">
                    <a:pos x="18" y="63"/>
                  </a:cxn>
                  <a:cxn ang="0">
                    <a:pos x="17" y="60"/>
                  </a:cxn>
                  <a:cxn ang="0">
                    <a:pos x="16" y="59"/>
                  </a:cxn>
                  <a:cxn ang="0">
                    <a:pos x="15" y="59"/>
                  </a:cxn>
                  <a:cxn ang="0">
                    <a:pos x="11" y="62"/>
                  </a:cxn>
                  <a:cxn ang="0">
                    <a:pos x="9" y="58"/>
                  </a:cxn>
                  <a:cxn ang="0">
                    <a:pos x="9" y="56"/>
                  </a:cxn>
                  <a:cxn ang="0">
                    <a:pos x="11" y="53"/>
                  </a:cxn>
                  <a:cxn ang="0">
                    <a:pos x="11" y="50"/>
                  </a:cxn>
                  <a:cxn ang="0">
                    <a:pos x="12" y="48"/>
                  </a:cxn>
                  <a:cxn ang="0">
                    <a:pos x="14" y="42"/>
                  </a:cxn>
                  <a:cxn ang="0">
                    <a:pos x="11" y="40"/>
                  </a:cxn>
                  <a:cxn ang="0">
                    <a:pos x="8" y="38"/>
                  </a:cxn>
                  <a:cxn ang="0">
                    <a:pos x="6" y="31"/>
                  </a:cxn>
                  <a:cxn ang="0">
                    <a:pos x="2" y="27"/>
                  </a:cxn>
                  <a:cxn ang="0">
                    <a:pos x="2" y="25"/>
                  </a:cxn>
                  <a:cxn ang="0">
                    <a:pos x="2" y="20"/>
                  </a:cxn>
                  <a:cxn ang="0">
                    <a:pos x="3" y="0"/>
                  </a:cxn>
                  <a:cxn ang="0">
                    <a:pos x="49" y="8"/>
                  </a:cxn>
                  <a:cxn ang="0">
                    <a:pos x="138" y="19"/>
                  </a:cxn>
                  <a:cxn ang="0">
                    <a:pos x="132" y="87"/>
                  </a:cxn>
                </a:cxnLst>
                <a:rect l="0" t="0" r="r" b="b"/>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13" name="Group 566"/>
              <p:cNvGrpSpPr>
                <a:grpSpLocks/>
              </p:cNvGrpSpPr>
              <p:nvPr/>
            </p:nvGrpSpPr>
            <p:grpSpPr bwMode="auto">
              <a:xfrm>
                <a:off x="728" y="1248"/>
                <a:ext cx="4276" cy="2076"/>
                <a:chOff x="728" y="1248"/>
                <a:chExt cx="4276" cy="2076"/>
              </a:xfrm>
            </p:grpSpPr>
            <p:sp>
              <p:nvSpPr>
                <p:cNvPr id="421431" name="Freeform 567"/>
                <p:cNvSpPr>
                  <a:spLocks/>
                </p:cNvSpPr>
                <p:nvPr/>
              </p:nvSpPr>
              <p:spPr bwMode="auto">
                <a:xfrm>
                  <a:off x="2844" y="1262"/>
                  <a:ext cx="456" cy="269"/>
                </a:xfrm>
                <a:custGeom>
                  <a:avLst/>
                  <a:gdLst/>
                  <a:ahLst/>
                  <a:cxnLst>
                    <a:cxn ang="0">
                      <a:pos x="0" y="51"/>
                    </a:cxn>
                    <a:cxn ang="0">
                      <a:pos x="5" y="0"/>
                    </a:cxn>
                    <a:cxn ang="0">
                      <a:pos x="44" y="3"/>
                    </a:cxn>
                    <a:cxn ang="0">
                      <a:pos x="82" y="4"/>
                    </a:cxn>
                    <a:cxn ang="0">
                      <a:pos x="82" y="5"/>
                    </a:cxn>
                    <a:cxn ang="0">
                      <a:pos x="83" y="9"/>
                    </a:cxn>
                    <a:cxn ang="0">
                      <a:pos x="83" y="10"/>
                    </a:cxn>
                    <a:cxn ang="0">
                      <a:pos x="82" y="13"/>
                    </a:cxn>
                    <a:cxn ang="0">
                      <a:pos x="82" y="18"/>
                    </a:cxn>
                    <a:cxn ang="0">
                      <a:pos x="84" y="23"/>
                    </a:cxn>
                    <a:cxn ang="0">
                      <a:pos x="85" y="25"/>
                    </a:cxn>
                    <a:cxn ang="0">
                      <a:pos x="86" y="30"/>
                    </a:cxn>
                    <a:cxn ang="0">
                      <a:pos x="86" y="38"/>
                    </a:cxn>
                    <a:cxn ang="0">
                      <a:pos x="87" y="40"/>
                    </a:cxn>
                    <a:cxn ang="0">
                      <a:pos x="87" y="43"/>
                    </a:cxn>
                    <a:cxn ang="0">
                      <a:pos x="87" y="44"/>
                    </a:cxn>
                    <a:cxn ang="0">
                      <a:pos x="89" y="51"/>
                    </a:cxn>
                    <a:cxn ang="0">
                      <a:pos x="89" y="53"/>
                    </a:cxn>
                    <a:cxn ang="0">
                      <a:pos x="89" y="55"/>
                    </a:cxn>
                    <a:cxn ang="0">
                      <a:pos x="0" y="51"/>
                    </a:cxn>
                    <a:cxn ang="0">
                      <a:pos x="0" y="51"/>
                    </a:cxn>
                  </a:cxnLst>
                  <a:rect l="0" t="0" r="r" b="b"/>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2" name="Freeform 568"/>
                <p:cNvSpPr>
                  <a:spLocks/>
                </p:cNvSpPr>
                <p:nvPr/>
              </p:nvSpPr>
              <p:spPr bwMode="auto">
                <a:xfrm>
                  <a:off x="2824" y="1511"/>
                  <a:ext cx="483" cy="312"/>
                </a:xfrm>
                <a:custGeom>
                  <a:avLst/>
                  <a:gdLst/>
                  <a:ahLst/>
                  <a:cxnLst>
                    <a:cxn ang="0">
                      <a:pos x="0" y="51"/>
                    </a:cxn>
                    <a:cxn ang="0">
                      <a:pos x="3" y="17"/>
                    </a:cxn>
                    <a:cxn ang="0">
                      <a:pos x="4" y="0"/>
                    </a:cxn>
                    <a:cxn ang="0">
                      <a:pos x="93" y="4"/>
                    </a:cxn>
                    <a:cxn ang="0">
                      <a:pos x="93" y="6"/>
                    </a:cxn>
                    <a:cxn ang="0">
                      <a:pos x="92" y="7"/>
                    </a:cxn>
                    <a:cxn ang="0">
                      <a:pos x="90" y="10"/>
                    </a:cxn>
                    <a:cxn ang="0">
                      <a:pos x="90" y="11"/>
                    </a:cxn>
                    <a:cxn ang="0">
                      <a:pos x="94" y="15"/>
                    </a:cxn>
                    <a:cxn ang="0">
                      <a:pos x="94" y="46"/>
                    </a:cxn>
                    <a:cxn ang="0">
                      <a:pos x="94" y="46"/>
                    </a:cxn>
                    <a:cxn ang="0">
                      <a:pos x="92" y="46"/>
                    </a:cxn>
                    <a:cxn ang="0">
                      <a:pos x="93" y="47"/>
                    </a:cxn>
                    <a:cxn ang="0">
                      <a:pos x="94" y="48"/>
                    </a:cxn>
                    <a:cxn ang="0">
                      <a:pos x="93" y="50"/>
                    </a:cxn>
                    <a:cxn ang="0">
                      <a:pos x="94" y="51"/>
                    </a:cxn>
                    <a:cxn ang="0">
                      <a:pos x="94" y="54"/>
                    </a:cxn>
                    <a:cxn ang="0">
                      <a:pos x="93" y="54"/>
                    </a:cxn>
                    <a:cxn ang="0">
                      <a:pos x="94" y="56"/>
                    </a:cxn>
                    <a:cxn ang="0">
                      <a:pos x="92" y="59"/>
                    </a:cxn>
                    <a:cxn ang="0">
                      <a:pos x="94" y="62"/>
                    </a:cxn>
                    <a:cxn ang="0">
                      <a:pos x="94" y="64"/>
                    </a:cxn>
                    <a:cxn ang="0">
                      <a:pos x="94" y="64"/>
                    </a:cxn>
                    <a:cxn ang="0">
                      <a:pos x="91" y="62"/>
                    </a:cxn>
                    <a:cxn ang="0">
                      <a:pos x="86" y="59"/>
                    </a:cxn>
                    <a:cxn ang="0">
                      <a:pos x="84" y="58"/>
                    </a:cxn>
                    <a:cxn ang="0">
                      <a:pos x="82" y="58"/>
                    </a:cxn>
                    <a:cxn ang="0">
                      <a:pos x="80" y="60"/>
                    </a:cxn>
                    <a:cxn ang="0">
                      <a:pos x="79" y="60"/>
                    </a:cxn>
                    <a:cxn ang="0">
                      <a:pos x="77" y="60"/>
                    </a:cxn>
                    <a:cxn ang="0">
                      <a:pos x="76" y="57"/>
                    </a:cxn>
                    <a:cxn ang="0">
                      <a:pos x="75" y="56"/>
                    </a:cxn>
                    <a:cxn ang="0">
                      <a:pos x="73" y="57"/>
                    </a:cxn>
                    <a:cxn ang="0">
                      <a:pos x="71" y="57"/>
                    </a:cxn>
                    <a:cxn ang="0">
                      <a:pos x="69" y="54"/>
                    </a:cxn>
                    <a:cxn ang="0">
                      <a:pos x="0" y="51"/>
                    </a:cxn>
                    <a:cxn ang="0">
                      <a:pos x="0" y="51"/>
                    </a:cxn>
                  </a:cxnLst>
                  <a:rect l="0" t="0" r="r" b="b"/>
                  <a:pathLst>
                    <a:path w="94" h="64">
                      <a:moveTo>
                        <a:pt x="0" y="51"/>
                      </a:moveTo>
                      <a:lnTo>
                        <a:pt x="3" y="17"/>
                      </a:lnTo>
                      <a:lnTo>
                        <a:pt x="4" y="0"/>
                      </a:lnTo>
                      <a:lnTo>
                        <a:pt x="93" y="4"/>
                      </a:lnTo>
                      <a:lnTo>
                        <a:pt x="93" y="6"/>
                      </a:lnTo>
                      <a:lnTo>
                        <a:pt x="92" y="7"/>
                      </a:lnTo>
                      <a:lnTo>
                        <a:pt x="90" y="10"/>
                      </a:lnTo>
                      <a:lnTo>
                        <a:pt x="90" y="11"/>
                      </a:lnTo>
                      <a:lnTo>
                        <a:pt x="94" y="15"/>
                      </a:lnTo>
                      <a:lnTo>
                        <a:pt x="94" y="46"/>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3" name="Freeform 569"/>
                <p:cNvSpPr>
                  <a:spLocks/>
                </p:cNvSpPr>
                <p:nvPr/>
              </p:nvSpPr>
              <p:spPr bwMode="auto">
                <a:xfrm>
                  <a:off x="2921" y="2018"/>
                  <a:ext cx="512" cy="259"/>
                </a:xfrm>
                <a:custGeom>
                  <a:avLst/>
                  <a:gdLst/>
                  <a:ahLst/>
                  <a:cxnLst>
                    <a:cxn ang="0">
                      <a:pos x="3" y="0"/>
                    </a:cxn>
                    <a:cxn ang="0">
                      <a:pos x="89" y="2"/>
                    </a:cxn>
                    <a:cxn ang="0">
                      <a:pos x="95" y="6"/>
                    </a:cxn>
                    <a:cxn ang="0">
                      <a:pos x="93" y="8"/>
                    </a:cxn>
                    <a:cxn ang="0">
                      <a:pos x="93" y="10"/>
                    </a:cxn>
                    <a:cxn ang="0">
                      <a:pos x="94" y="12"/>
                    </a:cxn>
                    <a:cxn ang="0">
                      <a:pos x="95" y="12"/>
                    </a:cxn>
                    <a:cxn ang="0">
                      <a:pos x="96" y="15"/>
                    </a:cxn>
                    <a:cxn ang="0">
                      <a:pos x="97" y="16"/>
                    </a:cxn>
                    <a:cxn ang="0">
                      <a:pos x="99" y="16"/>
                    </a:cxn>
                    <a:cxn ang="0">
                      <a:pos x="99" y="17"/>
                    </a:cxn>
                    <a:cxn ang="0">
                      <a:pos x="100" y="53"/>
                    </a:cxn>
                    <a:cxn ang="0">
                      <a:pos x="0" y="51"/>
                    </a:cxn>
                    <a:cxn ang="0">
                      <a:pos x="3" y="0"/>
                    </a:cxn>
                    <a:cxn ang="0">
                      <a:pos x="3" y="0"/>
                    </a:cxn>
                  </a:cxnLst>
                  <a:rect l="0" t="0" r="r" b="b"/>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4" name="Freeform 570"/>
                <p:cNvSpPr>
                  <a:spLocks/>
                </p:cNvSpPr>
                <p:nvPr/>
              </p:nvSpPr>
              <p:spPr bwMode="auto">
                <a:xfrm>
                  <a:off x="3296" y="1726"/>
                  <a:ext cx="420" cy="263"/>
                </a:xfrm>
                <a:custGeom>
                  <a:avLst/>
                  <a:gdLst/>
                  <a:ahLst/>
                  <a:cxnLst>
                    <a:cxn ang="0">
                      <a:pos x="66" y="0"/>
                    </a:cxn>
                    <a:cxn ang="0">
                      <a:pos x="68" y="4"/>
                    </a:cxn>
                    <a:cxn ang="0">
                      <a:pos x="67" y="6"/>
                    </a:cxn>
                    <a:cxn ang="0">
                      <a:pos x="69" y="13"/>
                    </a:cxn>
                    <a:cxn ang="0">
                      <a:pos x="74" y="16"/>
                    </a:cxn>
                    <a:cxn ang="0">
                      <a:pos x="75" y="18"/>
                    </a:cxn>
                    <a:cxn ang="0">
                      <a:pos x="78" y="21"/>
                    </a:cxn>
                    <a:cxn ang="0">
                      <a:pos x="82" y="26"/>
                    </a:cxn>
                    <a:cxn ang="0">
                      <a:pos x="80" y="29"/>
                    </a:cxn>
                    <a:cxn ang="0">
                      <a:pos x="80" y="31"/>
                    </a:cxn>
                    <a:cxn ang="0">
                      <a:pos x="75" y="34"/>
                    </a:cxn>
                    <a:cxn ang="0">
                      <a:pos x="72" y="35"/>
                    </a:cxn>
                    <a:cxn ang="0">
                      <a:pos x="70" y="38"/>
                    </a:cxn>
                    <a:cxn ang="0">
                      <a:pos x="72" y="41"/>
                    </a:cxn>
                    <a:cxn ang="0">
                      <a:pos x="72" y="44"/>
                    </a:cxn>
                    <a:cxn ang="0">
                      <a:pos x="68" y="50"/>
                    </a:cxn>
                    <a:cxn ang="0">
                      <a:pos x="67" y="53"/>
                    </a:cxn>
                    <a:cxn ang="0">
                      <a:pos x="63" y="50"/>
                    </a:cxn>
                    <a:cxn ang="0">
                      <a:pos x="11" y="51"/>
                    </a:cxn>
                    <a:cxn ang="0">
                      <a:pos x="11" y="48"/>
                    </a:cxn>
                    <a:cxn ang="0">
                      <a:pos x="9" y="45"/>
                    </a:cxn>
                    <a:cxn ang="0">
                      <a:pos x="10" y="42"/>
                    </a:cxn>
                    <a:cxn ang="0">
                      <a:pos x="8" y="39"/>
                    </a:cxn>
                    <a:cxn ang="0">
                      <a:pos x="8" y="36"/>
                    </a:cxn>
                    <a:cxn ang="0">
                      <a:pos x="6" y="33"/>
                    </a:cxn>
                    <a:cxn ang="0">
                      <a:pos x="5" y="31"/>
                    </a:cxn>
                    <a:cxn ang="0">
                      <a:pos x="3" y="26"/>
                    </a:cxn>
                    <a:cxn ang="0">
                      <a:pos x="4" y="23"/>
                    </a:cxn>
                    <a:cxn ang="0">
                      <a:pos x="2" y="20"/>
                    </a:cxn>
                    <a:cxn ang="0">
                      <a:pos x="2" y="18"/>
                    </a:cxn>
                    <a:cxn ang="0">
                      <a:pos x="2" y="12"/>
                    </a:cxn>
                    <a:cxn ang="0">
                      <a:pos x="2" y="10"/>
                    </a:cxn>
                    <a:cxn ang="0">
                      <a:pos x="1" y="6"/>
                    </a:cxn>
                    <a:cxn ang="0">
                      <a:pos x="1" y="3"/>
                    </a:cxn>
                    <a:cxn ang="0">
                      <a:pos x="2" y="2"/>
                    </a:cxn>
                    <a:cxn ang="0">
                      <a:pos x="2" y="2"/>
                    </a:cxn>
                  </a:cxnLst>
                  <a:rect l="0" t="0" r="r" b="b"/>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20"/>
                      </a:lnTo>
                      <a:lnTo>
                        <a:pt x="2" y="18"/>
                      </a:lnTo>
                      <a:lnTo>
                        <a:pt x="0" y="15"/>
                      </a:lnTo>
                      <a:lnTo>
                        <a:pt x="2" y="12"/>
                      </a:lnTo>
                      <a:lnTo>
                        <a:pt x="1" y="10"/>
                      </a:lnTo>
                      <a:lnTo>
                        <a:pt x="2" y="10"/>
                      </a:lnTo>
                      <a:lnTo>
                        <a:pt x="2" y="7"/>
                      </a:lnTo>
                      <a:lnTo>
                        <a:pt x="1" y="6"/>
                      </a:lnTo>
                      <a:lnTo>
                        <a:pt x="2" y="4"/>
                      </a:lnTo>
                      <a:lnTo>
                        <a:pt x="1" y="3"/>
                      </a:lnTo>
                      <a:lnTo>
                        <a:pt x="0" y="2"/>
                      </a:lnTo>
                      <a:lnTo>
                        <a:pt x="2" y="2"/>
                      </a:lnTo>
                      <a:lnTo>
                        <a:pt x="2"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5" name="Freeform 571"/>
                <p:cNvSpPr>
                  <a:spLocks/>
                </p:cNvSpPr>
                <p:nvPr/>
              </p:nvSpPr>
              <p:spPr bwMode="auto">
                <a:xfrm>
                  <a:off x="3526" y="1438"/>
                  <a:ext cx="364" cy="371"/>
                </a:xfrm>
                <a:custGeom>
                  <a:avLst/>
                  <a:gdLst/>
                  <a:ahLst/>
                  <a:cxnLst>
                    <a:cxn ang="0">
                      <a:pos x="29" y="75"/>
                    </a:cxn>
                    <a:cxn ang="0">
                      <a:pos x="24" y="72"/>
                    </a:cxn>
                    <a:cxn ang="0">
                      <a:pos x="22" y="65"/>
                    </a:cxn>
                    <a:cxn ang="0">
                      <a:pos x="23" y="63"/>
                    </a:cxn>
                    <a:cxn ang="0">
                      <a:pos x="21" y="59"/>
                    </a:cxn>
                    <a:cxn ang="0">
                      <a:pos x="21" y="54"/>
                    </a:cxn>
                    <a:cxn ang="0">
                      <a:pos x="17" y="50"/>
                    </a:cxn>
                    <a:cxn ang="0">
                      <a:pos x="12" y="45"/>
                    </a:cxn>
                    <a:cxn ang="0">
                      <a:pos x="8" y="43"/>
                    </a:cxn>
                    <a:cxn ang="0">
                      <a:pos x="7" y="42"/>
                    </a:cxn>
                    <a:cxn ang="0">
                      <a:pos x="3" y="41"/>
                    </a:cxn>
                    <a:cxn ang="0">
                      <a:pos x="1" y="39"/>
                    </a:cxn>
                    <a:cxn ang="0">
                      <a:pos x="2" y="31"/>
                    </a:cxn>
                    <a:cxn ang="0">
                      <a:pos x="3" y="28"/>
                    </a:cxn>
                    <a:cxn ang="0">
                      <a:pos x="0" y="25"/>
                    </a:cxn>
                    <a:cxn ang="0">
                      <a:pos x="1" y="22"/>
                    </a:cxn>
                    <a:cxn ang="0">
                      <a:pos x="5" y="17"/>
                    </a:cxn>
                    <a:cxn ang="0">
                      <a:pos x="7" y="16"/>
                    </a:cxn>
                    <a:cxn ang="0">
                      <a:pos x="7" y="6"/>
                    </a:cxn>
                    <a:cxn ang="0">
                      <a:pos x="9" y="5"/>
                    </a:cxn>
                    <a:cxn ang="0">
                      <a:pos x="13" y="5"/>
                    </a:cxn>
                    <a:cxn ang="0">
                      <a:pos x="22" y="1"/>
                    </a:cxn>
                    <a:cxn ang="0">
                      <a:pos x="24" y="1"/>
                    </a:cxn>
                    <a:cxn ang="0">
                      <a:pos x="23" y="3"/>
                    </a:cxn>
                    <a:cxn ang="0">
                      <a:pos x="22" y="6"/>
                    </a:cxn>
                    <a:cxn ang="0">
                      <a:pos x="26" y="5"/>
                    </a:cxn>
                    <a:cxn ang="0">
                      <a:pos x="28" y="6"/>
                    </a:cxn>
                    <a:cxn ang="0">
                      <a:pos x="31" y="8"/>
                    </a:cxn>
                    <a:cxn ang="0">
                      <a:pos x="32" y="10"/>
                    </a:cxn>
                    <a:cxn ang="0">
                      <a:pos x="44" y="13"/>
                    </a:cxn>
                    <a:cxn ang="0">
                      <a:pos x="48" y="15"/>
                    </a:cxn>
                    <a:cxn ang="0">
                      <a:pos x="50" y="15"/>
                    </a:cxn>
                    <a:cxn ang="0">
                      <a:pos x="51" y="15"/>
                    </a:cxn>
                    <a:cxn ang="0">
                      <a:pos x="56" y="16"/>
                    </a:cxn>
                    <a:cxn ang="0">
                      <a:pos x="56" y="17"/>
                    </a:cxn>
                    <a:cxn ang="0">
                      <a:pos x="58" y="18"/>
                    </a:cxn>
                    <a:cxn ang="0">
                      <a:pos x="61" y="21"/>
                    </a:cxn>
                    <a:cxn ang="0">
                      <a:pos x="60" y="25"/>
                    </a:cxn>
                    <a:cxn ang="0">
                      <a:pos x="63" y="25"/>
                    </a:cxn>
                    <a:cxn ang="0">
                      <a:pos x="62" y="27"/>
                    </a:cxn>
                    <a:cxn ang="0">
                      <a:pos x="64" y="30"/>
                    </a:cxn>
                    <a:cxn ang="0">
                      <a:pos x="61" y="33"/>
                    </a:cxn>
                    <a:cxn ang="0">
                      <a:pos x="59" y="38"/>
                    </a:cxn>
                    <a:cxn ang="0">
                      <a:pos x="59" y="39"/>
                    </a:cxn>
                    <a:cxn ang="0">
                      <a:pos x="63" y="35"/>
                    </a:cxn>
                    <a:cxn ang="0">
                      <a:pos x="66" y="33"/>
                    </a:cxn>
                    <a:cxn ang="0">
                      <a:pos x="68" y="31"/>
                    </a:cxn>
                    <a:cxn ang="0">
                      <a:pos x="68" y="28"/>
                    </a:cxn>
                    <a:cxn ang="0">
                      <a:pos x="69" y="27"/>
                    </a:cxn>
                    <a:cxn ang="0">
                      <a:pos x="70" y="25"/>
                    </a:cxn>
                    <a:cxn ang="0">
                      <a:pos x="71" y="26"/>
                    </a:cxn>
                    <a:cxn ang="0">
                      <a:pos x="69" y="33"/>
                    </a:cxn>
                    <a:cxn ang="0">
                      <a:pos x="68" y="35"/>
                    </a:cxn>
                    <a:cxn ang="0">
                      <a:pos x="66" y="40"/>
                    </a:cxn>
                    <a:cxn ang="0">
                      <a:pos x="66" y="45"/>
                    </a:cxn>
                    <a:cxn ang="0">
                      <a:pos x="64" y="47"/>
                    </a:cxn>
                    <a:cxn ang="0">
                      <a:pos x="65" y="54"/>
                    </a:cxn>
                    <a:cxn ang="0">
                      <a:pos x="63" y="59"/>
                    </a:cxn>
                    <a:cxn ang="0">
                      <a:pos x="65" y="70"/>
                    </a:cxn>
                    <a:cxn ang="0">
                      <a:pos x="65" y="71"/>
                    </a:cxn>
                    <a:cxn ang="0">
                      <a:pos x="65" y="74"/>
                    </a:cxn>
                    <a:cxn ang="0">
                      <a:pos x="30" y="76"/>
                    </a:cxn>
                  </a:cxnLst>
                  <a:rect l="0" t="0" r="r" b="b"/>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0" y="15"/>
                      </a:lnTo>
                      <a:lnTo>
                        <a:pt x="51" y="15"/>
                      </a:lnTo>
                      <a:lnTo>
                        <a:pt x="51" y="15"/>
                      </a:lnTo>
                      <a:lnTo>
                        <a:pt x="54" y="15"/>
                      </a:lnTo>
                      <a:lnTo>
                        <a:pt x="56" y="16"/>
                      </a:lnTo>
                      <a:lnTo>
                        <a:pt x="57" y="17"/>
                      </a:lnTo>
                      <a:lnTo>
                        <a:pt x="56" y="17"/>
                      </a:lnTo>
                      <a:lnTo>
                        <a:pt x="56" y="18"/>
                      </a:lnTo>
                      <a:lnTo>
                        <a:pt x="58" y="18"/>
                      </a:lnTo>
                      <a:lnTo>
                        <a:pt x="60" y="19"/>
                      </a:lnTo>
                      <a:lnTo>
                        <a:pt x="61" y="21"/>
                      </a:lnTo>
                      <a:lnTo>
                        <a:pt x="60" y="25"/>
                      </a:lnTo>
                      <a:lnTo>
                        <a:pt x="60" y="25"/>
                      </a:lnTo>
                      <a:lnTo>
                        <a:pt x="62" y="25"/>
                      </a:lnTo>
                      <a:lnTo>
                        <a:pt x="63" y="25"/>
                      </a:lnTo>
                      <a:lnTo>
                        <a:pt x="62" y="26"/>
                      </a:lnTo>
                      <a:lnTo>
                        <a:pt x="62" y="27"/>
                      </a:lnTo>
                      <a:lnTo>
                        <a:pt x="62" y="28"/>
                      </a:lnTo>
                      <a:lnTo>
                        <a:pt x="64" y="30"/>
                      </a:lnTo>
                      <a:lnTo>
                        <a:pt x="64" y="30"/>
                      </a:lnTo>
                      <a:lnTo>
                        <a:pt x="61" y="33"/>
                      </a:lnTo>
                      <a:lnTo>
                        <a:pt x="60" y="36"/>
                      </a:lnTo>
                      <a:lnTo>
                        <a:pt x="59" y="38"/>
                      </a:lnTo>
                      <a:lnTo>
                        <a:pt x="59" y="39"/>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0"/>
                      </a:lnTo>
                      <a:lnTo>
                        <a:pt x="65" y="71"/>
                      </a:lnTo>
                      <a:lnTo>
                        <a:pt x="65" y="72"/>
                      </a:lnTo>
                      <a:lnTo>
                        <a:pt x="65" y="74"/>
                      </a:lnTo>
                      <a:lnTo>
                        <a:pt x="30" y="76"/>
                      </a:lnTo>
                      <a:lnTo>
                        <a:pt x="30" y="7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36" name="Freeform 572"/>
                <p:cNvSpPr>
                  <a:spLocks/>
                </p:cNvSpPr>
                <p:nvPr/>
              </p:nvSpPr>
              <p:spPr bwMode="auto">
                <a:xfrm>
                  <a:off x="4060" y="1789"/>
                  <a:ext cx="291" cy="307"/>
                </a:xfrm>
                <a:custGeom>
                  <a:avLst/>
                  <a:gdLst/>
                  <a:ahLst/>
                  <a:cxnLst>
                    <a:cxn ang="0">
                      <a:pos x="5" y="55"/>
                    </a:cxn>
                    <a:cxn ang="0">
                      <a:pos x="8" y="56"/>
                    </a:cxn>
                    <a:cxn ang="0">
                      <a:pos x="10" y="55"/>
                    </a:cxn>
                    <a:cxn ang="0">
                      <a:pos x="13" y="59"/>
                    </a:cxn>
                    <a:cxn ang="0">
                      <a:pos x="18" y="60"/>
                    </a:cxn>
                    <a:cxn ang="0">
                      <a:pos x="22" y="61"/>
                    </a:cxn>
                    <a:cxn ang="0">
                      <a:pos x="25" y="61"/>
                    </a:cxn>
                    <a:cxn ang="0">
                      <a:pos x="28" y="61"/>
                    </a:cxn>
                    <a:cxn ang="0">
                      <a:pos x="29" y="59"/>
                    </a:cxn>
                    <a:cxn ang="0">
                      <a:pos x="31" y="59"/>
                    </a:cxn>
                    <a:cxn ang="0">
                      <a:pos x="34" y="62"/>
                    </a:cxn>
                    <a:cxn ang="0">
                      <a:pos x="36" y="63"/>
                    </a:cxn>
                    <a:cxn ang="0">
                      <a:pos x="39" y="61"/>
                    </a:cxn>
                    <a:cxn ang="0">
                      <a:pos x="40" y="58"/>
                    </a:cxn>
                    <a:cxn ang="0">
                      <a:pos x="41" y="52"/>
                    </a:cxn>
                    <a:cxn ang="0">
                      <a:pos x="44" y="54"/>
                    </a:cxn>
                    <a:cxn ang="0">
                      <a:pos x="45" y="51"/>
                    </a:cxn>
                    <a:cxn ang="0">
                      <a:pos x="47" y="47"/>
                    </a:cxn>
                    <a:cxn ang="0">
                      <a:pos x="48" y="45"/>
                    </a:cxn>
                    <a:cxn ang="0">
                      <a:pos x="51" y="44"/>
                    </a:cxn>
                    <a:cxn ang="0">
                      <a:pos x="53" y="41"/>
                    </a:cxn>
                    <a:cxn ang="0">
                      <a:pos x="55" y="39"/>
                    </a:cxn>
                    <a:cxn ang="0">
                      <a:pos x="55" y="36"/>
                    </a:cxn>
                    <a:cxn ang="0">
                      <a:pos x="56" y="34"/>
                    </a:cxn>
                    <a:cxn ang="0">
                      <a:pos x="54" y="26"/>
                    </a:cxn>
                    <a:cxn ang="0">
                      <a:pos x="55" y="23"/>
                    </a:cxn>
                    <a:cxn ang="0">
                      <a:pos x="57" y="22"/>
                    </a:cxn>
                    <a:cxn ang="0">
                      <a:pos x="46" y="3"/>
                    </a:cxn>
                    <a:cxn ang="0">
                      <a:pos x="42" y="6"/>
                    </a:cxn>
                    <a:cxn ang="0">
                      <a:pos x="37" y="10"/>
                    </a:cxn>
                    <a:cxn ang="0">
                      <a:pos x="34" y="10"/>
                    </a:cxn>
                    <a:cxn ang="0">
                      <a:pos x="30" y="13"/>
                    </a:cxn>
                    <a:cxn ang="0">
                      <a:pos x="27" y="12"/>
                    </a:cxn>
                    <a:cxn ang="0">
                      <a:pos x="25" y="12"/>
                    </a:cxn>
                    <a:cxn ang="0">
                      <a:pos x="25" y="11"/>
                    </a:cxn>
                    <a:cxn ang="0">
                      <a:pos x="19" y="9"/>
                    </a:cxn>
                    <a:cxn ang="0">
                      <a:pos x="17" y="10"/>
                    </a:cxn>
                    <a:cxn ang="0">
                      <a:pos x="0" y="11"/>
                    </a:cxn>
                  </a:cxnLst>
                  <a:rect l="0" t="0" r="r" b="b"/>
                  <a:pathLst>
                    <a:path w="57" h="63">
                      <a:moveTo>
                        <a:pt x="0" y="11"/>
                      </a:moveTo>
                      <a:lnTo>
                        <a:pt x="5" y="55"/>
                      </a:lnTo>
                      <a:lnTo>
                        <a:pt x="6" y="55"/>
                      </a:lnTo>
                      <a:lnTo>
                        <a:pt x="8" y="56"/>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37" name="Freeform 573"/>
                <p:cNvSpPr>
                  <a:spLocks/>
                </p:cNvSpPr>
                <p:nvPr/>
              </p:nvSpPr>
              <p:spPr bwMode="auto">
                <a:xfrm>
                  <a:off x="3962" y="2716"/>
                  <a:ext cx="632" cy="453"/>
                </a:xfrm>
                <a:custGeom>
                  <a:avLst/>
                  <a:gdLst/>
                  <a:ahLst/>
                  <a:cxnLst>
                    <a:cxn ang="0">
                      <a:pos x="0" y="8"/>
                    </a:cxn>
                    <a:cxn ang="0">
                      <a:pos x="0" y="10"/>
                    </a:cxn>
                    <a:cxn ang="0">
                      <a:pos x="2" y="12"/>
                    </a:cxn>
                    <a:cxn ang="0">
                      <a:pos x="3" y="15"/>
                    </a:cxn>
                    <a:cxn ang="0">
                      <a:pos x="4" y="17"/>
                    </a:cxn>
                    <a:cxn ang="0">
                      <a:pos x="3" y="19"/>
                    </a:cxn>
                    <a:cxn ang="0">
                      <a:pos x="7" y="18"/>
                    </a:cxn>
                    <a:cxn ang="0">
                      <a:pos x="9" y="15"/>
                    </a:cxn>
                    <a:cxn ang="0">
                      <a:pos x="10" y="15"/>
                    </a:cxn>
                    <a:cxn ang="0">
                      <a:pos x="9" y="17"/>
                    </a:cxn>
                    <a:cxn ang="0">
                      <a:pos x="19" y="14"/>
                    </a:cxn>
                    <a:cxn ang="0">
                      <a:pos x="19" y="16"/>
                    </a:cxn>
                    <a:cxn ang="0">
                      <a:pos x="25" y="17"/>
                    </a:cxn>
                    <a:cxn ang="0">
                      <a:pos x="29" y="18"/>
                    </a:cxn>
                    <a:cxn ang="0">
                      <a:pos x="31" y="19"/>
                    </a:cxn>
                    <a:cxn ang="0">
                      <a:pos x="31" y="20"/>
                    </a:cxn>
                    <a:cxn ang="0">
                      <a:pos x="36" y="24"/>
                    </a:cxn>
                    <a:cxn ang="0">
                      <a:pos x="35" y="25"/>
                    </a:cxn>
                    <a:cxn ang="0">
                      <a:pos x="34" y="26"/>
                    </a:cxn>
                    <a:cxn ang="0">
                      <a:pos x="41" y="24"/>
                    </a:cxn>
                    <a:cxn ang="0">
                      <a:pos x="50" y="21"/>
                    </a:cxn>
                    <a:cxn ang="0">
                      <a:pos x="50" y="18"/>
                    </a:cxn>
                    <a:cxn ang="0">
                      <a:pos x="61" y="21"/>
                    </a:cxn>
                    <a:cxn ang="0">
                      <a:pos x="69" y="28"/>
                    </a:cxn>
                    <a:cxn ang="0">
                      <a:pos x="74" y="30"/>
                    </a:cxn>
                    <a:cxn ang="0">
                      <a:pos x="77" y="36"/>
                    </a:cxn>
                    <a:cxn ang="0">
                      <a:pos x="76" y="48"/>
                    </a:cxn>
                    <a:cxn ang="0">
                      <a:pos x="80" y="54"/>
                    </a:cxn>
                    <a:cxn ang="0">
                      <a:pos x="79" y="50"/>
                    </a:cxn>
                    <a:cxn ang="0">
                      <a:pos x="82" y="51"/>
                    </a:cxn>
                    <a:cxn ang="0">
                      <a:pos x="83" y="50"/>
                    </a:cxn>
                    <a:cxn ang="0">
                      <a:pos x="83" y="53"/>
                    </a:cxn>
                    <a:cxn ang="0">
                      <a:pos x="80" y="57"/>
                    </a:cxn>
                    <a:cxn ang="0">
                      <a:pos x="83" y="61"/>
                    </a:cxn>
                    <a:cxn ang="0">
                      <a:pos x="89" y="68"/>
                    </a:cxn>
                    <a:cxn ang="0">
                      <a:pos x="91" y="69"/>
                    </a:cxn>
                    <a:cxn ang="0">
                      <a:pos x="94" y="74"/>
                    </a:cxn>
                    <a:cxn ang="0">
                      <a:pos x="99" y="82"/>
                    </a:cxn>
                    <a:cxn ang="0">
                      <a:pos x="108" y="88"/>
                    </a:cxn>
                    <a:cxn ang="0">
                      <a:pos x="111" y="90"/>
                    </a:cxn>
                    <a:cxn ang="0">
                      <a:pos x="110" y="91"/>
                    </a:cxn>
                    <a:cxn ang="0">
                      <a:pos x="109" y="92"/>
                    </a:cxn>
                    <a:cxn ang="0">
                      <a:pos x="113" y="92"/>
                    </a:cxn>
                    <a:cxn ang="0">
                      <a:pos x="121" y="88"/>
                    </a:cxn>
                    <a:cxn ang="0">
                      <a:pos x="121" y="82"/>
                    </a:cxn>
                    <a:cxn ang="0">
                      <a:pos x="122" y="74"/>
                    </a:cxn>
                    <a:cxn ang="0">
                      <a:pos x="121" y="61"/>
                    </a:cxn>
                    <a:cxn ang="0">
                      <a:pos x="113" y="48"/>
                    </a:cxn>
                    <a:cxn ang="0">
                      <a:pos x="110" y="43"/>
                    </a:cxn>
                    <a:cxn ang="0">
                      <a:pos x="110" y="38"/>
                    </a:cxn>
                    <a:cxn ang="0">
                      <a:pos x="103" y="29"/>
                    </a:cxn>
                    <a:cxn ang="0">
                      <a:pos x="99" y="24"/>
                    </a:cxn>
                    <a:cxn ang="0">
                      <a:pos x="92" y="8"/>
                    </a:cxn>
                    <a:cxn ang="0">
                      <a:pos x="90" y="6"/>
                    </a:cxn>
                    <a:cxn ang="0">
                      <a:pos x="88" y="1"/>
                    </a:cxn>
                    <a:cxn ang="0">
                      <a:pos x="82" y="1"/>
                    </a:cxn>
                    <a:cxn ang="0">
                      <a:pos x="82" y="7"/>
                    </a:cxn>
                    <a:cxn ang="0">
                      <a:pos x="80" y="8"/>
                    </a:cxn>
                    <a:cxn ang="0">
                      <a:pos x="39" y="7"/>
                    </a:cxn>
                    <a:cxn ang="0">
                      <a:pos x="38" y="3"/>
                    </a:cxn>
                  </a:cxnLst>
                  <a:rect l="0" t="0" r="r" b="b"/>
                  <a:pathLst>
                    <a:path w="123" h="93">
                      <a:moveTo>
                        <a:pt x="38" y="3"/>
                      </a:moveTo>
                      <a:lnTo>
                        <a:pt x="0" y="7"/>
                      </a:lnTo>
                      <a:lnTo>
                        <a:pt x="0" y="8"/>
                      </a:lnTo>
                      <a:lnTo>
                        <a:pt x="0" y="8"/>
                      </a:lnTo>
                      <a:lnTo>
                        <a:pt x="0" y="9"/>
                      </a:lnTo>
                      <a:lnTo>
                        <a:pt x="0" y="10"/>
                      </a:lnTo>
                      <a:lnTo>
                        <a:pt x="1" y="12"/>
                      </a:lnTo>
                      <a:lnTo>
                        <a:pt x="2" y="12"/>
                      </a:lnTo>
                      <a:lnTo>
                        <a:pt x="2" y="12"/>
                      </a:lnTo>
                      <a:lnTo>
                        <a:pt x="4" y="13"/>
                      </a:lnTo>
                      <a:lnTo>
                        <a:pt x="4" y="14"/>
                      </a:lnTo>
                      <a:lnTo>
                        <a:pt x="3" y="15"/>
                      </a:lnTo>
                      <a:lnTo>
                        <a:pt x="3" y="16"/>
                      </a:lnTo>
                      <a:lnTo>
                        <a:pt x="4" y="16"/>
                      </a:lnTo>
                      <a:lnTo>
                        <a:pt x="4" y="17"/>
                      </a:lnTo>
                      <a:lnTo>
                        <a:pt x="4" y="17"/>
                      </a:lnTo>
                      <a:lnTo>
                        <a:pt x="3" y="18"/>
                      </a:lnTo>
                      <a:lnTo>
                        <a:pt x="3" y="19"/>
                      </a:lnTo>
                      <a:lnTo>
                        <a:pt x="4" y="19"/>
                      </a:lnTo>
                      <a:lnTo>
                        <a:pt x="6" y="18"/>
                      </a:lnTo>
                      <a:lnTo>
                        <a:pt x="7" y="18"/>
                      </a:lnTo>
                      <a:lnTo>
                        <a:pt x="7" y="16"/>
                      </a:lnTo>
                      <a:lnTo>
                        <a:pt x="8" y="15"/>
                      </a:lnTo>
                      <a:lnTo>
                        <a:pt x="9" y="15"/>
                      </a:lnTo>
                      <a:lnTo>
                        <a:pt x="9" y="15"/>
                      </a:lnTo>
                      <a:lnTo>
                        <a:pt x="10" y="15"/>
                      </a:lnTo>
                      <a:lnTo>
                        <a:pt x="10" y="15"/>
                      </a:lnTo>
                      <a:lnTo>
                        <a:pt x="10" y="16"/>
                      </a:lnTo>
                      <a:lnTo>
                        <a:pt x="9" y="17"/>
                      </a:lnTo>
                      <a:lnTo>
                        <a:pt x="9" y="17"/>
                      </a:lnTo>
                      <a:lnTo>
                        <a:pt x="10" y="17"/>
                      </a:lnTo>
                      <a:lnTo>
                        <a:pt x="12" y="16"/>
                      </a:lnTo>
                      <a:lnTo>
                        <a:pt x="19" y="14"/>
                      </a:lnTo>
                      <a:lnTo>
                        <a:pt x="20" y="14"/>
                      </a:lnTo>
                      <a:lnTo>
                        <a:pt x="20" y="15"/>
                      </a:lnTo>
                      <a:lnTo>
                        <a:pt x="19" y="16"/>
                      </a:lnTo>
                      <a:lnTo>
                        <a:pt x="19" y="16"/>
                      </a:lnTo>
                      <a:lnTo>
                        <a:pt x="22" y="16"/>
                      </a:lnTo>
                      <a:lnTo>
                        <a:pt x="25" y="17"/>
                      </a:lnTo>
                      <a:lnTo>
                        <a:pt x="28" y="19"/>
                      </a:lnTo>
                      <a:lnTo>
                        <a:pt x="29" y="19"/>
                      </a:lnTo>
                      <a:lnTo>
                        <a:pt x="29" y="18"/>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0" y="90"/>
                      </a:lnTo>
                      <a:lnTo>
                        <a:pt x="111" y="90"/>
                      </a:lnTo>
                      <a:lnTo>
                        <a:pt x="111" y="91"/>
                      </a:lnTo>
                      <a:lnTo>
                        <a:pt x="111" y="91"/>
                      </a:lnTo>
                      <a:lnTo>
                        <a:pt x="110"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80" y="8"/>
                      </a:lnTo>
                      <a:lnTo>
                        <a:pt x="79" y="6"/>
                      </a:lnTo>
                      <a:lnTo>
                        <a:pt x="40" y="8"/>
                      </a:lnTo>
                      <a:lnTo>
                        <a:pt x="39" y="7"/>
                      </a:lnTo>
                      <a:lnTo>
                        <a:pt x="39" y="6"/>
                      </a:lnTo>
                      <a:lnTo>
                        <a:pt x="38" y="4"/>
                      </a:lnTo>
                      <a:lnTo>
                        <a:pt x="38" y="3"/>
                      </a:lnTo>
                      <a:lnTo>
                        <a:pt x="38"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38" name="Freeform 574"/>
                <p:cNvSpPr>
                  <a:spLocks/>
                </p:cNvSpPr>
                <p:nvPr/>
              </p:nvSpPr>
              <p:spPr bwMode="auto">
                <a:xfrm>
                  <a:off x="1492" y="1614"/>
                  <a:ext cx="553" cy="897"/>
                </a:xfrm>
                <a:custGeom>
                  <a:avLst/>
                  <a:gdLst/>
                  <a:ahLst/>
                  <a:cxnLst>
                    <a:cxn ang="0">
                      <a:pos x="61" y="179"/>
                    </a:cxn>
                    <a:cxn ang="0">
                      <a:pos x="61" y="177"/>
                    </a:cxn>
                    <a:cxn ang="0">
                      <a:pos x="60" y="175"/>
                    </a:cxn>
                    <a:cxn ang="0">
                      <a:pos x="57" y="163"/>
                    </a:cxn>
                    <a:cxn ang="0">
                      <a:pos x="50" y="156"/>
                    </a:cxn>
                    <a:cxn ang="0">
                      <a:pos x="48" y="153"/>
                    </a:cxn>
                    <a:cxn ang="0">
                      <a:pos x="46" y="150"/>
                    </a:cxn>
                    <a:cxn ang="0">
                      <a:pos x="39" y="147"/>
                    </a:cxn>
                    <a:cxn ang="0">
                      <a:pos x="33" y="141"/>
                    </a:cxn>
                    <a:cxn ang="0">
                      <a:pos x="22" y="136"/>
                    </a:cxn>
                    <a:cxn ang="0">
                      <a:pos x="22" y="132"/>
                    </a:cxn>
                    <a:cxn ang="0">
                      <a:pos x="23" y="127"/>
                    </a:cxn>
                    <a:cxn ang="0">
                      <a:pos x="21" y="122"/>
                    </a:cxn>
                    <a:cxn ang="0">
                      <a:pos x="22" y="120"/>
                    </a:cxn>
                    <a:cxn ang="0">
                      <a:pos x="16" y="109"/>
                    </a:cxn>
                    <a:cxn ang="0">
                      <a:pos x="12" y="102"/>
                    </a:cxn>
                    <a:cxn ang="0">
                      <a:pos x="14" y="96"/>
                    </a:cxn>
                    <a:cxn ang="0">
                      <a:pos x="14" y="91"/>
                    </a:cxn>
                    <a:cxn ang="0">
                      <a:pos x="9" y="86"/>
                    </a:cxn>
                    <a:cxn ang="0">
                      <a:pos x="9" y="78"/>
                    </a:cxn>
                    <a:cxn ang="0">
                      <a:pos x="11" y="75"/>
                    </a:cxn>
                    <a:cxn ang="0">
                      <a:pos x="12" y="79"/>
                    </a:cxn>
                    <a:cxn ang="0">
                      <a:pos x="15" y="78"/>
                    </a:cxn>
                    <a:cxn ang="0">
                      <a:pos x="14" y="71"/>
                    </a:cxn>
                    <a:cxn ang="0">
                      <a:pos x="12" y="73"/>
                    </a:cxn>
                    <a:cxn ang="0">
                      <a:pos x="7" y="70"/>
                    </a:cxn>
                    <a:cxn ang="0">
                      <a:pos x="6" y="61"/>
                    </a:cxn>
                    <a:cxn ang="0">
                      <a:pos x="1" y="51"/>
                    </a:cxn>
                    <a:cxn ang="0">
                      <a:pos x="1" y="46"/>
                    </a:cxn>
                    <a:cxn ang="0">
                      <a:pos x="4" y="40"/>
                    </a:cxn>
                    <a:cxn ang="0">
                      <a:pos x="2" y="32"/>
                    </a:cxn>
                    <a:cxn ang="0">
                      <a:pos x="0" y="28"/>
                    </a:cxn>
                    <a:cxn ang="0">
                      <a:pos x="0" y="24"/>
                    </a:cxn>
                    <a:cxn ang="0">
                      <a:pos x="6" y="15"/>
                    </a:cxn>
                    <a:cxn ang="0">
                      <a:pos x="9" y="10"/>
                    </a:cxn>
                    <a:cxn ang="0">
                      <a:pos x="9" y="1"/>
                    </a:cxn>
                    <a:cxn ang="0">
                      <a:pos x="48" y="64"/>
                    </a:cxn>
                    <a:cxn ang="0">
                      <a:pos x="104" y="149"/>
                    </a:cxn>
                    <a:cxn ang="0">
                      <a:pos x="105" y="153"/>
                    </a:cxn>
                    <a:cxn ang="0">
                      <a:pos x="106" y="157"/>
                    </a:cxn>
                    <a:cxn ang="0">
                      <a:pos x="107" y="160"/>
                    </a:cxn>
                    <a:cxn ang="0">
                      <a:pos x="103" y="162"/>
                    </a:cxn>
                    <a:cxn ang="0">
                      <a:pos x="98" y="172"/>
                    </a:cxn>
                    <a:cxn ang="0">
                      <a:pos x="97" y="174"/>
                    </a:cxn>
                    <a:cxn ang="0">
                      <a:pos x="96" y="178"/>
                    </a:cxn>
                    <a:cxn ang="0">
                      <a:pos x="98" y="181"/>
                    </a:cxn>
                    <a:cxn ang="0">
                      <a:pos x="96" y="184"/>
                    </a:cxn>
                  </a:cxnLst>
                  <a:rect l="0" t="0" r="r" b="b"/>
                  <a:pathLst>
                    <a:path w="108" h="184">
                      <a:moveTo>
                        <a:pt x="94" y="183"/>
                      </a:moveTo>
                      <a:lnTo>
                        <a:pt x="61" y="180"/>
                      </a:lnTo>
                      <a:lnTo>
                        <a:pt x="61" y="179"/>
                      </a:lnTo>
                      <a:lnTo>
                        <a:pt x="60" y="178"/>
                      </a:lnTo>
                      <a:lnTo>
                        <a:pt x="60" y="177"/>
                      </a:lnTo>
                      <a:lnTo>
                        <a:pt x="61" y="177"/>
                      </a:lnTo>
                      <a:lnTo>
                        <a:pt x="60" y="176"/>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6" y="157"/>
                      </a:lnTo>
                      <a:lnTo>
                        <a:pt x="107" y="158"/>
                      </a:lnTo>
                      <a:lnTo>
                        <a:pt x="108" y="160"/>
                      </a:lnTo>
                      <a:lnTo>
                        <a:pt x="107"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39" name="Freeform 575"/>
                <p:cNvSpPr>
                  <a:spLocks/>
                </p:cNvSpPr>
                <p:nvPr/>
              </p:nvSpPr>
              <p:spPr bwMode="auto">
                <a:xfrm>
                  <a:off x="2357" y="1545"/>
                  <a:ext cx="483" cy="381"/>
                </a:xfrm>
                <a:custGeom>
                  <a:avLst/>
                  <a:gdLst/>
                  <a:ahLst/>
                  <a:cxnLst>
                    <a:cxn ang="0">
                      <a:pos x="88" y="78"/>
                    </a:cxn>
                    <a:cxn ang="0">
                      <a:pos x="91" y="44"/>
                    </a:cxn>
                    <a:cxn ang="0">
                      <a:pos x="94" y="10"/>
                    </a:cxn>
                    <a:cxn ang="0">
                      <a:pos x="10" y="0"/>
                    </a:cxn>
                    <a:cxn ang="0">
                      <a:pos x="9" y="8"/>
                    </a:cxn>
                    <a:cxn ang="0">
                      <a:pos x="3" y="50"/>
                    </a:cxn>
                    <a:cxn ang="0">
                      <a:pos x="2" y="50"/>
                    </a:cxn>
                    <a:cxn ang="0">
                      <a:pos x="0" y="67"/>
                    </a:cxn>
                    <a:cxn ang="0">
                      <a:pos x="25" y="71"/>
                    </a:cxn>
                    <a:cxn ang="0">
                      <a:pos x="88" y="78"/>
                    </a:cxn>
                    <a:cxn ang="0">
                      <a:pos x="88" y="78"/>
                    </a:cxn>
                  </a:cxnLst>
                  <a:rect l="0" t="0" r="r" b="b"/>
                  <a:pathLst>
                    <a:path w="94" h="78">
                      <a:moveTo>
                        <a:pt x="88" y="78"/>
                      </a:moveTo>
                      <a:lnTo>
                        <a:pt x="91" y="44"/>
                      </a:lnTo>
                      <a:lnTo>
                        <a:pt x="94" y="10"/>
                      </a:lnTo>
                      <a:lnTo>
                        <a:pt x="10" y="0"/>
                      </a:lnTo>
                      <a:lnTo>
                        <a:pt x="9" y="8"/>
                      </a:lnTo>
                      <a:lnTo>
                        <a:pt x="3" y="50"/>
                      </a:lnTo>
                      <a:lnTo>
                        <a:pt x="2" y="50"/>
                      </a:lnTo>
                      <a:lnTo>
                        <a:pt x="0" y="67"/>
                      </a:lnTo>
                      <a:lnTo>
                        <a:pt x="25" y="71"/>
                      </a:lnTo>
                      <a:lnTo>
                        <a:pt x="88" y="78"/>
                      </a:lnTo>
                      <a:lnTo>
                        <a:pt x="88" y="7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0" name="Freeform 576"/>
                <p:cNvSpPr>
                  <a:spLocks/>
                </p:cNvSpPr>
                <p:nvPr/>
              </p:nvSpPr>
              <p:spPr bwMode="auto">
                <a:xfrm>
                  <a:off x="2435" y="1892"/>
                  <a:ext cx="507" cy="375"/>
                </a:xfrm>
                <a:custGeom>
                  <a:avLst/>
                  <a:gdLst/>
                  <a:ahLst/>
                  <a:cxnLst>
                    <a:cxn ang="0">
                      <a:pos x="0" y="67"/>
                    </a:cxn>
                    <a:cxn ang="0">
                      <a:pos x="10" y="0"/>
                    </a:cxn>
                    <a:cxn ang="0">
                      <a:pos x="73" y="7"/>
                    </a:cxn>
                    <a:cxn ang="0">
                      <a:pos x="99" y="9"/>
                    </a:cxn>
                    <a:cxn ang="0">
                      <a:pos x="98" y="26"/>
                    </a:cxn>
                    <a:cxn ang="0">
                      <a:pos x="95" y="77"/>
                    </a:cxn>
                    <a:cxn ang="0">
                      <a:pos x="82" y="76"/>
                    </a:cxn>
                    <a:cxn ang="0">
                      <a:pos x="0" y="67"/>
                    </a:cxn>
                    <a:cxn ang="0">
                      <a:pos x="0" y="67"/>
                    </a:cxn>
                  </a:cxnLst>
                  <a:rect l="0" t="0" r="r" b="b"/>
                  <a:pathLst>
                    <a:path w="99" h="77">
                      <a:moveTo>
                        <a:pt x="0" y="67"/>
                      </a:moveTo>
                      <a:lnTo>
                        <a:pt x="10" y="0"/>
                      </a:lnTo>
                      <a:lnTo>
                        <a:pt x="73" y="7"/>
                      </a:lnTo>
                      <a:lnTo>
                        <a:pt x="99" y="9"/>
                      </a:lnTo>
                      <a:lnTo>
                        <a:pt x="98" y="26"/>
                      </a:lnTo>
                      <a:lnTo>
                        <a:pt x="95" y="77"/>
                      </a:lnTo>
                      <a:lnTo>
                        <a:pt x="82" y="76"/>
                      </a:lnTo>
                      <a:lnTo>
                        <a:pt x="0" y="67"/>
                      </a:lnTo>
                      <a:lnTo>
                        <a:pt x="0" y="6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421441" name="Freeform 577"/>
                <p:cNvSpPr>
                  <a:spLocks/>
                </p:cNvSpPr>
                <p:nvPr/>
              </p:nvSpPr>
              <p:spPr bwMode="auto">
                <a:xfrm>
                  <a:off x="2368" y="2218"/>
                  <a:ext cx="486" cy="478"/>
                </a:xfrm>
                <a:custGeom>
                  <a:avLst/>
                  <a:gdLst/>
                  <a:ahLst/>
                  <a:cxnLst>
                    <a:cxn ang="0">
                      <a:pos x="13" y="0"/>
                    </a:cxn>
                    <a:cxn ang="0">
                      <a:pos x="0" y="96"/>
                    </a:cxn>
                    <a:cxn ang="0">
                      <a:pos x="0" y="96"/>
                    </a:cxn>
                    <a:cxn ang="0">
                      <a:pos x="12" y="98"/>
                    </a:cxn>
                    <a:cxn ang="0">
                      <a:pos x="13" y="90"/>
                    </a:cxn>
                    <a:cxn ang="0">
                      <a:pos x="37" y="93"/>
                    </a:cxn>
                    <a:cxn ang="0">
                      <a:pos x="37" y="93"/>
                    </a:cxn>
                    <a:cxn ang="0">
                      <a:pos x="36" y="92"/>
                    </a:cxn>
                    <a:cxn ang="0">
                      <a:pos x="37" y="91"/>
                    </a:cxn>
                    <a:cxn ang="0">
                      <a:pos x="36" y="90"/>
                    </a:cxn>
                    <a:cxn ang="0">
                      <a:pos x="36" y="90"/>
                    </a:cxn>
                    <a:cxn ang="0">
                      <a:pos x="36" y="90"/>
                    </a:cxn>
                    <a:cxn ang="0">
                      <a:pos x="87" y="94"/>
                    </a:cxn>
                    <a:cxn ang="0">
                      <a:pos x="93" y="18"/>
                    </a:cxn>
                    <a:cxn ang="0">
                      <a:pos x="94" y="18"/>
                    </a:cxn>
                    <a:cxn ang="0">
                      <a:pos x="95" y="9"/>
                    </a:cxn>
                    <a:cxn ang="0">
                      <a:pos x="13" y="0"/>
                    </a:cxn>
                    <a:cxn ang="0">
                      <a:pos x="13" y="0"/>
                    </a:cxn>
                  </a:cxnLst>
                  <a:rect l="0" t="0" r="r" b="b"/>
                  <a:pathLst>
                    <a:path w="95" h="98">
                      <a:moveTo>
                        <a:pt x="13" y="0"/>
                      </a:moveTo>
                      <a:lnTo>
                        <a:pt x="0" y="96"/>
                      </a:lnTo>
                      <a:lnTo>
                        <a:pt x="0" y="96"/>
                      </a:lnTo>
                      <a:lnTo>
                        <a:pt x="12" y="98"/>
                      </a:lnTo>
                      <a:lnTo>
                        <a:pt x="13" y="90"/>
                      </a:lnTo>
                      <a:lnTo>
                        <a:pt x="37" y="93"/>
                      </a:lnTo>
                      <a:lnTo>
                        <a:pt x="37" y="93"/>
                      </a:lnTo>
                      <a:lnTo>
                        <a:pt x="36" y="92"/>
                      </a:lnTo>
                      <a:lnTo>
                        <a:pt x="37" y="91"/>
                      </a:lnTo>
                      <a:lnTo>
                        <a:pt x="36" y="90"/>
                      </a:lnTo>
                      <a:lnTo>
                        <a:pt x="36" y="90"/>
                      </a:lnTo>
                      <a:lnTo>
                        <a:pt x="36" y="90"/>
                      </a:lnTo>
                      <a:lnTo>
                        <a:pt x="87" y="94"/>
                      </a:lnTo>
                      <a:lnTo>
                        <a:pt x="93" y="18"/>
                      </a:lnTo>
                      <a:lnTo>
                        <a:pt x="94" y="18"/>
                      </a:lnTo>
                      <a:lnTo>
                        <a:pt x="95"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2" name="Freeform 578"/>
                <p:cNvSpPr>
                  <a:spLocks/>
                </p:cNvSpPr>
                <p:nvPr/>
              </p:nvSpPr>
              <p:spPr bwMode="auto">
                <a:xfrm>
                  <a:off x="2553" y="2306"/>
                  <a:ext cx="968" cy="898"/>
                </a:xfrm>
                <a:custGeom>
                  <a:avLst/>
                  <a:gdLst/>
                  <a:ahLst/>
                  <a:cxnLst>
                    <a:cxn ang="0">
                      <a:pos x="171" y="50"/>
                    </a:cxn>
                    <a:cxn ang="0">
                      <a:pos x="159" y="47"/>
                    </a:cxn>
                    <a:cxn ang="0">
                      <a:pos x="151" y="49"/>
                    </a:cxn>
                    <a:cxn ang="0">
                      <a:pos x="145" y="49"/>
                    </a:cxn>
                    <a:cxn ang="0">
                      <a:pos x="143" y="49"/>
                    </a:cxn>
                    <a:cxn ang="0">
                      <a:pos x="140" y="47"/>
                    </a:cxn>
                    <a:cxn ang="0">
                      <a:pos x="137" y="51"/>
                    </a:cxn>
                    <a:cxn ang="0">
                      <a:pos x="135" y="48"/>
                    </a:cxn>
                    <a:cxn ang="0">
                      <a:pos x="129" y="47"/>
                    </a:cxn>
                    <a:cxn ang="0">
                      <a:pos x="125" y="46"/>
                    </a:cxn>
                    <a:cxn ang="0">
                      <a:pos x="119" y="44"/>
                    </a:cxn>
                    <a:cxn ang="0">
                      <a:pos x="115" y="43"/>
                    </a:cxn>
                    <a:cxn ang="0">
                      <a:pos x="109" y="41"/>
                    </a:cxn>
                    <a:cxn ang="0">
                      <a:pos x="106" y="38"/>
                    </a:cxn>
                    <a:cxn ang="0">
                      <a:pos x="100" y="36"/>
                    </a:cxn>
                    <a:cxn ang="0">
                      <a:pos x="58" y="0"/>
                    </a:cxn>
                    <a:cxn ang="0">
                      <a:pos x="0" y="72"/>
                    </a:cxn>
                    <a:cxn ang="0">
                      <a:pos x="1" y="75"/>
                    </a:cxn>
                    <a:cxn ang="0">
                      <a:pos x="5" y="81"/>
                    </a:cxn>
                    <a:cxn ang="0">
                      <a:pos x="23" y="99"/>
                    </a:cxn>
                    <a:cxn ang="0">
                      <a:pos x="25" y="104"/>
                    </a:cxn>
                    <a:cxn ang="0">
                      <a:pos x="38" y="123"/>
                    </a:cxn>
                    <a:cxn ang="0">
                      <a:pos x="49" y="125"/>
                    </a:cxn>
                    <a:cxn ang="0">
                      <a:pos x="56" y="114"/>
                    </a:cxn>
                    <a:cxn ang="0">
                      <a:pos x="60" y="113"/>
                    </a:cxn>
                    <a:cxn ang="0">
                      <a:pos x="67" y="115"/>
                    </a:cxn>
                    <a:cxn ang="0">
                      <a:pos x="75" y="119"/>
                    </a:cxn>
                    <a:cxn ang="0">
                      <a:pos x="77" y="121"/>
                    </a:cxn>
                    <a:cxn ang="0">
                      <a:pos x="83" y="129"/>
                    </a:cxn>
                    <a:cxn ang="0">
                      <a:pos x="94" y="149"/>
                    </a:cxn>
                    <a:cxn ang="0">
                      <a:pos x="100" y="155"/>
                    </a:cxn>
                    <a:cxn ang="0">
                      <a:pos x="102" y="165"/>
                    </a:cxn>
                    <a:cxn ang="0">
                      <a:pos x="111" y="176"/>
                    </a:cxn>
                    <a:cxn ang="0">
                      <a:pos x="126" y="181"/>
                    </a:cxn>
                    <a:cxn ang="0">
                      <a:pos x="135" y="182"/>
                    </a:cxn>
                    <a:cxn ang="0">
                      <a:pos x="134" y="180"/>
                    </a:cxn>
                    <a:cxn ang="0">
                      <a:pos x="131" y="162"/>
                    </a:cxn>
                    <a:cxn ang="0">
                      <a:pos x="130" y="160"/>
                    </a:cxn>
                    <a:cxn ang="0">
                      <a:pos x="133" y="153"/>
                    </a:cxn>
                    <a:cxn ang="0">
                      <a:pos x="134" y="151"/>
                    </a:cxn>
                    <a:cxn ang="0">
                      <a:pos x="137" y="145"/>
                    </a:cxn>
                    <a:cxn ang="0">
                      <a:pos x="139" y="145"/>
                    </a:cxn>
                    <a:cxn ang="0">
                      <a:pos x="141" y="142"/>
                    </a:cxn>
                    <a:cxn ang="0">
                      <a:pos x="143" y="142"/>
                    </a:cxn>
                    <a:cxn ang="0">
                      <a:pos x="147" y="140"/>
                    </a:cxn>
                    <a:cxn ang="0">
                      <a:pos x="149" y="136"/>
                    </a:cxn>
                    <a:cxn ang="0">
                      <a:pos x="150" y="138"/>
                    </a:cxn>
                    <a:cxn ang="0">
                      <a:pos x="165" y="130"/>
                    </a:cxn>
                    <a:cxn ang="0">
                      <a:pos x="168" y="121"/>
                    </a:cxn>
                    <a:cxn ang="0">
                      <a:pos x="171" y="120"/>
                    </a:cxn>
                    <a:cxn ang="0">
                      <a:pos x="181" y="119"/>
                    </a:cxn>
                    <a:cxn ang="0">
                      <a:pos x="184" y="117"/>
                    </a:cxn>
                    <a:cxn ang="0">
                      <a:pos x="185" y="114"/>
                    </a:cxn>
                    <a:cxn ang="0">
                      <a:pos x="186" y="106"/>
                    </a:cxn>
                    <a:cxn ang="0">
                      <a:pos x="188" y="101"/>
                    </a:cxn>
                    <a:cxn ang="0">
                      <a:pos x="187" y="91"/>
                    </a:cxn>
                    <a:cxn ang="0">
                      <a:pos x="185" y="88"/>
                    </a:cxn>
                    <a:cxn ang="0">
                      <a:pos x="184" y="82"/>
                    </a:cxn>
                    <a:cxn ang="0">
                      <a:pos x="180" y="53"/>
                    </a:cxn>
                    <a:cxn ang="0">
                      <a:pos x="174" y="51"/>
                    </a:cxn>
                  </a:cxnLst>
                  <a:rect l="0" t="0" r="r" b="b"/>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5" y="48"/>
                      </a:lnTo>
                      <a:lnTo>
                        <a:pt x="143" y="48"/>
                      </a:lnTo>
                      <a:lnTo>
                        <a:pt x="143" y="49"/>
                      </a:lnTo>
                      <a:lnTo>
                        <a:pt x="142" y="49"/>
                      </a:lnTo>
                      <a:lnTo>
                        <a:pt x="141" y="48"/>
                      </a:lnTo>
                      <a:lnTo>
                        <a:pt x="140" y="47"/>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5" y="43"/>
                      </a:lnTo>
                      <a:lnTo>
                        <a:pt x="113" y="42"/>
                      </a:lnTo>
                      <a:lnTo>
                        <a:pt x="109" y="42"/>
                      </a:lnTo>
                      <a:lnTo>
                        <a:pt x="109" y="41"/>
                      </a:lnTo>
                      <a:lnTo>
                        <a:pt x="108" y="40"/>
                      </a:lnTo>
                      <a:lnTo>
                        <a:pt x="108" y="39"/>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0" y="72"/>
                      </a:lnTo>
                      <a:lnTo>
                        <a:pt x="0" y="72"/>
                      </a:lnTo>
                      <a:lnTo>
                        <a:pt x="1" y="73"/>
                      </a:lnTo>
                      <a:lnTo>
                        <a:pt x="0" y="74"/>
                      </a:lnTo>
                      <a:lnTo>
                        <a:pt x="1" y="75"/>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2"/>
                      </a:lnTo>
                      <a:lnTo>
                        <a:pt x="135" y="181"/>
                      </a:lnTo>
                      <a:lnTo>
                        <a:pt x="134" y="180"/>
                      </a:lnTo>
                      <a:lnTo>
                        <a:pt x="134" y="180"/>
                      </a:lnTo>
                      <a:lnTo>
                        <a:pt x="133" y="178"/>
                      </a:lnTo>
                      <a:lnTo>
                        <a:pt x="130" y="170"/>
                      </a:lnTo>
                      <a:lnTo>
                        <a:pt x="129" y="167"/>
                      </a:lnTo>
                      <a:lnTo>
                        <a:pt x="131" y="162"/>
                      </a:lnTo>
                      <a:lnTo>
                        <a:pt x="131" y="160"/>
                      </a:lnTo>
                      <a:lnTo>
                        <a:pt x="130" y="160"/>
                      </a:lnTo>
                      <a:lnTo>
                        <a:pt x="130" y="160"/>
                      </a:lnTo>
                      <a:lnTo>
                        <a:pt x="130" y="160"/>
                      </a:lnTo>
                      <a:lnTo>
                        <a:pt x="130" y="159"/>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7" y="145"/>
                      </a:lnTo>
                      <a:lnTo>
                        <a:pt x="138" y="145"/>
                      </a:lnTo>
                      <a:lnTo>
                        <a:pt x="138" y="144"/>
                      </a:lnTo>
                      <a:lnTo>
                        <a:pt x="139" y="145"/>
                      </a:lnTo>
                      <a:lnTo>
                        <a:pt x="140" y="145"/>
                      </a:lnTo>
                      <a:lnTo>
                        <a:pt x="141" y="144"/>
                      </a:lnTo>
                      <a:lnTo>
                        <a:pt x="141" y="144"/>
                      </a:lnTo>
                      <a:lnTo>
                        <a:pt x="141" y="142"/>
                      </a:lnTo>
                      <a:lnTo>
                        <a:pt x="141" y="142"/>
                      </a:lnTo>
                      <a:lnTo>
                        <a:pt x="142" y="141"/>
                      </a:lnTo>
                      <a:lnTo>
                        <a:pt x="142" y="142"/>
                      </a:lnTo>
                      <a:lnTo>
                        <a:pt x="143" y="142"/>
                      </a:lnTo>
                      <a:lnTo>
                        <a:pt x="146" y="141"/>
                      </a:lnTo>
                      <a:lnTo>
                        <a:pt x="147" y="141"/>
                      </a:lnTo>
                      <a:lnTo>
                        <a:pt x="147" y="140"/>
                      </a:lnTo>
                      <a:lnTo>
                        <a:pt x="147" y="140"/>
                      </a:lnTo>
                      <a:lnTo>
                        <a:pt x="145" y="139"/>
                      </a:lnTo>
                      <a:lnTo>
                        <a:pt x="145" y="138"/>
                      </a:lnTo>
                      <a:lnTo>
                        <a:pt x="148" y="137"/>
                      </a:lnTo>
                      <a:lnTo>
                        <a:pt x="149" y="136"/>
                      </a:lnTo>
                      <a:lnTo>
                        <a:pt x="150" y="136"/>
                      </a:lnTo>
                      <a:lnTo>
                        <a:pt x="150" y="136"/>
                      </a:lnTo>
                      <a:lnTo>
                        <a:pt x="149" y="137"/>
                      </a:lnTo>
                      <a:lnTo>
                        <a:pt x="150" y="138"/>
                      </a:lnTo>
                      <a:lnTo>
                        <a:pt x="150" y="138"/>
                      </a:lnTo>
                      <a:lnTo>
                        <a:pt x="151" y="137"/>
                      </a:lnTo>
                      <a:lnTo>
                        <a:pt x="156" y="135"/>
                      </a:lnTo>
                      <a:lnTo>
                        <a:pt x="165" y="130"/>
                      </a:lnTo>
                      <a:lnTo>
                        <a:pt x="165" y="128"/>
                      </a:lnTo>
                      <a:lnTo>
                        <a:pt x="169" y="124"/>
                      </a:lnTo>
                      <a:lnTo>
                        <a:pt x="169" y="124"/>
                      </a:lnTo>
                      <a:lnTo>
                        <a:pt x="168" y="121"/>
                      </a:lnTo>
                      <a:lnTo>
                        <a:pt x="168" y="119"/>
                      </a:lnTo>
                      <a:lnTo>
                        <a:pt x="171" y="118"/>
                      </a:lnTo>
                      <a:lnTo>
                        <a:pt x="171" y="118"/>
                      </a:lnTo>
                      <a:lnTo>
                        <a:pt x="171" y="120"/>
                      </a:lnTo>
                      <a:lnTo>
                        <a:pt x="171" y="121"/>
                      </a:lnTo>
                      <a:lnTo>
                        <a:pt x="174" y="121"/>
                      </a:lnTo>
                      <a:lnTo>
                        <a:pt x="175" y="122"/>
                      </a:lnTo>
                      <a:lnTo>
                        <a:pt x="181" y="119"/>
                      </a:lnTo>
                      <a:lnTo>
                        <a:pt x="185" y="119"/>
                      </a:lnTo>
                      <a:lnTo>
                        <a:pt x="185" y="119"/>
                      </a:lnTo>
                      <a:lnTo>
                        <a:pt x="184" y="118"/>
                      </a:lnTo>
                      <a:lnTo>
                        <a:pt x="184" y="117"/>
                      </a:lnTo>
                      <a:lnTo>
                        <a:pt x="184" y="116"/>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6" y="53"/>
                      </a:lnTo>
                      <a:lnTo>
                        <a:pt x="174" y="51"/>
                      </a:lnTo>
                      <a:lnTo>
                        <a:pt x="174"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3" name="Freeform 579"/>
                <p:cNvSpPr>
                  <a:spLocks/>
                </p:cNvSpPr>
                <p:nvPr/>
              </p:nvSpPr>
              <p:spPr bwMode="auto">
                <a:xfrm>
                  <a:off x="4373" y="1453"/>
                  <a:ext cx="522" cy="380"/>
                </a:xfrm>
                <a:custGeom>
                  <a:avLst/>
                  <a:gdLst/>
                  <a:ahLst/>
                  <a:cxnLst>
                    <a:cxn ang="0">
                      <a:pos x="78" y="70"/>
                    </a:cxn>
                    <a:cxn ang="0">
                      <a:pos x="76" y="73"/>
                    </a:cxn>
                    <a:cxn ang="0">
                      <a:pos x="75" y="75"/>
                    </a:cxn>
                    <a:cxn ang="0">
                      <a:pos x="75" y="78"/>
                    </a:cxn>
                    <a:cxn ang="0">
                      <a:pos x="77" y="76"/>
                    </a:cxn>
                    <a:cxn ang="0">
                      <a:pos x="81" y="75"/>
                    </a:cxn>
                    <a:cxn ang="0">
                      <a:pos x="87" y="73"/>
                    </a:cxn>
                    <a:cxn ang="0">
                      <a:pos x="96" y="66"/>
                    </a:cxn>
                    <a:cxn ang="0">
                      <a:pos x="99" y="64"/>
                    </a:cxn>
                    <a:cxn ang="0">
                      <a:pos x="102" y="61"/>
                    </a:cxn>
                    <a:cxn ang="0">
                      <a:pos x="100" y="62"/>
                    </a:cxn>
                    <a:cxn ang="0">
                      <a:pos x="97" y="64"/>
                    </a:cxn>
                    <a:cxn ang="0">
                      <a:pos x="94" y="65"/>
                    </a:cxn>
                    <a:cxn ang="0">
                      <a:pos x="97" y="61"/>
                    </a:cxn>
                    <a:cxn ang="0">
                      <a:pos x="95" y="62"/>
                    </a:cxn>
                    <a:cxn ang="0">
                      <a:pos x="86" y="67"/>
                    </a:cxn>
                    <a:cxn ang="0">
                      <a:pos x="80" y="72"/>
                    </a:cxn>
                    <a:cxn ang="0">
                      <a:pos x="79" y="68"/>
                    </a:cxn>
                    <a:cxn ang="0">
                      <a:pos x="81" y="64"/>
                    </a:cxn>
                    <a:cxn ang="0">
                      <a:pos x="79" y="49"/>
                    </a:cxn>
                    <a:cxn ang="0">
                      <a:pos x="77" y="34"/>
                    </a:cxn>
                    <a:cxn ang="0">
                      <a:pos x="75" y="25"/>
                    </a:cxn>
                    <a:cxn ang="0">
                      <a:pos x="74" y="24"/>
                    </a:cxn>
                    <a:cxn ang="0">
                      <a:pos x="73" y="21"/>
                    </a:cxn>
                    <a:cxn ang="0">
                      <a:pos x="72" y="12"/>
                    </a:cxn>
                    <a:cxn ang="0">
                      <a:pos x="69" y="3"/>
                    </a:cxn>
                    <a:cxn ang="0">
                      <a:pos x="68" y="0"/>
                    </a:cxn>
                    <a:cxn ang="0">
                      <a:pos x="51" y="4"/>
                    </a:cxn>
                    <a:cxn ang="0">
                      <a:pos x="42" y="14"/>
                    </a:cxn>
                    <a:cxn ang="0">
                      <a:pos x="41" y="18"/>
                    </a:cxn>
                    <a:cxn ang="0">
                      <a:pos x="36" y="23"/>
                    </a:cxn>
                    <a:cxn ang="0">
                      <a:pos x="38" y="25"/>
                    </a:cxn>
                    <a:cxn ang="0">
                      <a:pos x="38" y="27"/>
                    </a:cxn>
                    <a:cxn ang="0">
                      <a:pos x="39" y="32"/>
                    </a:cxn>
                    <a:cxn ang="0">
                      <a:pos x="30" y="39"/>
                    </a:cxn>
                    <a:cxn ang="0">
                      <a:pos x="19" y="39"/>
                    </a:cxn>
                    <a:cxn ang="0">
                      <a:pos x="9" y="42"/>
                    </a:cxn>
                    <a:cxn ang="0">
                      <a:pos x="6" y="46"/>
                    </a:cxn>
                    <a:cxn ang="0">
                      <a:pos x="9" y="52"/>
                    </a:cxn>
                    <a:cxn ang="0">
                      <a:pos x="2" y="60"/>
                    </a:cxn>
                    <a:cxn ang="0">
                      <a:pos x="56" y="55"/>
                    </a:cxn>
                    <a:cxn ang="0">
                      <a:pos x="57" y="57"/>
                    </a:cxn>
                    <a:cxn ang="0">
                      <a:pos x="59" y="58"/>
                    </a:cxn>
                    <a:cxn ang="0">
                      <a:pos x="62" y="63"/>
                    </a:cxn>
                    <a:cxn ang="0">
                      <a:pos x="66" y="64"/>
                    </a:cxn>
                  </a:cxnLst>
                  <a:rect l="0" t="0" r="r" b="b"/>
                  <a:pathLst>
                    <a:path w="102" h="78">
                      <a:moveTo>
                        <a:pt x="66" y="64"/>
                      </a:moveTo>
                      <a:lnTo>
                        <a:pt x="77" y="68"/>
                      </a:lnTo>
                      <a:lnTo>
                        <a:pt x="78" y="70"/>
                      </a:lnTo>
                      <a:lnTo>
                        <a:pt x="77" y="71"/>
                      </a:lnTo>
                      <a:lnTo>
                        <a:pt x="77" y="72"/>
                      </a:lnTo>
                      <a:lnTo>
                        <a:pt x="76" y="73"/>
                      </a:lnTo>
                      <a:lnTo>
                        <a:pt x="76" y="75"/>
                      </a:lnTo>
                      <a:lnTo>
                        <a:pt x="76" y="75"/>
                      </a:lnTo>
                      <a:lnTo>
                        <a:pt x="75" y="75"/>
                      </a:lnTo>
                      <a:lnTo>
                        <a:pt x="74" y="77"/>
                      </a:lnTo>
                      <a:lnTo>
                        <a:pt x="74" y="78"/>
                      </a:lnTo>
                      <a:lnTo>
                        <a:pt x="75"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2" y="61"/>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7" y="57"/>
                      </a:lnTo>
                      <a:lnTo>
                        <a:pt x="58" y="57"/>
                      </a:lnTo>
                      <a:lnTo>
                        <a:pt x="58" y="58"/>
                      </a:lnTo>
                      <a:lnTo>
                        <a:pt x="59" y="58"/>
                      </a:lnTo>
                      <a:lnTo>
                        <a:pt x="61" y="61"/>
                      </a:lnTo>
                      <a:lnTo>
                        <a:pt x="61" y="62"/>
                      </a:lnTo>
                      <a:lnTo>
                        <a:pt x="62" y="63"/>
                      </a:lnTo>
                      <a:lnTo>
                        <a:pt x="62" y="63"/>
                      </a:lnTo>
                      <a:lnTo>
                        <a:pt x="65" y="64"/>
                      </a:lnTo>
                      <a:lnTo>
                        <a:pt x="66" y="64"/>
                      </a:lnTo>
                      <a:lnTo>
                        <a:pt x="66" y="6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4" name="Freeform 580"/>
                <p:cNvSpPr>
                  <a:spLocks/>
                </p:cNvSpPr>
                <p:nvPr/>
              </p:nvSpPr>
              <p:spPr bwMode="auto">
                <a:xfrm>
                  <a:off x="4721" y="1428"/>
                  <a:ext cx="118" cy="205"/>
                </a:xfrm>
                <a:custGeom>
                  <a:avLst/>
                  <a:gdLst/>
                  <a:ahLst/>
                  <a:cxnLst>
                    <a:cxn ang="0">
                      <a:pos x="0" y="5"/>
                    </a:cxn>
                    <a:cxn ang="0">
                      <a:pos x="1" y="7"/>
                    </a:cxn>
                    <a:cxn ang="0">
                      <a:pos x="0" y="8"/>
                    </a:cxn>
                    <a:cxn ang="0">
                      <a:pos x="1" y="8"/>
                    </a:cxn>
                    <a:cxn ang="0">
                      <a:pos x="1" y="9"/>
                    </a:cxn>
                    <a:cxn ang="0">
                      <a:pos x="3" y="14"/>
                    </a:cxn>
                    <a:cxn ang="0">
                      <a:pos x="4" y="17"/>
                    </a:cxn>
                    <a:cxn ang="0">
                      <a:pos x="3" y="19"/>
                    </a:cxn>
                    <a:cxn ang="0">
                      <a:pos x="3" y="21"/>
                    </a:cxn>
                    <a:cxn ang="0">
                      <a:pos x="5" y="26"/>
                    </a:cxn>
                    <a:cxn ang="0">
                      <a:pos x="5" y="28"/>
                    </a:cxn>
                    <a:cxn ang="0">
                      <a:pos x="5" y="29"/>
                    </a:cxn>
                    <a:cxn ang="0">
                      <a:pos x="6" y="29"/>
                    </a:cxn>
                    <a:cxn ang="0">
                      <a:pos x="5" y="28"/>
                    </a:cxn>
                    <a:cxn ang="0">
                      <a:pos x="6" y="28"/>
                    </a:cxn>
                    <a:cxn ang="0">
                      <a:pos x="7" y="30"/>
                    </a:cxn>
                    <a:cxn ang="0">
                      <a:pos x="8" y="34"/>
                    </a:cxn>
                    <a:cxn ang="0">
                      <a:pos x="8" y="37"/>
                    </a:cxn>
                    <a:cxn ang="0">
                      <a:pos x="9" y="39"/>
                    </a:cxn>
                    <a:cxn ang="0">
                      <a:pos x="10" y="42"/>
                    </a:cxn>
                    <a:cxn ang="0">
                      <a:pos x="20" y="40"/>
                    </a:cxn>
                    <a:cxn ang="0">
                      <a:pos x="19" y="39"/>
                    </a:cxn>
                    <a:cxn ang="0">
                      <a:pos x="18" y="38"/>
                    </a:cxn>
                    <a:cxn ang="0">
                      <a:pos x="18" y="37"/>
                    </a:cxn>
                    <a:cxn ang="0">
                      <a:pos x="19" y="36"/>
                    </a:cxn>
                    <a:cxn ang="0">
                      <a:pos x="18" y="34"/>
                    </a:cxn>
                    <a:cxn ang="0">
                      <a:pos x="18" y="27"/>
                    </a:cxn>
                    <a:cxn ang="0">
                      <a:pos x="18" y="25"/>
                    </a:cxn>
                    <a:cxn ang="0">
                      <a:pos x="19" y="21"/>
                    </a:cxn>
                    <a:cxn ang="0">
                      <a:pos x="19" y="19"/>
                    </a:cxn>
                    <a:cxn ang="0">
                      <a:pos x="19" y="17"/>
                    </a:cxn>
                    <a:cxn ang="0">
                      <a:pos x="19" y="15"/>
                    </a:cxn>
                    <a:cxn ang="0">
                      <a:pos x="19" y="14"/>
                    </a:cxn>
                    <a:cxn ang="0">
                      <a:pos x="19" y="13"/>
                    </a:cxn>
                    <a:cxn ang="0">
                      <a:pos x="22" y="11"/>
                    </a:cxn>
                    <a:cxn ang="0">
                      <a:pos x="23" y="7"/>
                    </a:cxn>
                    <a:cxn ang="0">
                      <a:pos x="22" y="5"/>
                    </a:cxn>
                    <a:cxn ang="0">
                      <a:pos x="22" y="3"/>
                    </a:cxn>
                    <a:cxn ang="0">
                      <a:pos x="22" y="3"/>
                    </a:cxn>
                    <a:cxn ang="0">
                      <a:pos x="22" y="2"/>
                    </a:cxn>
                    <a:cxn ang="0">
                      <a:pos x="21" y="0"/>
                    </a:cxn>
                    <a:cxn ang="0">
                      <a:pos x="0" y="5"/>
                    </a:cxn>
                    <a:cxn ang="0">
                      <a:pos x="0" y="5"/>
                    </a:cxn>
                  </a:cxnLst>
                  <a:rect l="0" t="0" r="r" b="b"/>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3"/>
                      </a:lnTo>
                      <a:lnTo>
                        <a:pt x="22" y="2"/>
                      </a:lnTo>
                      <a:lnTo>
                        <a:pt x="21" y="0"/>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5" name="Freeform 581"/>
                <p:cNvSpPr>
                  <a:spLocks/>
                </p:cNvSpPr>
                <p:nvPr/>
              </p:nvSpPr>
              <p:spPr bwMode="auto">
                <a:xfrm>
                  <a:off x="2096" y="1760"/>
                  <a:ext cx="390" cy="458"/>
                </a:xfrm>
                <a:custGeom>
                  <a:avLst/>
                  <a:gdLst/>
                  <a:ahLst/>
                  <a:cxnLst>
                    <a:cxn ang="0">
                      <a:pos x="66" y="94"/>
                    </a:cxn>
                    <a:cxn ang="0">
                      <a:pos x="76" y="27"/>
                    </a:cxn>
                    <a:cxn ang="0">
                      <a:pos x="51" y="23"/>
                    </a:cxn>
                    <a:cxn ang="0">
                      <a:pos x="53" y="6"/>
                    </a:cxn>
                    <a:cxn ang="0">
                      <a:pos x="16" y="0"/>
                    </a:cxn>
                    <a:cxn ang="0">
                      <a:pos x="0" y="84"/>
                    </a:cxn>
                    <a:cxn ang="0">
                      <a:pos x="0" y="84"/>
                    </a:cxn>
                    <a:cxn ang="0">
                      <a:pos x="66" y="94"/>
                    </a:cxn>
                    <a:cxn ang="0">
                      <a:pos x="66" y="94"/>
                    </a:cxn>
                  </a:cxnLst>
                  <a:rect l="0" t="0" r="r" b="b"/>
                  <a:pathLst>
                    <a:path w="76" h="94">
                      <a:moveTo>
                        <a:pt x="66" y="94"/>
                      </a:moveTo>
                      <a:lnTo>
                        <a:pt x="76" y="27"/>
                      </a:lnTo>
                      <a:lnTo>
                        <a:pt x="51" y="23"/>
                      </a:lnTo>
                      <a:lnTo>
                        <a:pt x="53" y="6"/>
                      </a:lnTo>
                      <a:lnTo>
                        <a:pt x="16" y="0"/>
                      </a:lnTo>
                      <a:lnTo>
                        <a:pt x="0" y="84"/>
                      </a:lnTo>
                      <a:lnTo>
                        <a:pt x="0" y="84"/>
                      </a:lnTo>
                      <a:lnTo>
                        <a:pt x="66" y="9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6" name="Freeform 582"/>
                <p:cNvSpPr>
                  <a:spLocks/>
                </p:cNvSpPr>
                <p:nvPr/>
              </p:nvSpPr>
              <p:spPr bwMode="auto">
                <a:xfrm>
                  <a:off x="1537" y="1282"/>
                  <a:ext cx="555" cy="439"/>
                </a:xfrm>
                <a:custGeom>
                  <a:avLst/>
                  <a:gdLst/>
                  <a:ahLst/>
                  <a:cxnLst>
                    <a:cxn ang="0">
                      <a:pos x="0" y="67"/>
                    </a:cxn>
                    <a:cxn ang="0">
                      <a:pos x="0" y="62"/>
                    </a:cxn>
                    <a:cxn ang="0">
                      <a:pos x="1" y="57"/>
                    </a:cxn>
                    <a:cxn ang="0">
                      <a:pos x="2" y="51"/>
                    </a:cxn>
                    <a:cxn ang="0">
                      <a:pos x="3" y="49"/>
                    </a:cxn>
                    <a:cxn ang="0">
                      <a:pos x="5" y="47"/>
                    </a:cxn>
                    <a:cxn ang="0">
                      <a:pos x="5" y="45"/>
                    </a:cxn>
                    <a:cxn ang="0">
                      <a:pos x="10" y="37"/>
                    </a:cxn>
                    <a:cxn ang="0">
                      <a:pos x="16" y="23"/>
                    </a:cxn>
                    <a:cxn ang="0">
                      <a:pos x="20" y="13"/>
                    </a:cxn>
                    <a:cxn ang="0">
                      <a:pos x="24" y="3"/>
                    </a:cxn>
                    <a:cxn ang="0">
                      <a:pos x="24" y="0"/>
                    </a:cxn>
                    <a:cxn ang="0">
                      <a:pos x="27" y="0"/>
                    </a:cxn>
                    <a:cxn ang="0">
                      <a:pos x="30" y="1"/>
                    </a:cxn>
                    <a:cxn ang="0">
                      <a:pos x="31" y="2"/>
                    </a:cxn>
                    <a:cxn ang="0">
                      <a:pos x="35" y="5"/>
                    </a:cxn>
                    <a:cxn ang="0">
                      <a:pos x="35" y="8"/>
                    </a:cxn>
                    <a:cxn ang="0">
                      <a:pos x="36" y="14"/>
                    </a:cxn>
                    <a:cxn ang="0">
                      <a:pos x="43" y="16"/>
                    </a:cxn>
                    <a:cxn ang="0">
                      <a:pos x="48" y="16"/>
                    </a:cxn>
                    <a:cxn ang="0">
                      <a:pos x="54" y="18"/>
                    </a:cxn>
                    <a:cxn ang="0">
                      <a:pos x="61" y="18"/>
                    </a:cxn>
                    <a:cxn ang="0">
                      <a:pos x="65" y="19"/>
                    </a:cxn>
                    <a:cxn ang="0">
                      <a:pos x="68" y="18"/>
                    </a:cxn>
                    <a:cxn ang="0">
                      <a:pos x="71" y="19"/>
                    </a:cxn>
                    <a:cxn ang="0">
                      <a:pos x="74" y="18"/>
                    </a:cxn>
                    <a:cxn ang="0">
                      <a:pos x="76" y="19"/>
                    </a:cxn>
                    <a:cxn ang="0">
                      <a:pos x="79" y="19"/>
                    </a:cxn>
                    <a:cxn ang="0">
                      <a:pos x="104" y="24"/>
                    </a:cxn>
                    <a:cxn ang="0">
                      <a:pos x="105" y="27"/>
                    </a:cxn>
                    <a:cxn ang="0">
                      <a:pos x="108" y="28"/>
                    </a:cxn>
                    <a:cxn ang="0">
                      <a:pos x="102" y="40"/>
                    </a:cxn>
                    <a:cxn ang="0">
                      <a:pos x="101" y="42"/>
                    </a:cxn>
                    <a:cxn ang="0">
                      <a:pos x="98" y="44"/>
                    </a:cxn>
                    <a:cxn ang="0">
                      <a:pos x="94" y="51"/>
                    </a:cxn>
                    <a:cxn ang="0">
                      <a:pos x="97" y="53"/>
                    </a:cxn>
                    <a:cxn ang="0">
                      <a:pos x="97" y="55"/>
                    </a:cxn>
                    <a:cxn ang="0">
                      <a:pos x="96" y="56"/>
                    </a:cxn>
                    <a:cxn ang="0">
                      <a:pos x="95" y="60"/>
                    </a:cxn>
                    <a:cxn ang="0">
                      <a:pos x="52" y="81"/>
                    </a:cxn>
                    <a:cxn ang="0">
                      <a:pos x="1" y="68"/>
                    </a:cxn>
                  </a:cxnLst>
                  <a:rect l="0" t="0" r="r" b="b"/>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27" y="0"/>
                      </a:lnTo>
                      <a:lnTo>
                        <a:pt x="30" y="1"/>
                      </a:lnTo>
                      <a:lnTo>
                        <a:pt x="31" y="2"/>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7" name="Freeform 583"/>
                <p:cNvSpPr>
                  <a:spLocks/>
                </p:cNvSpPr>
                <p:nvPr/>
              </p:nvSpPr>
              <p:spPr bwMode="auto">
                <a:xfrm>
                  <a:off x="1738" y="1677"/>
                  <a:ext cx="440" cy="649"/>
                </a:xfrm>
                <a:custGeom>
                  <a:avLst/>
                  <a:gdLst/>
                  <a:ahLst/>
                  <a:cxnLst>
                    <a:cxn ang="0">
                      <a:pos x="13" y="0"/>
                    </a:cxn>
                    <a:cxn ang="0">
                      <a:pos x="0" y="51"/>
                    </a:cxn>
                    <a:cxn ang="0">
                      <a:pos x="56" y="133"/>
                    </a:cxn>
                    <a:cxn ang="0">
                      <a:pos x="56" y="132"/>
                    </a:cxn>
                    <a:cxn ang="0">
                      <a:pos x="56" y="131"/>
                    </a:cxn>
                    <a:cxn ang="0">
                      <a:pos x="57" y="127"/>
                    </a:cxn>
                    <a:cxn ang="0">
                      <a:pos x="57" y="126"/>
                    </a:cxn>
                    <a:cxn ang="0">
                      <a:pos x="57" y="118"/>
                    </a:cxn>
                    <a:cxn ang="0">
                      <a:pos x="57" y="115"/>
                    </a:cxn>
                    <a:cxn ang="0">
                      <a:pos x="57" y="114"/>
                    </a:cxn>
                    <a:cxn ang="0">
                      <a:pos x="60" y="114"/>
                    </a:cxn>
                    <a:cxn ang="0">
                      <a:pos x="62" y="114"/>
                    </a:cxn>
                    <a:cxn ang="0">
                      <a:pos x="63" y="115"/>
                    </a:cxn>
                    <a:cxn ang="0">
                      <a:pos x="63" y="116"/>
                    </a:cxn>
                    <a:cxn ang="0">
                      <a:pos x="64" y="117"/>
                    </a:cxn>
                    <a:cxn ang="0">
                      <a:pos x="66" y="117"/>
                    </a:cxn>
                    <a:cxn ang="0">
                      <a:pos x="68" y="110"/>
                    </a:cxn>
                    <a:cxn ang="0">
                      <a:pos x="70" y="101"/>
                    </a:cxn>
                    <a:cxn ang="0">
                      <a:pos x="86" y="17"/>
                    </a:cxn>
                    <a:cxn ang="0">
                      <a:pos x="49" y="9"/>
                    </a:cxn>
                    <a:cxn ang="0">
                      <a:pos x="13" y="0"/>
                    </a:cxn>
                    <a:cxn ang="0">
                      <a:pos x="13" y="0"/>
                    </a:cxn>
                  </a:cxnLst>
                  <a:rect l="0" t="0" r="r" b="b"/>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48" name="Freeform 584"/>
                <p:cNvSpPr>
                  <a:spLocks/>
                </p:cNvSpPr>
                <p:nvPr/>
              </p:nvSpPr>
              <p:spPr bwMode="auto">
                <a:xfrm>
                  <a:off x="1968" y="2170"/>
                  <a:ext cx="467" cy="517"/>
                </a:xfrm>
                <a:custGeom>
                  <a:avLst/>
                  <a:gdLst/>
                  <a:ahLst/>
                  <a:cxnLst>
                    <a:cxn ang="0">
                      <a:pos x="78" y="106"/>
                    </a:cxn>
                    <a:cxn ang="0">
                      <a:pos x="91" y="10"/>
                    </a:cxn>
                    <a:cxn ang="0">
                      <a:pos x="25" y="0"/>
                    </a:cxn>
                    <a:cxn ang="0">
                      <a:pos x="25" y="0"/>
                    </a:cxn>
                    <a:cxn ang="0">
                      <a:pos x="23" y="9"/>
                    </a:cxn>
                    <a:cxn ang="0">
                      <a:pos x="21" y="16"/>
                    </a:cxn>
                    <a:cxn ang="0">
                      <a:pos x="19" y="16"/>
                    </a:cxn>
                    <a:cxn ang="0">
                      <a:pos x="18" y="15"/>
                    </a:cxn>
                    <a:cxn ang="0">
                      <a:pos x="18" y="14"/>
                    </a:cxn>
                    <a:cxn ang="0">
                      <a:pos x="17" y="13"/>
                    </a:cxn>
                    <a:cxn ang="0">
                      <a:pos x="15" y="13"/>
                    </a:cxn>
                    <a:cxn ang="0">
                      <a:pos x="12" y="13"/>
                    </a:cxn>
                    <a:cxn ang="0">
                      <a:pos x="12" y="14"/>
                    </a:cxn>
                    <a:cxn ang="0">
                      <a:pos x="12" y="17"/>
                    </a:cxn>
                    <a:cxn ang="0">
                      <a:pos x="12" y="25"/>
                    </a:cxn>
                    <a:cxn ang="0">
                      <a:pos x="12" y="26"/>
                    </a:cxn>
                    <a:cxn ang="0">
                      <a:pos x="11" y="30"/>
                    </a:cxn>
                    <a:cxn ang="0">
                      <a:pos x="11" y="31"/>
                    </a:cxn>
                    <a:cxn ang="0">
                      <a:pos x="11" y="32"/>
                    </a:cxn>
                    <a:cxn ang="0">
                      <a:pos x="11" y="34"/>
                    </a:cxn>
                    <a:cxn ang="0">
                      <a:pos x="11" y="35"/>
                    </a:cxn>
                    <a:cxn ang="0">
                      <a:pos x="11" y="36"/>
                    </a:cxn>
                    <a:cxn ang="0">
                      <a:pos x="12" y="38"/>
                    </a:cxn>
                    <a:cxn ang="0">
                      <a:pos x="12" y="39"/>
                    </a:cxn>
                    <a:cxn ang="0">
                      <a:pos x="12" y="41"/>
                    </a:cxn>
                    <a:cxn ang="0">
                      <a:pos x="13" y="43"/>
                    </a:cxn>
                    <a:cxn ang="0">
                      <a:pos x="13" y="43"/>
                    </a:cxn>
                    <a:cxn ang="0">
                      <a:pos x="14" y="44"/>
                    </a:cxn>
                    <a:cxn ang="0">
                      <a:pos x="15" y="46"/>
                    </a:cxn>
                    <a:cxn ang="0">
                      <a:pos x="14" y="46"/>
                    </a:cxn>
                    <a:cxn ang="0">
                      <a:pos x="14" y="46"/>
                    </a:cxn>
                    <a:cxn ang="0">
                      <a:pos x="12" y="47"/>
                    </a:cxn>
                    <a:cxn ang="0">
                      <a:pos x="10" y="48"/>
                    </a:cxn>
                    <a:cxn ang="0">
                      <a:pos x="9" y="50"/>
                    </a:cxn>
                    <a:cxn ang="0">
                      <a:pos x="7" y="55"/>
                    </a:cxn>
                    <a:cxn ang="0">
                      <a:pos x="5" y="58"/>
                    </a:cxn>
                    <a:cxn ang="0">
                      <a:pos x="3" y="58"/>
                    </a:cxn>
                    <a:cxn ang="0">
                      <a:pos x="3" y="59"/>
                    </a:cxn>
                    <a:cxn ang="0">
                      <a:pos x="4" y="60"/>
                    </a:cxn>
                    <a:cxn ang="0">
                      <a:pos x="3" y="61"/>
                    </a:cxn>
                    <a:cxn ang="0">
                      <a:pos x="3" y="63"/>
                    </a:cxn>
                    <a:cxn ang="0">
                      <a:pos x="3" y="64"/>
                    </a:cxn>
                    <a:cxn ang="0">
                      <a:pos x="5" y="66"/>
                    </a:cxn>
                    <a:cxn ang="0">
                      <a:pos x="6" y="67"/>
                    </a:cxn>
                    <a:cxn ang="0">
                      <a:pos x="5" y="67"/>
                    </a:cxn>
                    <a:cxn ang="0">
                      <a:pos x="5" y="69"/>
                    </a:cxn>
                    <a:cxn ang="0">
                      <a:pos x="4" y="70"/>
                    </a:cxn>
                    <a:cxn ang="0">
                      <a:pos x="3" y="70"/>
                    </a:cxn>
                    <a:cxn ang="0">
                      <a:pos x="1" y="69"/>
                    </a:cxn>
                    <a:cxn ang="0">
                      <a:pos x="0" y="73"/>
                    </a:cxn>
                    <a:cxn ang="0">
                      <a:pos x="49" y="102"/>
                    </a:cxn>
                    <a:cxn ang="0">
                      <a:pos x="78" y="106"/>
                    </a:cxn>
                    <a:cxn ang="0">
                      <a:pos x="78" y="106"/>
                    </a:cxn>
                    <a:cxn ang="0">
                      <a:pos x="78" y="106"/>
                    </a:cxn>
                  </a:cxnLst>
                  <a:rect l="0" t="0" r="r" b="b"/>
                  <a:pathLst>
                    <a:path w="91" h="106">
                      <a:moveTo>
                        <a:pt x="78" y="106"/>
                      </a:moveTo>
                      <a:lnTo>
                        <a:pt x="91" y="10"/>
                      </a:lnTo>
                      <a:lnTo>
                        <a:pt x="25" y="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3" y="43"/>
                      </a:lnTo>
                      <a:lnTo>
                        <a:pt x="14" y="44"/>
                      </a:lnTo>
                      <a:lnTo>
                        <a:pt x="15" y="46"/>
                      </a:lnTo>
                      <a:lnTo>
                        <a:pt x="14"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lnTo>
                        <a:pt x="78" y="106"/>
                      </a:lnTo>
                      <a:lnTo>
                        <a:pt x="78" y="10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49" name="Freeform 585"/>
                <p:cNvSpPr>
                  <a:spLocks/>
                </p:cNvSpPr>
                <p:nvPr/>
              </p:nvSpPr>
              <p:spPr bwMode="auto">
                <a:xfrm>
                  <a:off x="3265" y="1248"/>
                  <a:ext cx="456" cy="487"/>
                </a:xfrm>
                <a:custGeom>
                  <a:avLst/>
                  <a:gdLst/>
                  <a:ahLst/>
                  <a:cxnLst>
                    <a:cxn ang="0">
                      <a:pos x="8" y="69"/>
                    </a:cxn>
                    <a:cxn ang="0">
                      <a:pos x="4" y="64"/>
                    </a:cxn>
                    <a:cxn ang="0">
                      <a:pos x="7" y="60"/>
                    </a:cxn>
                    <a:cxn ang="0">
                      <a:pos x="7" y="56"/>
                    </a:cxn>
                    <a:cxn ang="0">
                      <a:pos x="5" y="47"/>
                    </a:cxn>
                    <a:cxn ang="0">
                      <a:pos x="5" y="43"/>
                    </a:cxn>
                    <a:cxn ang="0">
                      <a:pos x="4" y="33"/>
                    </a:cxn>
                    <a:cxn ang="0">
                      <a:pos x="2" y="26"/>
                    </a:cxn>
                    <a:cxn ang="0">
                      <a:pos x="0" y="16"/>
                    </a:cxn>
                    <a:cxn ang="0">
                      <a:pos x="1" y="12"/>
                    </a:cxn>
                    <a:cxn ang="0">
                      <a:pos x="0" y="7"/>
                    </a:cxn>
                    <a:cxn ang="0">
                      <a:pos x="23" y="3"/>
                    </a:cxn>
                    <a:cxn ang="0">
                      <a:pos x="25" y="1"/>
                    </a:cxn>
                    <a:cxn ang="0">
                      <a:pos x="28" y="5"/>
                    </a:cxn>
                    <a:cxn ang="0">
                      <a:pos x="28" y="10"/>
                    </a:cxn>
                    <a:cxn ang="0">
                      <a:pos x="32" y="12"/>
                    </a:cxn>
                    <a:cxn ang="0">
                      <a:pos x="34" y="13"/>
                    </a:cxn>
                    <a:cxn ang="0">
                      <a:pos x="38" y="13"/>
                    </a:cxn>
                    <a:cxn ang="0">
                      <a:pos x="39" y="14"/>
                    </a:cxn>
                    <a:cxn ang="0">
                      <a:pos x="43" y="13"/>
                    </a:cxn>
                    <a:cxn ang="0">
                      <a:pos x="51" y="14"/>
                    </a:cxn>
                    <a:cxn ang="0">
                      <a:pos x="52" y="15"/>
                    </a:cxn>
                    <a:cxn ang="0">
                      <a:pos x="53" y="15"/>
                    </a:cxn>
                    <a:cxn ang="0">
                      <a:pos x="54" y="18"/>
                    </a:cxn>
                    <a:cxn ang="0">
                      <a:pos x="57" y="17"/>
                    </a:cxn>
                    <a:cxn ang="0">
                      <a:pos x="59" y="17"/>
                    </a:cxn>
                    <a:cxn ang="0">
                      <a:pos x="62" y="19"/>
                    </a:cxn>
                    <a:cxn ang="0">
                      <a:pos x="64" y="21"/>
                    </a:cxn>
                    <a:cxn ang="0">
                      <a:pos x="68" y="21"/>
                    </a:cxn>
                    <a:cxn ang="0">
                      <a:pos x="73" y="18"/>
                    </a:cxn>
                    <a:cxn ang="0">
                      <a:pos x="81" y="20"/>
                    </a:cxn>
                    <a:cxn ang="0">
                      <a:pos x="83" y="20"/>
                    </a:cxn>
                    <a:cxn ang="0">
                      <a:pos x="86" y="21"/>
                    </a:cxn>
                    <a:cxn ang="0">
                      <a:pos x="87" y="22"/>
                    </a:cxn>
                    <a:cxn ang="0">
                      <a:pos x="81" y="25"/>
                    </a:cxn>
                    <a:cxn ang="0">
                      <a:pos x="78" y="28"/>
                    </a:cxn>
                    <a:cxn ang="0">
                      <a:pos x="73" y="30"/>
                    </a:cxn>
                    <a:cxn ang="0">
                      <a:pos x="59" y="44"/>
                    </a:cxn>
                    <a:cxn ang="0">
                      <a:pos x="57" y="46"/>
                    </a:cxn>
                    <a:cxn ang="0">
                      <a:pos x="57" y="56"/>
                    </a:cxn>
                    <a:cxn ang="0">
                      <a:pos x="52" y="59"/>
                    </a:cxn>
                    <a:cxn ang="0">
                      <a:pos x="52" y="61"/>
                    </a:cxn>
                    <a:cxn ang="0">
                      <a:pos x="52" y="65"/>
                    </a:cxn>
                    <a:cxn ang="0">
                      <a:pos x="53" y="69"/>
                    </a:cxn>
                    <a:cxn ang="0">
                      <a:pos x="52" y="73"/>
                    </a:cxn>
                    <a:cxn ang="0">
                      <a:pos x="53" y="79"/>
                    </a:cxn>
                    <a:cxn ang="0">
                      <a:pos x="55" y="80"/>
                    </a:cxn>
                    <a:cxn ang="0">
                      <a:pos x="58" y="81"/>
                    </a:cxn>
                    <a:cxn ang="0">
                      <a:pos x="59" y="83"/>
                    </a:cxn>
                    <a:cxn ang="0">
                      <a:pos x="64" y="87"/>
                    </a:cxn>
                    <a:cxn ang="0">
                      <a:pos x="72" y="92"/>
                    </a:cxn>
                    <a:cxn ang="0">
                      <a:pos x="72" y="95"/>
                    </a:cxn>
                    <a:cxn ang="0">
                      <a:pos x="8" y="100"/>
                    </a:cxn>
                  </a:cxnLst>
                  <a:rect l="0" t="0" r="r" b="b"/>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39" y="14"/>
                      </a:lnTo>
                      <a:lnTo>
                        <a:pt x="42" y="14"/>
                      </a:lnTo>
                      <a:lnTo>
                        <a:pt x="43" y="13"/>
                      </a:lnTo>
                      <a:lnTo>
                        <a:pt x="48" y="13"/>
                      </a:lnTo>
                      <a:lnTo>
                        <a:pt x="51" y="14"/>
                      </a:lnTo>
                      <a:lnTo>
                        <a:pt x="52" y="14"/>
                      </a:lnTo>
                      <a:lnTo>
                        <a:pt x="52" y="15"/>
                      </a:lnTo>
                      <a:lnTo>
                        <a:pt x="53" y="15"/>
                      </a:lnTo>
                      <a:lnTo>
                        <a:pt x="53" y="15"/>
                      </a:lnTo>
                      <a:lnTo>
                        <a:pt x="54" y="16"/>
                      </a:lnTo>
                      <a:lnTo>
                        <a:pt x="54" y="18"/>
                      </a:lnTo>
                      <a:lnTo>
                        <a:pt x="55" y="19"/>
                      </a:lnTo>
                      <a:lnTo>
                        <a:pt x="57" y="17"/>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8" y="81"/>
                      </a:lnTo>
                      <a:lnTo>
                        <a:pt x="59" y="82"/>
                      </a:lnTo>
                      <a:lnTo>
                        <a:pt x="59" y="83"/>
                      </a:lnTo>
                      <a:lnTo>
                        <a:pt x="63" y="84"/>
                      </a:lnTo>
                      <a:lnTo>
                        <a:pt x="64" y="87"/>
                      </a:lnTo>
                      <a:lnTo>
                        <a:pt x="68" y="89"/>
                      </a:lnTo>
                      <a:lnTo>
                        <a:pt x="72" y="92"/>
                      </a:lnTo>
                      <a:lnTo>
                        <a:pt x="72" y="93"/>
                      </a:lnTo>
                      <a:lnTo>
                        <a:pt x="72" y="95"/>
                      </a:lnTo>
                      <a:lnTo>
                        <a:pt x="72" y="98"/>
                      </a:lnTo>
                      <a:lnTo>
                        <a:pt x="8" y="100"/>
                      </a:lnTo>
                      <a:lnTo>
                        <a:pt x="8" y="10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0" name="Freeform 586"/>
                <p:cNvSpPr>
                  <a:spLocks/>
                </p:cNvSpPr>
                <p:nvPr/>
              </p:nvSpPr>
              <p:spPr bwMode="auto">
                <a:xfrm>
                  <a:off x="3634" y="1799"/>
                  <a:ext cx="277" cy="463"/>
                </a:xfrm>
                <a:custGeom>
                  <a:avLst/>
                  <a:gdLst/>
                  <a:ahLst/>
                  <a:cxnLst>
                    <a:cxn ang="0">
                      <a:pos x="9" y="2"/>
                    </a:cxn>
                    <a:cxn ang="0">
                      <a:pos x="12" y="5"/>
                    </a:cxn>
                    <a:cxn ang="0">
                      <a:pos x="15" y="8"/>
                    </a:cxn>
                    <a:cxn ang="0">
                      <a:pos x="15" y="12"/>
                    </a:cxn>
                    <a:cxn ang="0">
                      <a:pos x="14" y="15"/>
                    </a:cxn>
                    <a:cxn ang="0">
                      <a:pos x="11" y="19"/>
                    </a:cxn>
                    <a:cxn ang="0">
                      <a:pos x="9" y="20"/>
                    </a:cxn>
                    <a:cxn ang="0">
                      <a:pos x="5" y="21"/>
                    </a:cxn>
                    <a:cxn ang="0">
                      <a:pos x="4" y="24"/>
                    </a:cxn>
                    <a:cxn ang="0">
                      <a:pos x="6" y="27"/>
                    </a:cxn>
                    <a:cxn ang="0">
                      <a:pos x="4" y="34"/>
                    </a:cxn>
                    <a:cxn ang="0">
                      <a:pos x="1" y="36"/>
                    </a:cxn>
                    <a:cxn ang="0">
                      <a:pos x="0" y="39"/>
                    </a:cxn>
                    <a:cxn ang="0">
                      <a:pos x="0" y="41"/>
                    </a:cxn>
                    <a:cxn ang="0">
                      <a:pos x="1" y="48"/>
                    </a:cxn>
                    <a:cxn ang="0">
                      <a:pos x="5" y="53"/>
                    </a:cxn>
                    <a:cxn ang="0">
                      <a:pos x="10" y="57"/>
                    </a:cxn>
                    <a:cxn ang="0">
                      <a:pos x="13" y="64"/>
                    </a:cxn>
                    <a:cxn ang="0">
                      <a:pos x="15" y="62"/>
                    </a:cxn>
                    <a:cxn ang="0">
                      <a:pos x="19" y="65"/>
                    </a:cxn>
                    <a:cxn ang="0">
                      <a:pos x="19" y="69"/>
                    </a:cxn>
                    <a:cxn ang="0">
                      <a:pos x="16" y="73"/>
                    </a:cxn>
                    <a:cxn ang="0">
                      <a:pos x="19" y="78"/>
                    </a:cxn>
                    <a:cxn ang="0">
                      <a:pos x="24" y="81"/>
                    </a:cxn>
                    <a:cxn ang="0">
                      <a:pos x="29" y="87"/>
                    </a:cxn>
                    <a:cxn ang="0">
                      <a:pos x="30" y="89"/>
                    </a:cxn>
                    <a:cxn ang="0">
                      <a:pos x="29" y="91"/>
                    </a:cxn>
                    <a:cxn ang="0">
                      <a:pos x="32" y="95"/>
                    </a:cxn>
                    <a:cxn ang="0">
                      <a:pos x="33" y="94"/>
                    </a:cxn>
                    <a:cxn ang="0">
                      <a:pos x="34" y="92"/>
                    </a:cxn>
                    <a:cxn ang="0">
                      <a:pos x="38" y="91"/>
                    </a:cxn>
                    <a:cxn ang="0">
                      <a:pos x="42" y="93"/>
                    </a:cxn>
                    <a:cxn ang="0">
                      <a:pos x="43" y="89"/>
                    </a:cxn>
                    <a:cxn ang="0">
                      <a:pos x="44" y="87"/>
                    </a:cxn>
                    <a:cxn ang="0">
                      <a:pos x="48" y="85"/>
                    </a:cxn>
                    <a:cxn ang="0">
                      <a:pos x="47" y="83"/>
                    </a:cxn>
                    <a:cxn ang="0">
                      <a:pos x="47" y="81"/>
                    </a:cxn>
                    <a:cxn ang="0">
                      <a:pos x="48" y="80"/>
                    </a:cxn>
                    <a:cxn ang="0">
                      <a:pos x="48" y="79"/>
                    </a:cxn>
                    <a:cxn ang="0">
                      <a:pos x="48" y="73"/>
                    </a:cxn>
                    <a:cxn ang="0">
                      <a:pos x="52" y="68"/>
                    </a:cxn>
                    <a:cxn ang="0">
                      <a:pos x="54" y="64"/>
                    </a:cxn>
                    <a:cxn ang="0">
                      <a:pos x="52" y="57"/>
                    </a:cxn>
                    <a:cxn ang="0">
                      <a:pos x="52" y="54"/>
                    </a:cxn>
                    <a:cxn ang="0">
                      <a:pos x="49" y="13"/>
                    </a:cxn>
                    <a:cxn ang="0">
                      <a:pos x="48" y="11"/>
                    </a:cxn>
                    <a:cxn ang="0">
                      <a:pos x="46" y="6"/>
                    </a:cxn>
                    <a:cxn ang="0">
                      <a:pos x="44" y="3"/>
                    </a:cxn>
                    <a:cxn ang="0">
                      <a:pos x="44" y="0"/>
                    </a:cxn>
                  </a:cxnLst>
                  <a:rect l="0" t="0" r="r" b="b"/>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3"/>
                      </a:lnTo>
                      <a:lnTo>
                        <a:pt x="47" y="83"/>
                      </a:lnTo>
                      <a:lnTo>
                        <a:pt x="47" y="81"/>
                      </a:lnTo>
                      <a:lnTo>
                        <a:pt x="48" y="80"/>
                      </a:lnTo>
                      <a:lnTo>
                        <a:pt x="48" y="80"/>
                      </a:lnTo>
                      <a:lnTo>
                        <a:pt x="48" y="79"/>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lnTo>
                        <a:pt x="44"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51" name="Freeform 587"/>
                <p:cNvSpPr>
                  <a:spLocks/>
                </p:cNvSpPr>
                <p:nvPr/>
              </p:nvSpPr>
              <p:spPr bwMode="auto">
                <a:xfrm>
                  <a:off x="4244" y="1896"/>
                  <a:ext cx="314" cy="293"/>
                </a:xfrm>
                <a:custGeom>
                  <a:avLst/>
                  <a:gdLst/>
                  <a:ahLst/>
                  <a:cxnLst>
                    <a:cxn ang="0">
                      <a:pos x="20" y="0"/>
                    </a:cxn>
                    <a:cxn ang="0">
                      <a:pos x="20" y="3"/>
                    </a:cxn>
                    <a:cxn ang="0">
                      <a:pos x="21" y="5"/>
                    </a:cxn>
                    <a:cxn ang="0">
                      <a:pos x="19" y="13"/>
                    </a:cxn>
                    <a:cxn ang="0">
                      <a:pos x="19" y="15"/>
                    </a:cxn>
                    <a:cxn ang="0">
                      <a:pos x="18" y="19"/>
                    </a:cxn>
                    <a:cxn ang="0">
                      <a:pos x="15" y="22"/>
                    </a:cxn>
                    <a:cxn ang="0">
                      <a:pos x="13" y="23"/>
                    </a:cxn>
                    <a:cxn ang="0">
                      <a:pos x="11" y="24"/>
                    </a:cxn>
                    <a:cxn ang="0">
                      <a:pos x="10" y="26"/>
                    </a:cxn>
                    <a:cxn ang="0">
                      <a:pos x="9" y="30"/>
                    </a:cxn>
                    <a:cxn ang="0">
                      <a:pos x="6" y="30"/>
                    </a:cxn>
                    <a:cxn ang="0">
                      <a:pos x="4" y="34"/>
                    </a:cxn>
                    <a:cxn ang="0">
                      <a:pos x="4" y="38"/>
                    </a:cxn>
                    <a:cxn ang="0">
                      <a:pos x="2" y="41"/>
                    </a:cxn>
                    <a:cxn ang="0">
                      <a:pos x="0" y="43"/>
                    </a:cxn>
                    <a:cxn ang="0">
                      <a:pos x="0" y="46"/>
                    </a:cxn>
                    <a:cxn ang="0">
                      <a:pos x="3" y="51"/>
                    </a:cxn>
                    <a:cxn ang="0">
                      <a:pos x="6" y="54"/>
                    </a:cxn>
                    <a:cxn ang="0">
                      <a:pos x="8" y="54"/>
                    </a:cxn>
                    <a:cxn ang="0">
                      <a:pos x="8" y="55"/>
                    </a:cxn>
                    <a:cxn ang="0">
                      <a:pos x="10" y="55"/>
                    </a:cxn>
                    <a:cxn ang="0">
                      <a:pos x="10" y="57"/>
                    </a:cxn>
                    <a:cxn ang="0">
                      <a:pos x="15" y="60"/>
                    </a:cxn>
                    <a:cxn ang="0">
                      <a:pos x="18" y="59"/>
                    </a:cxn>
                    <a:cxn ang="0">
                      <a:pos x="19" y="57"/>
                    </a:cxn>
                    <a:cxn ang="0">
                      <a:pos x="21" y="59"/>
                    </a:cxn>
                    <a:cxn ang="0">
                      <a:pos x="25" y="57"/>
                    </a:cxn>
                    <a:cxn ang="0">
                      <a:pos x="26" y="55"/>
                    </a:cxn>
                    <a:cxn ang="0">
                      <a:pos x="30" y="53"/>
                    </a:cxn>
                    <a:cxn ang="0">
                      <a:pos x="33" y="51"/>
                    </a:cxn>
                    <a:cxn ang="0">
                      <a:pos x="33" y="48"/>
                    </a:cxn>
                    <a:cxn ang="0">
                      <a:pos x="38" y="32"/>
                    </a:cxn>
                    <a:cxn ang="0">
                      <a:pos x="40" y="33"/>
                    </a:cxn>
                    <a:cxn ang="0">
                      <a:pos x="41" y="35"/>
                    </a:cxn>
                    <a:cxn ang="0">
                      <a:pos x="44" y="32"/>
                    </a:cxn>
                    <a:cxn ang="0">
                      <a:pos x="46" y="27"/>
                    </a:cxn>
                    <a:cxn ang="0">
                      <a:pos x="49" y="25"/>
                    </a:cxn>
                    <a:cxn ang="0">
                      <a:pos x="51" y="23"/>
                    </a:cxn>
                    <a:cxn ang="0">
                      <a:pos x="52" y="20"/>
                    </a:cxn>
                    <a:cxn ang="0">
                      <a:pos x="52" y="19"/>
                    </a:cxn>
                    <a:cxn ang="0">
                      <a:pos x="52" y="15"/>
                    </a:cxn>
                    <a:cxn ang="0">
                      <a:pos x="59" y="19"/>
                    </a:cxn>
                    <a:cxn ang="0">
                      <a:pos x="60" y="19"/>
                    </a:cxn>
                    <a:cxn ang="0">
                      <a:pos x="59" y="13"/>
                    </a:cxn>
                    <a:cxn ang="0">
                      <a:pos x="58" y="11"/>
                    </a:cxn>
                    <a:cxn ang="0">
                      <a:pos x="56" y="11"/>
                    </a:cxn>
                    <a:cxn ang="0">
                      <a:pos x="51" y="12"/>
                    </a:cxn>
                    <a:cxn ang="0">
                      <a:pos x="49" y="14"/>
                    </a:cxn>
                    <a:cxn ang="0">
                      <a:pos x="46" y="13"/>
                    </a:cxn>
                    <a:cxn ang="0">
                      <a:pos x="45" y="15"/>
                    </a:cxn>
                    <a:cxn ang="0">
                      <a:pos x="42" y="17"/>
                    </a:cxn>
                    <a:cxn ang="0">
                      <a:pos x="39" y="20"/>
                    </a:cxn>
                    <a:cxn ang="0">
                      <a:pos x="36" y="13"/>
                    </a:cxn>
                    <a:cxn ang="0">
                      <a:pos x="21" y="0"/>
                    </a:cxn>
                  </a:cxnLst>
                  <a:rect l="0" t="0" r="r" b="b"/>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6" y="55"/>
                      </a:lnTo>
                      <a:lnTo>
                        <a:pt x="27" y="56"/>
                      </a:lnTo>
                      <a:lnTo>
                        <a:pt x="30" y="53"/>
                      </a:lnTo>
                      <a:lnTo>
                        <a:pt x="31" y="54"/>
                      </a:lnTo>
                      <a:lnTo>
                        <a:pt x="33" y="51"/>
                      </a:lnTo>
                      <a:lnTo>
                        <a:pt x="32" y="50"/>
                      </a:lnTo>
                      <a:lnTo>
                        <a:pt x="33" y="48"/>
                      </a:lnTo>
                      <a:lnTo>
                        <a:pt x="35" y="43"/>
                      </a:lnTo>
                      <a:lnTo>
                        <a:pt x="38" y="32"/>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20"/>
                      </a:lnTo>
                      <a:lnTo>
                        <a:pt x="52" y="19"/>
                      </a:lnTo>
                      <a:lnTo>
                        <a:pt x="52" y="16"/>
                      </a:lnTo>
                      <a:lnTo>
                        <a:pt x="52" y="15"/>
                      </a:lnTo>
                      <a:lnTo>
                        <a:pt x="53" y="15"/>
                      </a:lnTo>
                      <a:lnTo>
                        <a:pt x="59" y="19"/>
                      </a:lnTo>
                      <a:lnTo>
                        <a:pt x="60"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lnTo>
                        <a:pt x="2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2" name="Freeform 588"/>
                <p:cNvSpPr>
                  <a:spLocks/>
                </p:cNvSpPr>
                <p:nvPr/>
              </p:nvSpPr>
              <p:spPr bwMode="auto">
                <a:xfrm>
                  <a:off x="3475" y="2604"/>
                  <a:ext cx="394" cy="322"/>
                </a:xfrm>
                <a:custGeom>
                  <a:avLst/>
                  <a:gdLst/>
                  <a:ahLst/>
                  <a:cxnLst>
                    <a:cxn ang="0">
                      <a:pos x="41" y="1"/>
                    </a:cxn>
                    <a:cxn ang="0">
                      <a:pos x="44" y="10"/>
                    </a:cxn>
                    <a:cxn ang="0">
                      <a:pos x="43" y="13"/>
                    </a:cxn>
                    <a:cxn ang="0">
                      <a:pos x="40" y="22"/>
                    </a:cxn>
                    <a:cxn ang="0">
                      <a:pos x="64" y="33"/>
                    </a:cxn>
                    <a:cxn ang="0">
                      <a:pos x="64" y="40"/>
                    </a:cxn>
                    <a:cxn ang="0">
                      <a:pos x="63" y="45"/>
                    </a:cxn>
                    <a:cxn ang="0">
                      <a:pos x="58" y="44"/>
                    </a:cxn>
                    <a:cxn ang="0">
                      <a:pos x="56" y="49"/>
                    </a:cxn>
                    <a:cxn ang="0">
                      <a:pos x="62" y="48"/>
                    </a:cxn>
                    <a:cxn ang="0">
                      <a:pos x="66" y="47"/>
                    </a:cxn>
                    <a:cxn ang="0">
                      <a:pos x="64" y="49"/>
                    </a:cxn>
                    <a:cxn ang="0">
                      <a:pos x="66" y="51"/>
                    </a:cxn>
                    <a:cxn ang="0">
                      <a:pos x="71" y="47"/>
                    </a:cxn>
                    <a:cxn ang="0">
                      <a:pos x="74" y="48"/>
                    </a:cxn>
                    <a:cxn ang="0">
                      <a:pos x="73" y="51"/>
                    </a:cxn>
                    <a:cxn ang="0">
                      <a:pos x="68" y="56"/>
                    </a:cxn>
                    <a:cxn ang="0">
                      <a:pos x="71" y="60"/>
                    </a:cxn>
                    <a:cxn ang="0">
                      <a:pos x="77" y="65"/>
                    </a:cxn>
                    <a:cxn ang="0">
                      <a:pos x="71" y="63"/>
                    </a:cxn>
                    <a:cxn ang="0">
                      <a:pos x="64" y="59"/>
                    </a:cxn>
                    <a:cxn ang="0">
                      <a:pos x="61" y="62"/>
                    </a:cxn>
                    <a:cxn ang="0">
                      <a:pos x="60" y="65"/>
                    </a:cxn>
                    <a:cxn ang="0">
                      <a:pos x="57" y="63"/>
                    </a:cxn>
                    <a:cxn ang="0">
                      <a:pos x="54" y="63"/>
                    </a:cxn>
                    <a:cxn ang="0">
                      <a:pos x="49" y="64"/>
                    </a:cxn>
                    <a:cxn ang="0">
                      <a:pos x="41" y="59"/>
                    </a:cxn>
                    <a:cxn ang="0">
                      <a:pos x="38" y="57"/>
                    </a:cxn>
                    <a:cxn ang="0">
                      <a:pos x="37" y="56"/>
                    </a:cxn>
                    <a:cxn ang="0">
                      <a:pos x="34" y="55"/>
                    </a:cxn>
                    <a:cxn ang="0">
                      <a:pos x="33" y="54"/>
                    </a:cxn>
                    <a:cxn ang="0">
                      <a:pos x="31" y="58"/>
                    </a:cxn>
                    <a:cxn ang="0">
                      <a:pos x="15" y="56"/>
                    </a:cxn>
                    <a:cxn ang="0">
                      <a:pos x="4" y="55"/>
                    </a:cxn>
                    <a:cxn ang="0">
                      <a:pos x="5" y="53"/>
                    </a:cxn>
                    <a:cxn ang="0">
                      <a:pos x="6" y="46"/>
                    </a:cxn>
                    <a:cxn ang="0">
                      <a:pos x="6" y="42"/>
                    </a:cxn>
                    <a:cxn ang="0">
                      <a:pos x="9" y="37"/>
                    </a:cxn>
                    <a:cxn ang="0">
                      <a:pos x="7" y="30"/>
                    </a:cxn>
                    <a:cxn ang="0">
                      <a:pos x="6" y="28"/>
                    </a:cxn>
                    <a:cxn ang="0">
                      <a:pos x="4" y="25"/>
                    </a:cxn>
                    <a:cxn ang="0">
                      <a:pos x="1" y="19"/>
                    </a:cxn>
                    <a:cxn ang="0">
                      <a:pos x="0" y="1"/>
                    </a:cxn>
                  </a:cxnLst>
                  <a:rect l="0" t="0" r="r" b="b"/>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2" y="63"/>
                      </a:lnTo>
                      <a:lnTo>
                        <a:pt x="60" y="65"/>
                      </a:lnTo>
                      <a:lnTo>
                        <a:pt x="59" y="65"/>
                      </a:lnTo>
                      <a:lnTo>
                        <a:pt x="58" y="63"/>
                      </a:lnTo>
                      <a:lnTo>
                        <a:pt x="57" y="63"/>
                      </a:lnTo>
                      <a:lnTo>
                        <a:pt x="55" y="63"/>
                      </a:lnTo>
                      <a:lnTo>
                        <a:pt x="55" y="63"/>
                      </a:lnTo>
                      <a:lnTo>
                        <a:pt x="54" y="63"/>
                      </a:lnTo>
                      <a:lnTo>
                        <a:pt x="52" y="65"/>
                      </a:lnTo>
                      <a:lnTo>
                        <a:pt x="50" y="65"/>
                      </a:lnTo>
                      <a:lnTo>
                        <a:pt x="49" y="64"/>
                      </a:lnTo>
                      <a:lnTo>
                        <a:pt x="47" y="64"/>
                      </a:lnTo>
                      <a:lnTo>
                        <a:pt x="43" y="60"/>
                      </a:lnTo>
                      <a:lnTo>
                        <a:pt x="41" y="59"/>
                      </a:lnTo>
                      <a:lnTo>
                        <a:pt x="39" y="58"/>
                      </a:lnTo>
                      <a:lnTo>
                        <a:pt x="38" y="57"/>
                      </a:lnTo>
                      <a:lnTo>
                        <a:pt x="38" y="57"/>
                      </a:lnTo>
                      <a:lnTo>
                        <a:pt x="37" y="57"/>
                      </a:lnTo>
                      <a:lnTo>
                        <a:pt x="37" y="56"/>
                      </a:lnTo>
                      <a:lnTo>
                        <a:pt x="37" y="56"/>
                      </a:lnTo>
                      <a:lnTo>
                        <a:pt x="37" y="55"/>
                      </a:lnTo>
                      <a:lnTo>
                        <a:pt x="36" y="56"/>
                      </a:lnTo>
                      <a:lnTo>
                        <a:pt x="34" y="55"/>
                      </a:lnTo>
                      <a:lnTo>
                        <a:pt x="34" y="55"/>
                      </a:lnTo>
                      <a:lnTo>
                        <a:pt x="34" y="54"/>
                      </a:lnTo>
                      <a:lnTo>
                        <a:pt x="33" y="54"/>
                      </a:lnTo>
                      <a:lnTo>
                        <a:pt x="30" y="57"/>
                      </a:lnTo>
                      <a:lnTo>
                        <a:pt x="31" y="58"/>
                      </a:lnTo>
                      <a:lnTo>
                        <a:pt x="31" y="58"/>
                      </a:lnTo>
                      <a:lnTo>
                        <a:pt x="27" y="59"/>
                      </a:lnTo>
                      <a:lnTo>
                        <a:pt x="19" y="57"/>
                      </a:lnTo>
                      <a:lnTo>
                        <a:pt x="15" y="56"/>
                      </a:lnTo>
                      <a:lnTo>
                        <a:pt x="4" y="57"/>
                      </a:lnTo>
                      <a:lnTo>
                        <a:pt x="4" y="56"/>
                      </a:lnTo>
                      <a:lnTo>
                        <a:pt x="4" y="55"/>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3" name="Freeform 589" descr="20%"/>
                <p:cNvSpPr>
                  <a:spLocks/>
                </p:cNvSpPr>
                <p:nvPr/>
              </p:nvSpPr>
              <p:spPr bwMode="auto">
                <a:xfrm>
                  <a:off x="3665" y="2423"/>
                  <a:ext cx="240" cy="405"/>
                </a:xfrm>
                <a:custGeom>
                  <a:avLst/>
                  <a:gdLst/>
                  <a:ahLst/>
                  <a:cxnLst>
                    <a:cxn ang="0">
                      <a:pos x="44" y="0"/>
                    </a:cxn>
                    <a:cxn ang="0">
                      <a:pos x="15" y="2"/>
                    </a:cxn>
                    <a:cxn ang="0">
                      <a:pos x="15" y="3"/>
                    </a:cxn>
                    <a:cxn ang="0">
                      <a:pos x="12" y="5"/>
                    </a:cxn>
                    <a:cxn ang="0">
                      <a:pos x="12" y="8"/>
                    </a:cxn>
                    <a:cxn ang="0">
                      <a:pos x="12" y="11"/>
                    </a:cxn>
                    <a:cxn ang="0">
                      <a:pos x="11" y="12"/>
                    </a:cxn>
                    <a:cxn ang="0">
                      <a:pos x="9" y="14"/>
                    </a:cxn>
                    <a:cxn ang="0">
                      <a:pos x="7" y="16"/>
                    </a:cxn>
                    <a:cxn ang="0">
                      <a:pos x="6" y="17"/>
                    </a:cxn>
                    <a:cxn ang="0">
                      <a:pos x="6" y="19"/>
                    </a:cxn>
                    <a:cxn ang="0">
                      <a:pos x="5" y="21"/>
                    </a:cxn>
                    <a:cxn ang="0">
                      <a:pos x="5" y="22"/>
                    </a:cxn>
                    <a:cxn ang="0">
                      <a:pos x="4" y="25"/>
                    </a:cxn>
                    <a:cxn ang="0">
                      <a:pos x="3" y="27"/>
                    </a:cxn>
                    <a:cxn ang="0">
                      <a:pos x="4" y="30"/>
                    </a:cxn>
                    <a:cxn ang="0">
                      <a:pos x="5" y="31"/>
                    </a:cxn>
                    <a:cxn ang="0">
                      <a:pos x="5" y="33"/>
                    </a:cxn>
                    <a:cxn ang="0">
                      <a:pos x="5" y="33"/>
                    </a:cxn>
                    <a:cxn ang="0">
                      <a:pos x="5" y="34"/>
                    </a:cxn>
                    <a:cxn ang="0">
                      <a:pos x="5" y="34"/>
                    </a:cxn>
                    <a:cxn ang="0">
                      <a:pos x="4" y="36"/>
                    </a:cxn>
                    <a:cxn ang="0">
                      <a:pos x="5" y="37"/>
                    </a:cxn>
                    <a:cxn ang="0">
                      <a:pos x="4" y="38"/>
                    </a:cxn>
                    <a:cxn ang="0">
                      <a:pos x="6" y="42"/>
                    </a:cxn>
                    <a:cxn ang="0">
                      <a:pos x="6" y="45"/>
                    </a:cxn>
                    <a:cxn ang="0">
                      <a:pos x="7" y="47"/>
                    </a:cxn>
                    <a:cxn ang="0">
                      <a:pos x="8" y="48"/>
                    </a:cxn>
                    <a:cxn ang="0">
                      <a:pos x="8" y="49"/>
                    </a:cxn>
                    <a:cxn ang="0">
                      <a:pos x="6" y="50"/>
                    </a:cxn>
                    <a:cxn ang="0">
                      <a:pos x="6" y="51"/>
                    </a:cxn>
                    <a:cxn ang="0">
                      <a:pos x="5" y="54"/>
                    </a:cxn>
                    <a:cxn ang="0">
                      <a:pos x="3" y="59"/>
                    </a:cxn>
                    <a:cxn ang="0">
                      <a:pos x="0" y="66"/>
                    </a:cxn>
                    <a:cxn ang="0">
                      <a:pos x="0" y="71"/>
                    </a:cxn>
                    <a:cxn ang="0">
                      <a:pos x="27" y="70"/>
                    </a:cxn>
                    <a:cxn ang="0">
                      <a:pos x="27" y="71"/>
                    </a:cxn>
                    <a:cxn ang="0">
                      <a:pos x="26" y="73"/>
                    </a:cxn>
                    <a:cxn ang="0">
                      <a:pos x="27" y="77"/>
                    </a:cxn>
                    <a:cxn ang="0">
                      <a:pos x="29" y="80"/>
                    </a:cxn>
                    <a:cxn ang="0">
                      <a:pos x="30" y="83"/>
                    </a:cxn>
                    <a:cxn ang="0">
                      <a:pos x="32" y="83"/>
                    </a:cxn>
                    <a:cxn ang="0">
                      <a:pos x="35" y="81"/>
                    </a:cxn>
                    <a:cxn ang="0">
                      <a:pos x="41" y="79"/>
                    </a:cxn>
                    <a:cxn ang="0">
                      <a:pos x="43" y="79"/>
                    </a:cxn>
                    <a:cxn ang="0">
                      <a:pos x="45" y="78"/>
                    </a:cxn>
                    <a:cxn ang="0">
                      <a:pos x="46" y="79"/>
                    </a:cxn>
                    <a:cxn ang="0">
                      <a:pos x="47" y="80"/>
                    </a:cxn>
                    <a:cxn ang="0">
                      <a:pos x="47" y="79"/>
                    </a:cxn>
                    <a:cxn ang="0">
                      <a:pos x="44" y="54"/>
                    </a:cxn>
                    <a:cxn ang="0">
                      <a:pos x="44" y="52"/>
                    </a:cxn>
                    <a:cxn ang="0">
                      <a:pos x="45" y="2"/>
                    </a:cxn>
                    <a:cxn ang="0">
                      <a:pos x="44" y="0"/>
                    </a:cxn>
                    <a:cxn ang="0">
                      <a:pos x="44" y="0"/>
                    </a:cxn>
                  </a:cxnLst>
                  <a:rect l="0" t="0" r="r" b="b"/>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3"/>
                      </a:lnTo>
                      <a:lnTo>
                        <a:pt x="5" y="34"/>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421454" name="Freeform 590"/>
                <p:cNvSpPr>
                  <a:spLocks/>
                </p:cNvSpPr>
                <p:nvPr/>
              </p:nvSpPr>
              <p:spPr bwMode="auto">
                <a:xfrm>
                  <a:off x="4333" y="1721"/>
                  <a:ext cx="403" cy="249"/>
                </a:xfrm>
                <a:custGeom>
                  <a:avLst/>
                  <a:gdLst/>
                  <a:ahLst/>
                  <a:cxnLst>
                    <a:cxn ang="0">
                      <a:pos x="19" y="49"/>
                    </a:cxn>
                    <a:cxn ang="0">
                      <a:pos x="55" y="42"/>
                    </a:cxn>
                    <a:cxn ang="0">
                      <a:pos x="66" y="40"/>
                    </a:cxn>
                    <a:cxn ang="0">
                      <a:pos x="67" y="40"/>
                    </a:cxn>
                    <a:cxn ang="0">
                      <a:pos x="67" y="39"/>
                    </a:cxn>
                    <a:cxn ang="0">
                      <a:pos x="67" y="38"/>
                    </a:cxn>
                    <a:cxn ang="0">
                      <a:pos x="68" y="37"/>
                    </a:cxn>
                    <a:cxn ang="0">
                      <a:pos x="70" y="37"/>
                    </a:cxn>
                    <a:cxn ang="0">
                      <a:pos x="71" y="37"/>
                    </a:cxn>
                    <a:cxn ang="0">
                      <a:pos x="74" y="35"/>
                    </a:cxn>
                    <a:cxn ang="0">
                      <a:pos x="74" y="33"/>
                    </a:cxn>
                    <a:cxn ang="0">
                      <a:pos x="77" y="31"/>
                    </a:cxn>
                    <a:cxn ang="0">
                      <a:pos x="79" y="30"/>
                    </a:cxn>
                    <a:cxn ang="0">
                      <a:pos x="79" y="29"/>
                    </a:cxn>
                    <a:cxn ang="0">
                      <a:pos x="77" y="28"/>
                    </a:cxn>
                    <a:cxn ang="0">
                      <a:pos x="76" y="27"/>
                    </a:cxn>
                    <a:cxn ang="0">
                      <a:pos x="75" y="27"/>
                    </a:cxn>
                    <a:cxn ang="0">
                      <a:pos x="75" y="26"/>
                    </a:cxn>
                    <a:cxn ang="0">
                      <a:pos x="73" y="26"/>
                    </a:cxn>
                    <a:cxn ang="0">
                      <a:pos x="73" y="24"/>
                    </a:cxn>
                    <a:cxn ang="0">
                      <a:pos x="71" y="24"/>
                    </a:cxn>
                    <a:cxn ang="0">
                      <a:pos x="71" y="23"/>
                    </a:cxn>
                    <a:cxn ang="0">
                      <a:pos x="71" y="20"/>
                    </a:cxn>
                    <a:cxn ang="0">
                      <a:pos x="72" y="20"/>
                    </a:cxn>
                    <a:cxn ang="0">
                      <a:pos x="71" y="18"/>
                    </a:cxn>
                    <a:cxn ang="0">
                      <a:pos x="70" y="17"/>
                    </a:cxn>
                    <a:cxn ang="0">
                      <a:pos x="70" y="17"/>
                    </a:cxn>
                    <a:cxn ang="0">
                      <a:pos x="71" y="16"/>
                    </a:cxn>
                    <a:cxn ang="0">
                      <a:pos x="72" y="15"/>
                    </a:cxn>
                    <a:cxn ang="0">
                      <a:pos x="73" y="12"/>
                    </a:cxn>
                    <a:cxn ang="0">
                      <a:pos x="73" y="11"/>
                    </a:cxn>
                    <a:cxn ang="0">
                      <a:pos x="74" y="10"/>
                    </a:cxn>
                    <a:cxn ang="0">
                      <a:pos x="74" y="9"/>
                    </a:cxn>
                    <a:cxn ang="0">
                      <a:pos x="73" y="9"/>
                    </a:cxn>
                    <a:cxn ang="0">
                      <a:pos x="70" y="8"/>
                    </a:cxn>
                    <a:cxn ang="0">
                      <a:pos x="70" y="8"/>
                    </a:cxn>
                    <a:cxn ang="0">
                      <a:pos x="69" y="7"/>
                    </a:cxn>
                    <a:cxn ang="0">
                      <a:pos x="69" y="6"/>
                    </a:cxn>
                    <a:cxn ang="0">
                      <a:pos x="67" y="3"/>
                    </a:cxn>
                    <a:cxn ang="0">
                      <a:pos x="66" y="3"/>
                    </a:cxn>
                    <a:cxn ang="0">
                      <a:pos x="66" y="2"/>
                    </a:cxn>
                    <a:cxn ang="0">
                      <a:pos x="65" y="2"/>
                    </a:cxn>
                    <a:cxn ang="0">
                      <a:pos x="65" y="2"/>
                    </a:cxn>
                    <a:cxn ang="0">
                      <a:pos x="65" y="1"/>
                    </a:cxn>
                    <a:cxn ang="0">
                      <a:pos x="64" y="0"/>
                    </a:cxn>
                    <a:cxn ang="0">
                      <a:pos x="9" y="11"/>
                    </a:cxn>
                    <a:cxn ang="0">
                      <a:pos x="8" y="7"/>
                    </a:cxn>
                    <a:cxn ang="0">
                      <a:pos x="5" y="10"/>
                    </a:cxn>
                    <a:cxn ang="0">
                      <a:pos x="5" y="10"/>
                    </a:cxn>
                    <a:cxn ang="0">
                      <a:pos x="4" y="9"/>
                    </a:cxn>
                    <a:cxn ang="0">
                      <a:pos x="4" y="9"/>
                    </a:cxn>
                    <a:cxn ang="0">
                      <a:pos x="3" y="11"/>
                    </a:cxn>
                    <a:cxn ang="0">
                      <a:pos x="1" y="13"/>
                    </a:cxn>
                    <a:cxn ang="0">
                      <a:pos x="0" y="14"/>
                    </a:cxn>
                    <a:cxn ang="0">
                      <a:pos x="4" y="36"/>
                    </a:cxn>
                    <a:cxn ang="0">
                      <a:pos x="6" y="51"/>
                    </a:cxn>
                    <a:cxn ang="0">
                      <a:pos x="19" y="49"/>
                    </a:cxn>
                    <a:cxn ang="0">
                      <a:pos x="19" y="49"/>
                    </a:cxn>
                  </a:cxnLst>
                  <a:rect l="0" t="0" r="r" b="b"/>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0" y="17"/>
                      </a:lnTo>
                      <a:lnTo>
                        <a:pt x="71" y="16"/>
                      </a:lnTo>
                      <a:lnTo>
                        <a:pt x="72" y="15"/>
                      </a:lnTo>
                      <a:lnTo>
                        <a:pt x="73" y="12"/>
                      </a:lnTo>
                      <a:lnTo>
                        <a:pt x="73" y="11"/>
                      </a:lnTo>
                      <a:lnTo>
                        <a:pt x="74" y="10"/>
                      </a:lnTo>
                      <a:lnTo>
                        <a:pt x="74" y="9"/>
                      </a:lnTo>
                      <a:lnTo>
                        <a:pt x="73" y="9"/>
                      </a:lnTo>
                      <a:lnTo>
                        <a:pt x="70" y="8"/>
                      </a:lnTo>
                      <a:lnTo>
                        <a:pt x="70" y="8"/>
                      </a:lnTo>
                      <a:lnTo>
                        <a:pt x="69" y="7"/>
                      </a:lnTo>
                      <a:lnTo>
                        <a:pt x="69" y="6"/>
                      </a:lnTo>
                      <a:lnTo>
                        <a:pt x="67" y="3"/>
                      </a:lnTo>
                      <a:lnTo>
                        <a:pt x="66" y="3"/>
                      </a:lnTo>
                      <a:lnTo>
                        <a:pt x="66" y="2"/>
                      </a:lnTo>
                      <a:lnTo>
                        <a:pt x="65" y="2"/>
                      </a:lnTo>
                      <a:lnTo>
                        <a:pt x="65" y="2"/>
                      </a:lnTo>
                      <a:lnTo>
                        <a:pt x="65" y="1"/>
                      </a:lnTo>
                      <a:lnTo>
                        <a:pt x="64" y="0"/>
                      </a:lnTo>
                      <a:lnTo>
                        <a:pt x="9" y="11"/>
                      </a:lnTo>
                      <a:lnTo>
                        <a:pt x="8" y="7"/>
                      </a:lnTo>
                      <a:lnTo>
                        <a:pt x="5" y="10"/>
                      </a:lnTo>
                      <a:lnTo>
                        <a:pt x="5" y="10"/>
                      </a:lnTo>
                      <a:lnTo>
                        <a:pt x="4" y="9"/>
                      </a:lnTo>
                      <a:lnTo>
                        <a:pt x="4" y="9"/>
                      </a:lnTo>
                      <a:lnTo>
                        <a:pt x="3" y="11"/>
                      </a:lnTo>
                      <a:lnTo>
                        <a:pt x="1" y="13"/>
                      </a:lnTo>
                      <a:lnTo>
                        <a:pt x="0" y="14"/>
                      </a:lnTo>
                      <a:lnTo>
                        <a:pt x="4" y="36"/>
                      </a:lnTo>
                      <a:lnTo>
                        <a:pt x="6" y="51"/>
                      </a:lnTo>
                      <a:lnTo>
                        <a:pt x="19" y="49"/>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5" name="Freeform 591"/>
                <p:cNvSpPr>
                  <a:spLocks/>
                </p:cNvSpPr>
                <p:nvPr/>
              </p:nvSpPr>
              <p:spPr bwMode="auto">
                <a:xfrm>
                  <a:off x="4198" y="1970"/>
                  <a:ext cx="523" cy="287"/>
                </a:xfrm>
                <a:custGeom>
                  <a:avLst/>
                  <a:gdLst/>
                  <a:ahLst/>
                  <a:cxnLst>
                    <a:cxn ang="0">
                      <a:pos x="31" y="55"/>
                    </a:cxn>
                    <a:cxn ang="0">
                      <a:pos x="26" y="56"/>
                    </a:cxn>
                    <a:cxn ang="0">
                      <a:pos x="22" y="56"/>
                    </a:cxn>
                    <a:cxn ang="0">
                      <a:pos x="5" y="56"/>
                    </a:cxn>
                    <a:cxn ang="0">
                      <a:pos x="9" y="52"/>
                    </a:cxn>
                    <a:cxn ang="0">
                      <a:pos x="10" y="49"/>
                    </a:cxn>
                    <a:cxn ang="0">
                      <a:pos x="19" y="40"/>
                    </a:cxn>
                    <a:cxn ang="0">
                      <a:pos x="21" y="44"/>
                    </a:cxn>
                    <a:cxn ang="0">
                      <a:pos x="27" y="44"/>
                    </a:cxn>
                    <a:cxn ang="0">
                      <a:pos x="29" y="43"/>
                    </a:cxn>
                    <a:cxn ang="0">
                      <a:pos x="34" y="42"/>
                    </a:cxn>
                    <a:cxn ang="0">
                      <a:pos x="36" y="41"/>
                    </a:cxn>
                    <a:cxn ang="0">
                      <a:pos x="42" y="36"/>
                    </a:cxn>
                    <a:cxn ang="0">
                      <a:pos x="44" y="28"/>
                    </a:cxn>
                    <a:cxn ang="0">
                      <a:pos x="49" y="18"/>
                    </a:cxn>
                    <a:cxn ang="0">
                      <a:pos x="52" y="19"/>
                    </a:cxn>
                    <a:cxn ang="0">
                      <a:pos x="55" y="12"/>
                    </a:cxn>
                    <a:cxn ang="0">
                      <a:pos x="59" y="10"/>
                    </a:cxn>
                    <a:cxn ang="0">
                      <a:pos x="61" y="5"/>
                    </a:cxn>
                    <a:cxn ang="0">
                      <a:pos x="61" y="1"/>
                    </a:cxn>
                    <a:cxn ang="0">
                      <a:pos x="68" y="4"/>
                    </a:cxn>
                    <a:cxn ang="0">
                      <a:pos x="70" y="1"/>
                    </a:cxn>
                    <a:cxn ang="0">
                      <a:pos x="73" y="2"/>
                    </a:cxn>
                    <a:cxn ang="0">
                      <a:pos x="76" y="4"/>
                    </a:cxn>
                    <a:cxn ang="0">
                      <a:pos x="80" y="8"/>
                    </a:cxn>
                    <a:cxn ang="0">
                      <a:pos x="77" y="14"/>
                    </a:cxn>
                    <a:cxn ang="0">
                      <a:pos x="81" y="15"/>
                    </a:cxn>
                    <a:cxn ang="0">
                      <a:pos x="84" y="17"/>
                    </a:cxn>
                    <a:cxn ang="0">
                      <a:pos x="87" y="18"/>
                    </a:cxn>
                    <a:cxn ang="0">
                      <a:pos x="93" y="20"/>
                    </a:cxn>
                    <a:cxn ang="0">
                      <a:pos x="93" y="23"/>
                    </a:cxn>
                    <a:cxn ang="0">
                      <a:pos x="92" y="26"/>
                    </a:cxn>
                    <a:cxn ang="0">
                      <a:pos x="95" y="29"/>
                    </a:cxn>
                    <a:cxn ang="0">
                      <a:pos x="93" y="30"/>
                    </a:cxn>
                    <a:cxn ang="0">
                      <a:pos x="94" y="31"/>
                    </a:cxn>
                    <a:cxn ang="0">
                      <a:pos x="92" y="32"/>
                    </a:cxn>
                    <a:cxn ang="0">
                      <a:pos x="94" y="33"/>
                    </a:cxn>
                    <a:cxn ang="0">
                      <a:pos x="94" y="36"/>
                    </a:cxn>
                    <a:cxn ang="0">
                      <a:pos x="92" y="36"/>
                    </a:cxn>
                    <a:cxn ang="0">
                      <a:pos x="96" y="37"/>
                    </a:cxn>
                    <a:cxn ang="0">
                      <a:pos x="100" y="36"/>
                    </a:cxn>
                    <a:cxn ang="0">
                      <a:pos x="101" y="42"/>
                    </a:cxn>
                    <a:cxn ang="0">
                      <a:pos x="101" y="43"/>
                    </a:cxn>
                  </a:cxnLst>
                  <a:rect l="0" t="0" r="r" b="b"/>
                  <a:pathLst>
                    <a:path w="102" h="59">
                      <a:moveTo>
                        <a:pt x="101" y="43"/>
                      </a:moveTo>
                      <a:lnTo>
                        <a:pt x="67" y="50"/>
                      </a:lnTo>
                      <a:lnTo>
                        <a:pt x="31" y="55"/>
                      </a:lnTo>
                      <a:lnTo>
                        <a:pt x="31" y="55"/>
                      </a:lnTo>
                      <a:lnTo>
                        <a:pt x="29" y="56"/>
                      </a:lnTo>
                      <a:lnTo>
                        <a:pt x="26" y="56"/>
                      </a:lnTo>
                      <a:lnTo>
                        <a:pt x="26" y="55"/>
                      </a:lnTo>
                      <a:lnTo>
                        <a:pt x="22" y="56"/>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5" y="40"/>
                      </a:lnTo>
                      <a:lnTo>
                        <a:pt x="36" y="41"/>
                      </a:lnTo>
                      <a:lnTo>
                        <a:pt x="39" y="38"/>
                      </a:lnTo>
                      <a:lnTo>
                        <a:pt x="40" y="39"/>
                      </a:lnTo>
                      <a:lnTo>
                        <a:pt x="42" y="36"/>
                      </a:lnTo>
                      <a:lnTo>
                        <a:pt x="41" y="35"/>
                      </a:lnTo>
                      <a:lnTo>
                        <a:pt x="42" y="33"/>
                      </a:lnTo>
                      <a:lnTo>
                        <a:pt x="44" y="28"/>
                      </a:lnTo>
                      <a:lnTo>
                        <a:pt x="47" y="17"/>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5"/>
                      </a:lnTo>
                      <a:lnTo>
                        <a:pt x="61" y="4"/>
                      </a:lnTo>
                      <a:lnTo>
                        <a:pt x="61" y="1"/>
                      </a:lnTo>
                      <a:lnTo>
                        <a:pt x="61" y="0"/>
                      </a:lnTo>
                      <a:lnTo>
                        <a:pt x="62" y="0"/>
                      </a:lnTo>
                      <a:lnTo>
                        <a:pt x="68" y="4"/>
                      </a:lnTo>
                      <a:lnTo>
                        <a:pt x="69" y="4"/>
                      </a:lnTo>
                      <a:lnTo>
                        <a:pt x="69" y="4"/>
                      </a:lnTo>
                      <a:lnTo>
                        <a:pt x="70" y="1"/>
                      </a:lnTo>
                      <a:lnTo>
                        <a:pt x="71" y="1"/>
                      </a:lnTo>
                      <a:lnTo>
                        <a:pt x="72" y="1"/>
                      </a:lnTo>
                      <a:lnTo>
                        <a:pt x="73" y="2"/>
                      </a:lnTo>
                      <a:lnTo>
                        <a:pt x="72" y="3"/>
                      </a:lnTo>
                      <a:lnTo>
                        <a:pt x="74" y="4"/>
                      </a:lnTo>
                      <a:lnTo>
                        <a:pt x="76" y="4"/>
                      </a:lnTo>
                      <a:lnTo>
                        <a:pt x="78" y="6"/>
                      </a:lnTo>
                      <a:lnTo>
                        <a:pt x="79" y="6"/>
                      </a:lnTo>
                      <a:lnTo>
                        <a:pt x="80" y="8"/>
                      </a:lnTo>
                      <a:lnTo>
                        <a:pt x="80" y="8"/>
                      </a:lnTo>
                      <a:lnTo>
                        <a:pt x="78" y="12"/>
                      </a:lnTo>
                      <a:lnTo>
                        <a:pt x="77" y="14"/>
                      </a:lnTo>
                      <a:lnTo>
                        <a:pt x="78" y="16"/>
                      </a:lnTo>
                      <a:lnTo>
                        <a:pt x="80" y="16"/>
                      </a:lnTo>
                      <a:lnTo>
                        <a:pt x="81" y="15"/>
                      </a:lnTo>
                      <a:lnTo>
                        <a:pt x="83" y="17"/>
                      </a:lnTo>
                      <a:lnTo>
                        <a:pt x="84" y="17"/>
                      </a:lnTo>
                      <a:lnTo>
                        <a:pt x="84" y="17"/>
                      </a:lnTo>
                      <a:lnTo>
                        <a:pt x="85" y="18"/>
                      </a:lnTo>
                      <a:lnTo>
                        <a:pt x="86" y="18"/>
                      </a:lnTo>
                      <a:lnTo>
                        <a:pt x="87" y="18"/>
                      </a:lnTo>
                      <a:lnTo>
                        <a:pt x="87" y="18"/>
                      </a:lnTo>
                      <a:lnTo>
                        <a:pt x="90" y="20"/>
                      </a:lnTo>
                      <a:lnTo>
                        <a:pt x="93" y="20"/>
                      </a:lnTo>
                      <a:lnTo>
                        <a:pt x="94" y="22"/>
                      </a:lnTo>
                      <a:lnTo>
                        <a:pt x="93" y="22"/>
                      </a:lnTo>
                      <a:lnTo>
                        <a:pt x="93" y="23"/>
                      </a:lnTo>
                      <a:lnTo>
                        <a:pt x="93" y="25"/>
                      </a:lnTo>
                      <a:lnTo>
                        <a:pt x="93" y="25"/>
                      </a:lnTo>
                      <a:lnTo>
                        <a:pt x="92" y="26"/>
                      </a:lnTo>
                      <a:lnTo>
                        <a:pt x="92" y="26"/>
                      </a:lnTo>
                      <a:lnTo>
                        <a:pt x="94" y="27"/>
                      </a:lnTo>
                      <a:lnTo>
                        <a:pt x="95" y="29"/>
                      </a:lnTo>
                      <a:lnTo>
                        <a:pt x="95" y="29"/>
                      </a:lnTo>
                      <a:lnTo>
                        <a:pt x="95" y="30"/>
                      </a:lnTo>
                      <a:lnTo>
                        <a:pt x="93" y="30"/>
                      </a:lnTo>
                      <a:lnTo>
                        <a:pt x="93" y="30"/>
                      </a:lnTo>
                      <a:lnTo>
                        <a:pt x="93" y="31"/>
                      </a:lnTo>
                      <a:lnTo>
                        <a:pt x="94" y="31"/>
                      </a:lnTo>
                      <a:lnTo>
                        <a:pt x="94" y="32"/>
                      </a:lnTo>
                      <a:lnTo>
                        <a:pt x="93" y="32"/>
                      </a:lnTo>
                      <a:lnTo>
                        <a:pt x="92" y="32"/>
                      </a:lnTo>
                      <a:lnTo>
                        <a:pt x="92" y="32"/>
                      </a:lnTo>
                      <a:lnTo>
                        <a:pt x="93" y="33"/>
                      </a:lnTo>
                      <a:lnTo>
                        <a:pt x="94" y="33"/>
                      </a:lnTo>
                      <a:lnTo>
                        <a:pt x="96" y="34"/>
                      </a:lnTo>
                      <a:lnTo>
                        <a:pt x="96" y="34"/>
                      </a:lnTo>
                      <a:lnTo>
                        <a:pt x="94" y="36"/>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2"/>
                      </a:lnTo>
                      <a:lnTo>
                        <a:pt x="101" y="43"/>
                      </a:lnTo>
                      <a:lnTo>
                        <a:pt x="101" y="4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56" name="Freeform 592"/>
                <p:cNvSpPr>
                  <a:spLocks/>
                </p:cNvSpPr>
                <p:nvPr/>
              </p:nvSpPr>
              <p:spPr bwMode="auto">
                <a:xfrm>
                  <a:off x="2808" y="1760"/>
                  <a:ext cx="571" cy="268"/>
                </a:xfrm>
                <a:custGeom>
                  <a:avLst/>
                  <a:gdLst/>
                  <a:ahLst/>
                  <a:cxnLst>
                    <a:cxn ang="0">
                      <a:pos x="0" y="34"/>
                    </a:cxn>
                    <a:cxn ang="0">
                      <a:pos x="3" y="0"/>
                    </a:cxn>
                    <a:cxn ang="0">
                      <a:pos x="72" y="3"/>
                    </a:cxn>
                    <a:cxn ang="0">
                      <a:pos x="74" y="6"/>
                    </a:cxn>
                    <a:cxn ang="0">
                      <a:pos x="76" y="6"/>
                    </a:cxn>
                    <a:cxn ang="0">
                      <a:pos x="78" y="5"/>
                    </a:cxn>
                    <a:cxn ang="0">
                      <a:pos x="79" y="6"/>
                    </a:cxn>
                    <a:cxn ang="0">
                      <a:pos x="80" y="9"/>
                    </a:cxn>
                    <a:cxn ang="0">
                      <a:pos x="82" y="9"/>
                    </a:cxn>
                    <a:cxn ang="0">
                      <a:pos x="83" y="9"/>
                    </a:cxn>
                    <a:cxn ang="0">
                      <a:pos x="85" y="7"/>
                    </a:cxn>
                    <a:cxn ang="0">
                      <a:pos x="87" y="7"/>
                    </a:cxn>
                    <a:cxn ang="0">
                      <a:pos x="89" y="8"/>
                    </a:cxn>
                    <a:cxn ang="0">
                      <a:pos x="94" y="11"/>
                    </a:cxn>
                    <a:cxn ang="0">
                      <a:pos x="97" y="13"/>
                    </a:cxn>
                    <a:cxn ang="0">
                      <a:pos x="97" y="15"/>
                    </a:cxn>
                    <a:cxn ang="0">
                      <a:pos x="99" y="16"/>
                    </a:cxn>
                    <a:cxn ang="0">
                      <a:pos x="99" y="17"/>
                    </a:cxn>
                    <a:cxn ang="0">
                      <a:pos x="98" y="19"/>
                    </a:cxn>
                    <a:cxn ang="0">
                      <a:pos x="99" y="21"/>
                    </a:cxn>
                    <a:cxn ang="0">
                      <a:pos x="100" y="24"/>
                    </a:cxn>
                    <a:cxn ang="0">
                      <a:pos x="101" y="25"/>
                    </a:cxn>
                    <a:cxn ang="0">
                      <a:pos x="101" y="26"/>
                    </a:cxn>
                    <a:cxn ang="0">
                      <a:pos x="101" y="28"/>
                    </a:cxn>
                    <a:cxn ang="0">
                      <a:pos x="103" y="29"/>
                    </a:cxn>
                    <a:cxn ang="0">
                      <a:pos x="104" y="30"/>
                    </a:cxn>
                    <a:cxn ang="0">
                      <a:pos x="103" y="32"/>
                    </a:cxn>
                    <a:cxn ang="0">
                      <a:pos x="103" y="34"/>
                    </a:cxn>
                    <a:cxn ang="0">
                      <a:pos x="105" y="35"/>
                    </a:cxn>
                    <a:cxn ang="0">
                      <a:pos x="105" y="37"/>
                    </a:cxn>
                    <a:cxn ang="0">
                      <a:pos x="104" y="38"/>
                    </a:cxn>
                    <a:cxn ang="0">
                      <a:pos x="105" y="39"/>
                    </a:cxn>
                    <a:cxn ang="0">
                      <a:pos x="106" y="41"/>
                    </a:cxn>
                    <a:cxn ang="0">
                      <a:pos x="105" y="42"/>
                    </a:cxn>
                    <a:cxn ang="0">
                      <a:pos x="106" y="44"/>
                    </a:cxn>
                    <a:cxn ang="0">
                      <a:pos x="106" y="45"/>
                    </a:cxn>
                    <a:cxn ang="0">
                      <a:pos x="107" y="46"/>
                    </a:cxn>
                    <a:cxn ang="0">
                      <a:pos x="108" y="48"/>
                    </a:cxn>
                    <a:cxn ang="0">
                      <a:pos x="109" y="50"/>
                    </a:cxn>
                    <a:cxn ang="0">
                      <a:pos x="111" y="52"/>
                    </a:cxn>
                    <a:cxn ang="0">
                      <a:pos x="111" y="53"/>
                    </a:cxn>
                    <a:cxn ang="0">
                      <a:pos x="111" y="54"/>
                    </a:cxn>
                    <a:cxn ang="0">
                      <a:pos x="111" y="55"/>
                    </a:cxn>
                    <a:cxn ang="0">
                      <a:pos x="25" y="53"/>
                    </a:cxn>
                    <a:cxn ang="0">
                      <a:pos x="26" y="36"/>
                    </a:cxn>
                    <a:cxn ang="0">
                      <a:pos x="0" y="34"/>
                    </a:cxn>
                    <a:cxn ang="0">
                      <a:pos x="0" y="34"/>
                    </a:cxn>
                  </a:cxnLst>
                  <a:rect l="0" t="0" r="r" b="b"/>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7" name="Freeform 593"/>
                <p:cNvSpPr>
                  <a:spLocks/>
                </p:cNvSpPr>
                <p:nvPr/>
              </p:nvSpPr>
              <p:spPr bwMode="auto">
                <a:xfrm>
                  <a:off x="2849" y="2262"/>
                  <a:ext cx="595" cy="293"/>
                </a:xfrm>
                <a:custGeom>
                  <a:avLst/>
                  <a:gdLst/>
                  <a:ahLst/>
                  <a:cxnLst>
                    <a:cxn ang="0">
                      <a:pos x="14" y="1"/>
                    </a:cxn>
                    <a:cxn ang="0">
                      <a:pos x="0" y="9"/>
                    </a:cxn>
                    <a:cxn ang="0">
                      <a:pos x="40" y="44"/>
                    </a:cxn>
                    <a:cxn ang="0">
                      <a:pos x="42" y="45"/>
                    </a:cxn>
                    <a:cxn ang="0">
                      <a:pos x="45" y="48"/>
                    </a:cxn>
                    <a:cxn ang="0">
                      <a:pos x="48" y="47"/>
                    </a:cxn>
                    <a:cxn ang="0">
                      <a:pos x="50" y="48"/>
                    </a:cxn>
                    <a:cxn ang="0">
                      <a:pos x="51" y="50"/>
                    </a:cxn>
                    <a:cxn ang="0">
                      <a:pos x="55" y="51"/>
                    </a:cxn>
                    <a:cxn ang="0">
                      <a:pos x="57" y="52"/>
                    </a:cxn>
                    <a:cxn ang="0">
                      <a:pos x="59" y="51"/>
                    </a:cxn>
                    <a:cxn ang="0">
                      <a:pos x="61" y="53"/>
                    </a:cxn>
                    <a:cxn ang="0">
                      <a:pos x="65" y="53"/>
                    </a:cxn>
                    <a:cxn ang="0">
                      <a:pos x="67" y="55"/>
                    </a:cxn>
                    <a:cxn ang="0">
                      <a:pos x="68" y="57"/>
                    </a:cxn>
                    <a:cxn ang="0">
                      <a:pos x="71" y="56"/>
                    </a:cxn>
                    <a:cxn ang="0">
                      <a:pos x="75" y="58"/>
                    </a:cxn>
                    <a:cxn ang="0">
                      <a:pos x="77" y="57"/>
                    </a:cxn>
                    <a:cxn ang="0">
                      <a:pos x="79" y="57"/>
                    </a:cxn>
                    <a:cxn ang="0">
                      <a:pos x="79" y="60"/>
                    </a:cxn>
                    <a:cxn ang="0">
                      <a:pos x="80" y="58"/>
                    </a:cxn>
                    <a:cxn ang="0">
                      <a:pos x="82" y="56"/>
                    </a:cxn>
                    <a:cxn ang="0">
                      <a:pos x="83" y="57"/>
                    </a:cxn>
                    <a:cxn ang="0">
                      <a:pos x="85" y="58"/>
                    </a:cxn>
                    <a:cxn ang="0">
                      <a:pos x="87" y="57"/>
                    </a:cxn>
                    <a:cxn ang="0">
                      <a:pos x="87" y="58"/>
                    </a:cxn>
                    <a:cxn ang="0">
                      <a:pos x="90" y="60"/>
                    </a:cxn>
                    <a:cxn ang="0">
                      <a:pos x="93" y="58"/>
                    </a:cxn>
                    <a:cxn ang="0">
                      <a:pos x="99" y="56"/>
                    </a:cxn>
                    <a:cxn ang="0">
                      <a:pos x="101" y="56"/>
                    </a:cxn>
                    <a:cxn ang="0">
                      <a:pos x="106" y="56"/>
                    </a:cxn>
                    <a:cxn ang="0">
                      <a:pos x="113" y="59"/>
                    </a:cxn>
                    <a:cxn ang="0">
                      <a:pos x="115" y="60"/>
                    </a:cxn>
                    <a:cxn ang="0">
                      <a:pos x="116" y="31"/>
                    </a:cxn>
                    <a:cxn ang="0">
                      <a:pos x="114" y="3"/>
                    </a:cxn>
                  </a:cxnLst>
                  <a:rect l="0" t="0" r="r" b="b"/>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8"/>
                      </a:lnTo>
                      <a:lnTo>
                        <a:pt x="50" y="49"/>
                      </a:lnTo>
                      <a:lnTo>
                        <a:pt x="51" y="50"/>
                      </a:lnTo>
                      <a:lnTo>
                        <a:pt x="51" y="51"/>
                      </a:lnTo>
                      <a:lnTo>
                        <a:pt x="55" y="51"/>
                      </a:lnTo>
                      <a:lnTo>
                        <a:pt x="57" y="52"/>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2" y="56"/>
                      </a:lnTo>
                      <a:lnTo>
                        <a:pt x="83" y="57"/>
                      </a:lnTo>
                      <a:lnTo>
                        <a:pt x="84" y="58"/>
                      </a:lnTo>
                      <a:lnTo>
                        <a:pt x="85" y="58"/>
                      </a:lnTo>
                      <a:lnTo>
                        <a:pt x="85" y="57"/>
                      </a:lnTo>
                      <a:lnTo>
                        <a:pt x="87"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lnTo>
                        <a:pt x="114"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8" name="Freeform 594"/>
                <p:cNvSpPr>
                  <a:spLocks/>
                </p:cNvSpPr>
                <p:nvPr/>
              </p:nvSpPr>
              <p:spPr bwMode="auto">
                <a:xfrm>
                  <a:off x="3353" y="1970"/>
                  <a:ext cx="460" cy="380"/>
                </a:xfrm>
                <a:custGeom>
                  <a:avLst/>
                  <a:gdLst/>
                  <a:ahLst/>
                  <a:cxnLst>
                    <a:cxn ang="0">
                      <a:pos x="76" y="69"/>
                    </a:cxn>
                    <a:cxn ang="0">
                      <a:pos x="77" y="71"/>
                    </a:cxn>
                    <a:cxn ang="0">
                      <a:pos x="77" y="74"/>
                    </a:cxn>
                    <a:cxn ang="0">
                      <a:pos x="74" y="77"/>
                    </a:cxn>
                    <a:cxn ang="0">
                      <a:pos x="83" y="78"/>
                    </a:cxn>
                    <a:cxn ang="0">
                      <a:pos x="83" y="74"/>
                    </a:cxn>
                    <a:cxn ang="0">
                      <a:pos x="85" y="69"/>
                    </a:cxn>
                    <a:cxn ang="0">
                      <a:pos x="88" y="67"/>
                    </a:cxn>
                    <a:cxn ang="0">
                      <a:pos x="89" y="67"/>
                    </a:cxn>
                    <a:cxn ang="0">
                      <a:pos x="90" y="61"/>
                    </a:cxn>
                    <a:cxn ang="0">
                      <a:pos x="89" y="60"/>
                    </a:cxn>
                    <a:cxn ang="0">
                      <a:pos x="88" y="59"/>
                    </a:cxn>
                    <a:cxn ang="0">
                      <a:pos x="87" y="60"/>
                    </a:cxn>
                    <a:cxn ang="0">
                      <a:pos x="84" y="56"/>
                    </a:cxn>
                    <a:cxn ang="0">
                      <a:pos x="85" y="54"/>
                    </a:cxn>
                    <a:cxn ang="0">
                      <a:pos x="84" y="52"/>
                    </a:cxn>
                    <a:cxn ang="0">
                      <a:pos x="79" y="46"/>
                    </a:cxn>
                    <a:cxn ang="0">
                      <a:pos x="74" y="43"/>
                    </a:cxn>
                    <a:cxn ang="0">
                      <a:pos x="71" y="38"/>
                    </a:cxn>
                    <a:cxn ang="0">
                      <a:pos x="74" y="34"/>
                    </a:cxn>
                    <a:cxn ang="0">
                      <a:pos x="74" y="30"/>
                    </a:cxn>
                    <a:cxn ang="0">
                      <a:pos x="70" y="27"/>
                    </a:cxn>
                    <a:cxn ang="0">
                      <a:pos x="68" y="29"/>
                    </a:cxn>
                    <a:cxn ang="0">
                      <a:pos x="65" y="22"/>
                    </a:cxn>
                    <a:cxn ang="0">
                      <a:pos x="60" y="18"/>
                    </a:cxn>
                    <a:cxn ang="0">
                      <a:pos x="56" y="13"/>
                    </a:cxn>
                    <a:cxn ang="0">
                      <a:pos x="55" y="6"/>
                    </a:cxn>
                    <a:cxn ang="0">
                      <a:pos x="55" y="4"/>
                    </a:cxn>
                    <a:cxn ang="0">
                      <a:pos x="0" y="2"/>
                    </a:cxn>
                    <a:cxn ang="0">
                      <a:pos x="2" y="5"/>
                    </a:cxn>
                    <a:cxn ang="0">
                      <a:pos x="5" y="9"/>
                    </a:cxn>
                    <a:cxn ang="0">
                      <a:pos x="5" y="11"/>
                    </a:cxn>
                    <a:cxn ang="0">
                      <a:pos x="11" y="16"/>
                    </a:cxn>
                    <a:cxn ang="0">
                      <a:pos x="9" y="20"/>
                    </a:cxn>
                    <a:cxn ang="0">
                      <a:pos x="11" y="22"/>
                    </a:cxn>
                    <a:cxn ang="0">
                      <a:pos x="13" y="26"/>
                    </a:cxn>
                    <a:cxn ang="0">
                      <a:pos x="15" y="27"/>
                    </a:cxn>
                    <a:cxn ang="0">
                      <a:pos x="16" y="72"/>
                    </a:cxn>
                  </a:cxnLst>
                  <a:rect l="0" t="0" r="r" b="b"/>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8" y="67"/>
                      </a:lnTo>
                      <a:lnTo>
                        <a:pt x="89" y="67"/>
                      </a:lnTo>
                      <a:lnTo>
                        <a:pt x="90" y="62"/>
                      </a:lnTo>
                      <a:lnTo>
                        <a:pt x="90" y="61"/>
                      </a:lnTo>
                      <a:lnTo>
                        <a:pt x="89" y="60"/>
                      </a:lnTo>
                      <a:lnTo>
                        <a:pt x="89" y="60"/>
                      </a:lnTo>
                      <a:lnTo>
                        <a:pt x="89" y="60"/>
                      </a:lnTo>
                      <a:lnTo>
                        <a:pt x="88" y="59"/>
                      </a:lnTo>
                      <a:lnTo>
                        <a:pt x="87" y="59"/>
                      </a:lnTo>
                      <a:lnTo>
                        <a:pt x="87" y="60"/>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lnTo>
                        <a:pt x="16" y="7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59" name="Freeform 595"/>
                <p:cNvSpPr>
                  <a:spLocks/>
                </p:cNvSpPr>
                <p:nvPr/>
              </p:nvSpPr>
              <p:spPr bwMode="auto">
                <a:xfrm>
                  <a:off x="3787" y="2057"/>
                  <a:ext cx="510" cy="249"/>
                </a:xfrm>
                <a:custGeom>
                  <a:avLst/>
                  <a:gdLst/>
                  <a:ahLst/>
                  <a:cxnLst>
                    <a:cxn ang="0">
                      <a:pos x="20" y="49"/>
                    </a:cxn>
                    <a:cxn ang="0">
                      <a:pos x="19" y="47"/>
                    </a:cxn>
                    <a:cxn ang="0">
                      <a:pos x="22" y="47"/>
                    </a:cxn>
                    <a:cxn ang="0">
                      <a:pos x="80" y="41"/>
                    </a:cxn>
                    <a:cxn ang="0">
                      <a:pos x="85" y="38"/>
                    </a:cxn>
                    <a:cxn ang="0">
                      <a:pos x="89" y="35"/>
                    </a:cxn>
                    <a:cxn ang="0">
                      <a:pos x="89" y="33"/>
                    </a:cxn>
                    <a:cxn ang="0">
                      <a:pos x="90" y="31"/>
                    </a:cxn>
                    <a:cxn ang="0">
                      <a:pos x="99" y="23"/>
                    </a:cxn>
                    <a:cxn ang="0">
                      <a:pos x="98" y="22"/>
                    </a:cxn>
                    <a:cxn ang="0">
                      <a:pos x="97" y="21"/>
                    </a:cxn>
                    <a:cxn ang="0">
                      <a:pos x="95" y="20"/>
                    </a:cxn>
                    <a:cxn ang="0">
                      <a:pos x="94" y="20"/>
                    </a:cxn>
                    <a:cxn ang="0">
                      <a:pos x="90" y="14"/>
                    </a:cxn>
                    <a:cxn ang="0">
                      <a:pos x="89" y="12"/>
                    </a:cxn>
                    <a:cxn ang="0">
                      <a:pos x="89" y="8"/>
                    </a:cxn>
                    <a:cxn ang="0">
                      <a:pos x="87" y="7"/>
                    </a:cxn>
                    <a:cxn ang="0">
                      <a:pos x="84" y="4"/>
                    </a:cxn>
                    <a:cxn ang="0">
                      <a:pos x="82" y="4"/>
                    </a:cxn>
                    <a:cxn ang="0">
                      <a:pos x="81" y="6"/>
                    </a:cxn>
                    <a:cxn ang="0">
                      <a:pos x="78" y="6"/>
                    </a:cxn>
                    <a:cxn ang="0">
                      <a:pos x="75" y="6"/>
                    </a:cxn>
                    <a:cxn ang="0">
                      <a:pos x="71" y="5"/>
                    </a:cxn>
                    <a:cxn ang="0">
                      <a:pos x="66" y="4"/>
                    </a:cxn>
                    <a:cxn ang="0">
                      <a:pos x="63" y="0"/>
                    </a:cxn>
                    <a:cxn ang="0">
                      <a:pos x="61" y="1"/>
                    </a:cxn>
                    <a:cxn ang="0">
                      <a:pos x="58" y="0"/>
                    </a:cxn>
                    <a:cxn ang="0">
                      <a:pos x="58" y="2"/>
                    </a:cxn>
                    <a:cxn ang="0">
                      <a:pos x="58" y="6"/>
                    </a:cxn>
                    <a:cxn ang="0">
                      <a:pos x="55" y="8"/>
                    </a:cxn>
                    <a:cxn ang="0">
                      <a:pos x="51" y="8"/>
                    </a:cxn>
                    <a:cxn ang="0">
                      <a:pos x="46" y="18"/>
                    </a:cxn>
                    <a:cxn ang="0">
                      <a:pos x="42" y="21"/>
                    </a:cxn>
                    <a:cxn ang="0">
                      <a:pos x="39" y="19"/>
                    </a:cxn>
                    <a:cxn ang="0">
                      <a:pos x="37" y="24"/>
                    </a:cxn>
                    <a:cxn ang="0">
                      <a:pos x="35" y="24"/>
                    </a:cxn>
                    <a:cxn ang="0">
                      <a:pos x="32" y="23"/>
                    </a:cxn>
                    <a:cxn ang="0">
                      <a:pos x="30" y="26"/>
                    </a:cxn>
                    <a:cxn ang="0">
                      <a:pos x="26" y="24"/>
                    </a:cxn>
                    <a:cxn ang="0">
                      <a:pos x="20" y="25"/>
                    </a:cxn>
                    <a:cxn ang="0">
                      <a:pos x="20" y="27"/>
                    </a:cxn>
                    <a:cxn ang="0">
                      <a:pos x="18" y="27"/>
                    </a:cxn>
                    <a:cxn ang="0">
                      <a:pos x="18" y="27"/>
                    </a:cxn>
                    <a:cxn ang="0">
                      <a:pos x="17" y="30"/>
                    </a:cxn>
                    <a:cxn ang="0">
                      <a:pos x="17" y="30"/>
                    </a:cxn>
                    <a:cxn ang="0">
                      <a:pos x="18" y="33"/>
                    </a:cxn>
                    <a:cxn ang="0">
                      <a:pos x="12" y="34"/>
                    </a:cxn>
                    <a:cxn ang="0">
                      <a:pos x="13" y="40"/>
                    </a:cxn>
                    <a:cxn ang="0">
                      <a:pos x="10" y="39"/>
                    </a:cxn>
                    <a:cxn ang="0">
                      <a:pos x="6" y="38"/>
                    </a:cxn>
                    <a:cxn ang="0">
                      <a:pos x="4" y="42"/>
                    </a:cxn>
                    <a:cxn ang="0">
                      <a:pos x="4" y="42"/>
                    </a:cxn>
                    <a:cxn ang="0">
                      <a:pos x="5" y="44"/>
                    </a:cxn>
                    <a:cxn ang="0">
                      <a:pos x="3" y="49"/>
                    </a:cxn>
                    <a:cxn ang="0">
                      <a:pos x="1" y="49"/>
                    </a:cxn>
                    <a:cxn ang="0">
                      <a:pos x="0" y="51"/>
                    </a:cxn>
                  </a:cxnLst>
                  <a:rect l="0" t="0" r="r" b="b"/>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7" y="21"/>
                      </a:lnTo>
                      <a:lnTo>
                        <a:pt x="95" y="20"/>
                      </a:lnTo>
                      <a:lnTo>
                        <a:pt x="95" y="21"/>
                      </a:lnTo>
                      <a:lnTo>
                        <a:pt x="94" y="20"/>
                      </a:lnTo>
                      <a:lnTo>
                        <a:pt x="92" y="18"/>
                      </a:lnTo>
                      <a:lnTo>
                        <a:pt x="90" y="14"/>
                      </a:lnTo>
                      <a:lnTo>
                        <a:pt x="89" y="13"/>
                      </a:lnTo>
                      <a:lnTo>
                        <a:pt x="89" y="12"/>
                      </a:lnTo>
                      <a:lnTo>
                        <a:pt x="89" y="10"/>
                      </a:lnTo>
                      <a:lnTo>
                        <a:pt x="89" y="8"/>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61" y="1"/>
                      </a:lnTo>
                      <a:lnTo>
                        <a:pt x="59" y="0"/>
                      </a:lnTo>
                      <a:lnTo>
                        <a:pt x="58" y="0"/>
                      </a:lnTo>
                      <a:lnTo>
                        <a:pt x="58" y="2"/>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30" y="26"/>
                      </a:lnTo>
                      <a:lnTo>
                        <a:pt x="26" y="24"/>
                      </a:lnTo>
                      <a:lnTo>
                        <a:pt x="23" y="25"/>
                      </a:lnTo>
                      <a:lnTo>
                        <a:pt x="20" y="25"/>
                      </a:lnTo>
                      <a:lnTo>
                        <a:pt x="20" y="26"/>
                      </a:lnTo>
                      <a:lnTo>
                        <a:pt x="20" y="27"/>
                      </a:lnTo>
                      <a:lnTo>
                        <a:pt x="19" y="27"/>
                      </a:lnTo>
                      <a:lnTo>
                        <a:pt x="18" y="27"/>
                      </a:lnTo>
                      <a:lnTo>
                        <a:pt x="18" y="27"/>
                      </a:lnTo>
                      <a:lnTo>
                        <a:pt x="18" y="27"/>
                      </a:lnTo>
                      <a:lnTo>
                        <a:pt x="17" y="28"/>
                      </a:lnTo>
                      <a:lnTo>
                        <a:pt x="17" y="30"/>
                      </a:lnTo>
                      <a:lnTo>
                        <a:pt x="17" y="30"/>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4" y="42"/>
                      </a:lnTo>
                      <a:lnTo>
                        <a:pt x="4" y="42"/>
                      </a:lnTo>
                      <a:lnTo>
                        <a:pt x="5" y="43"/>
                      </a:lnTo>
                      <a:lnTo>
                        <a:pt x="5" y="44"/>
                      </a:lnTo>
                      <a:lnTo>
                        <a:pt x="4" y="49"/>
                      </a:lnTo>
                      <a:lnTo>
                        <a:pt x="3" y="49"/>
                      </a:lnTo>
                      <a:lnTo>
                        <a:pt x="3" y="49"/>
                      </a:lnTo>
                      <a:lnTo>
                        <a:pt x="1" y="49"/>
                      </a:lnTo>
                      <a:lnTo>
                        <a:pt x="0" y="51"/>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0" name="Freeform 596" descr="20%"/>
                <p:cNvSpPr>
                  <a:spLocks/>
                </p:cNvSpPr>
                <p:nvPr/>
              </p:nvSpPr>
              <p:spPr bwMode="auto">
                <a:xfrm>
                  <a:off x="3742" y="2243"/>
                  <a:ext cx="568" cy="190"/>
                </a:xfrm>
                <a:custGeom>
                  <a:avLst/>
                  <a:gdLst/>
                  <a:ahLst/>
                  <a:cxnLst>
                    <a:cxn ang="0">
                      <a:pos x="111" y="0"/>
                    </a:cxn>
                    <a:cxn ang="0">
                      <a:pos x="89" y="3"/>
                    </a:cxn>
                    <a:cxn ang="0">
                      <a:pos x="87" y="4"/>
                    </a:cxn>
                    <a:cxn ang="0">
                      <a:pos x="31" y="9"/>
                    </a:cxn>
                    <a:cxn ang="0">
                      <a:pos x="31" y="8"/>
                    </a:cxn>
                    <a:cxn ang="0">
                      <a:pos x="28" y="9"/>
                    </a:cxn>
                    <a:cxn ang="0">
                      <a:pos x="29" y="10"/>
                    </a:cxn>
                    <a:cxn ang="0">
                      <a:pos x="29" y="11"/>
                    </a:cxn>
                    <a:cxn ang="0">
                      <a:pos x="9" y="13"/>
                    </a:cxn>
                    <a:cxn ang="0">
                      <a:pos x="8" y="15"/>
                    </a:cxn>
                    <a:cxn ang="0">
                      <a:pos x="7" y="18"/>
                    </a:cxn>
                    <a:cxn ang="0">
                      <a:pos x="8" y="19"/>
                    </a:cxn>
                    <a:cxn ang="0">
                      <a:pos x="7" y="22"/>
                    </a:cxn>
                    <a:cxn ang="0">
                      <a:pos x="7" y="22"/>
                    </a:cxn>
                    <a:cxn ang="0">
                      <a:pos x="7" y="23"/>
                    </a:cxn>
                    <a:cxn ang="0">
                      <a:pos x="6" y="25"/>
                    </a:cxn>
                    <a:cxn ang="0">
                      <a:pos x="5" y="26"/>
                    </a:cxn>
                    <a:cxn ang="0">
                      <a:pos x="4" y="30"/>
                    </a:cxn>
                    <a:cxn ang="0">
                      <a:pos x="2" y="32"/>
                    </a:cxn>
                    <a:cxn ang="0">
                      <a:pos x="2" y="35"/>
                    </a:cxn>
                    <a:cxn ang="0">
                      <a:pos x="2" y="38"/>
                    </a:cxn>
                    <a:cxn ang="0">
                      <a:pos x="2" y="38"/>
                    </a:cxn>
                    <a:cxn ang="0">
                      <a:pos x="0" y="39"/>
                    </a:cxn>
                    <a:cxn ang="0">
                      <a:pos x="29" y="37"/>
                    </a:cxn>
                    <a:cxn ang="0">
                      <a:pos x="65" y="34"/>
                    </a:cxn>
                    <a:cxn ang="0">
                      <a:pos x="78" y="32"/>
                    </a:cxn>
                    <a:cxn ang="0">
                      <a:pos x="79" y="28"/>
                    </a:cxn>
                    <a:cxn ang="0">
                      <a:pos x="80" y="28"/>
                    </a:cxn>
                    <a:cxn ang="0">
                      <a:pos x="80" y="28"/>
                    </a:cxn>
                    <a:cxn ang="0">
                      <a:pos x="81" y="27"/>
                    </a:cxn>
                    <a:cxn ang="0">
                      <a:pos x="82" y="26"/>
                    </a:cxn>
                    <a:cxn ang="0">
                      <a:pos x="81" y="25"/>
                    </a:cxn>
                    <a:cxn ang="0">
                      <a:pos x="82" y="24"/>
                    </a:cxn>
                    <a:cxn ang="0">
                      <a:pos x="83" y="23"/>
                    </a:cxn>
                    <a:cxn ang="0">
                      <a:pos x="86" y="22"/>
                    </a:cxn>
                    <a:cxn ang="0">
                      <a:pos x="89" y="21"/>
                    </a:cxn>
                    <a:cxn ang="0">
                      <a:pos x="92" y="18"/>
                    </a:cxn>
                    <a:cxn ang="0">
                      <a:pos x="93" y="18"/>
                    </a:cxn>
                    <a:cxn ang="0">
                      <a:pos x="95" y="16"/>
                    </a:cxn>
                    <a:cxn ang="0">
                      <a:pos x="96" y="14"/>
                    </a:cxn>
                    <a:cxn ang="0">
                      <a:pos x="96" y="14"/>
                    </a:cxn>
                    <a:cxn ang="0">
                      <a:pos x="97" y="14"/>
                    </a:cxn>
                    <a:cxn ang="0">
                      <a:pos x="98" y="14"/>
                    </a:cxn>
                    <a:cxn ang="0">
                      <a:pos x="98" y="13"/>
                    </a:cxn>
                    <a:cxn ang="0">
                      <a:pos x="99" y="12"/>
                    </a:cxn>
                    <a:cxn ang="0">
                      <a:pos x="99" y="12"/>
                    </a:cxn>
                    <a:cxn ang="0">
                      <a:pos x="100" y="13"/>
                    </a:cxn>
                    <a:cxn ang="0">
                      <a:pos x="101" y="12"/>
                    </a:cxn>
                    <a:cxn ang="0">
                      <a:pos x="101" y="12"/>
                    </a:cxn>
                    <a:cxn ang="0">
                      <a:pos x="103" y="10"/>
                    </a:cxn>
                    <a:cxn ang="0">
                      <a:pos x="104" y="10"/>
                    </a:cxn>
                    <a:cxn ang="0">
                      <a:pos x="106" y="10"/>
                    </a:cxn>
                    <a:cxn ang="0">
                      <a:pos x="109" y="6"/>
                    </a:cxn>
                    <a:cxn ang="0">
                      <a:pos x="110" y="5"/>
                    </a:cxn>
                    <a:cxn ang="0">
                      <a:pos x="111" y="4"/>
                    </a:cxn>
                    <a:cxn ang="0">
                      <a:pos x="111" y="3"/>
                    </a:cxn>
                    <a:cxn ang="0">
                      <a:pos x="111" y="1"/>
                    </a:cxn>
                    <a:cxn ang="0">
                      <a:pos x="111" y="0"/>
                    </a:cxn>
                    <a:cxn ang="0">
                      <a:pos x="111" y="0"/>
                    </a:cxn>
                  </a:cxnLst>
                  <a:rect l="0" t="0" r="r" b="b"/>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2"/>
                      </a:lnTo>
                      <a:lnTo>
                        <a:pt x="7" y="23"/>
                      </a:lnTo>
                      <a:lnTo>
                        <a:pt x="6" y="25"/>
                      </a:lnTo>
                      <a:lnTo>
                        <a:pt x="5" y="26"/>
                      </a:lnTo>
                      <a:lnTo>
                        <a:pt x="4" y="30"/>
                      </a:lnTo>
                      <a:lnTo>
                        <a:pt x="2" y="32"/>
                      </a:lnTo>
                      <a:lnTo>
                        <a:pt x="2" y="35"/>
                      </a:lnTo>
                      <a:lnTo>
                        <a:pt x="2" y="38"/>
                      </a:lnTo>
                      <a:lnTo>
                        <a:pt x="2" y="38"/>
                      </a:lnTo>
                      <a:lnTo>
                        <a:pt x="0" y="39"/>
                      </a:lnTo>
                      <a:lnTo>
                        <a:pt x="29" y="37"/>
                      </a:lnTo>
                      <a:lnTo>
                        <a:pt x="65" y="34"/>
                      </a:lnTo>
                      <a:lnTo>
                        <a:pt x="78" y="32"/>
                      </a:lnTo>
                      <a:lnTo>
                        <a:pt x="79" y="28"/>
                      </a:lnTo>
                      <a:lnTo>
                        <a:pt x="80"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6" y="14"/>
                      </a:lnTo>
                      <a:lnTo>
                        <a:pt x="97" y="14"/>
                      </a:lnTo>
                      <a:lnTo>
                        <a:pt x="98" y="14"/>
                      </a:lnTo>
                      <a:lnTo>
                        <a:pt x="98" y="13"/>
                      </a:lnTo>
                      <a:lnTo>
                        <a:pt x="99" y="12"/>
                      </a:lnTo>
                      <a:lnTo>
                        <a:pt x="99" y="12"/>
                      </a:lnTo>
                      <a:lnTo>
                        <a:pt x="100" y="13"/>
                      </a:lnTo>
                      <a:lnTo>
                        <a:pt x="101" y="12"/>
                      </a:lnTo>
                      <a:lnTo>
                        <a:pt x="101" y="12"/>
                      </a:lnTo>
                      <a:lnTo>
                        <a:pt x="103" y="10"/>
                      </a:lnTo>
                      <a:lnTo>
                        <a:pt x="104" y="10"/>
                      </a:lnTo>
                      <a:lnTo>
                        <a:pt x="106" y="10"/>
                      </a:lnTo>
                      <a:lnTo>
                        <a:pt x="109" y="6"/>
                      </a:lnTo>
                      <a:lnTo>
                        <a:pt x="110" y="5"/>
                      </a:lnTo>
                      <a:lnTo>
                        <a:pt x="111" y="4"/>
                      </a:lnTo>
                      <a:lnTo>
                        <a:pt x="111" y="3"/>
                      </a:lnTo>
                      <a:lnTo>
                        <a:pt x="111" y="1"/>
                      </a:lnTo>
                      <a:lnTo>
                        <a:pt x="111" y="0"/>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1461" name="Freeform 597" descr="20%"/>
                <p:cNvSpPr>
                  <a:spLocks/>
                </p:cNvSpPr>
                <p:nvPr/>
              </p:nvSpPr>
              <p:spPr bwMode="auto">
                <a:xfrm>
                  <a:off x="3890" y="2409"/>
                  <a:ext cx="267" cy="404"/>
                </a:xfrm>
                <a:custGeom>
                  <a:avLst/>
                  <a:gdLst/>
                  <a:ahLst/>
                  <a:cxnLst>
                    <a:cxn ang="0">
                      <a:pos x="0" y="3"/>
                    </a:cxn>
                    <a:cxn ang="0">
                      <a:pos x="1" y="5"/>
                    </a:cxn>
                    <a:cxn ang="0">
                      <a:pos x="0" y="55"/>
                    </a:cxn>
                    <a:cxn ang="0">
                      <a:pos x="0" y="57"/>
                    </a:cxn>
                    <a:cxn ang="0">
                      <a:pos x="3" y="82"/>
                    </a:cxn>
                    <a:cxn ang="0">
                      <a:pos x="4" y="82"/>
                    </a:cxn>
                    <a:cxn ang="0">
                      <a:pos x="5" y="81"/>
                    </a:cxn>
                    <a:cxn ang="0">
                      <a:pos x="7" y="82"/>
                    </a:cxn>
                    <a:cxn ang="0">
                      <a:pos x="8" y="81"/>
                    </a:cxn>
                    <a:cxn ang="0">
                      <a:pos x="8" y="77"/>
                    </a:cxn>
                    <a:cxn ang="0">
                      <a:pos x="9" y="75"/>
                    </a:cxn>
                    <a:cxn ang="0">
                      <a:pos x="10" y="77"/>
                    </a:cxn>
                    <a:cxn ang="0">
                      <a:pos x="10" y="78"/>
                    </a:cxn>
                    <a:cxn ang="0">
                      <a:pos x="11" y="80"/>
                    </a:cxn>
                    <a:cxn ang="0">
                      <a:pos x="13" y="83"/>
                    </a:cxn>
                    <a:cxn ang="0">
                      <a:pos x="14" y="83"/>
                    </a:cxn>
                    <a:cxn ang="0">
                      <a:pos x="15" y="83"/>
                    </a:cxn>
                    <a:cxn ang="0">
                      <a:pos x="17" y="81"/>
                    </a:cxn>
                    <a:cxn ang="0">
                      <a:pos x="17" y="81"/>
                    </a:cxn>
                    <a:cxn ang="0">
                      <a:pos x="18" y="80"/>
                    </a:cxn>
                    <a:cxn ang="0">
                      <a:pos x="18" y="80"/>
                    </a:cxn>
                    <a:cxn ang="0">
                      <a:pos x="18" y="79"/>
                    </a:cxn>
                    <a:cxn ang="0">
                      <a:pos x="17" y="79"/>
                    </a:cxn>
                    <a:cxn ang="0">
                      <a:pos x="17" y="78"/>
                    </a:cxn>
                    <a:cxn ang="0">
                      <a:pos x="18" y="77"/>
                    </a:cxn>
                    <a:cxn ang="0">
                      <a:pos x="18" y="76"/>
                    </a:cxn>
                    <a:cxn ang="0">
                      <a:pos x="16" y="75"/>
                    </a:cxn>
                    <a:cxn ang="0">
                      <a:pos x="16" y="75"/>
                    </a:cxn>
                    <a:cxn ang="0">
                      <a:pos x="15" y="75"/>
                    </a:cxn>
                    <a:cxn ang="0">
                      <a:pos x="14" y="73"/>
                    </a:cxn>
                    <a:cxn ang="0">
                      <a:pos x="14" y="72"/>
                    </a:cxn>
                    <a:cxn ang="0">
                      <a:pos x="14" y="71"/>
                    </a:cxn>
                    <a:cxn ang="0">
                      <a:pos x="14" y="71"/>
                    </a:cxn>
                    <a:cxn ang="0">
                      <a:pos x="14" y="70"/>
                    </a:cxn>
                    <a:cxn ang="0">
                      <a:pos x="52" y="66"/>
                    </a:cxn>
                    <a:cxn ang="0">
                      <a:pos x="52" y="65"/>
                    </a:cxn>
                    <a:cxn ang="0">
                      <a:pos x="50" y="63"/>
                    </a:cxn>
                    <a:cxn ang="0">
                      <a:pos x="50" y="58"/>
                    </a:cxn>
                    <a:cxn ang="0">
                      <a:pos x="48" y="55"/>
                    </a:cxn>
                    <a:cxn ang="0">
                      <a:pos x="48" y="52"/>
                    </a:cxn>
                    <a:cxn ang="0">
                      <a:pos x="49" y="50"/>
                    </a:cxn>
                    <a:cxn ang="0">
                      <a:pos x="49" y="47"/>
                    </a:cxn>
                    <a:cxn ang="0">
                      <a:pos x="50" y="45"/>
                    </a:cxn>
                    <a:cxn ang="0">
                      <a:pos x="51" y="45"/>
                    </a:cxn>
                    <a:cxn ang="0">
                      <a:pos x="49" y="44"/>
                    </a:cxn>
                    <a:cxn ang="0">
                      <a:pos x="50" y="42"/>
                    </a:cxn>
                    <a:cxn ang="0">
                      <a:pos x="49" y="41"/>
                    </a:cxn>
                    <a:cxn ang="0">
                      <a:pos x="48" y="40"/>
                    </a:cxn>
                    <a:cxn ang="0">
                      <a:pos x="47" y="39"/>
                    </a:cxn>
                    <a:cxn ang="0">
                      <a:pos x="46" y="37"/>
                    </a:cxn>
                    <a:cxn ang="0">
                      <a:pos x="45" y="36"/>
                    </a:cxn>
                    <a:cxn ang="0">
                      <a:pos x="36" y="0"/>
                    </a:cxn>
                    <a:cxn ang="0">
                      <a:pos x="0" y="3"/>
                    </a:cxn>
                    <a:cxn ang="0">
                      <a:pos x="0" y="3"/>
                    </a:cxn>
                  </a:cxnLst>
                  <a:rect l="0" t="0" r="r" b="b"/>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7" y="81"/>
                      </a:lnTo>
                      <a:lnTo>
                        <a:pt x="18" y="80"/>
                      </a:lnTo>
                      <a:lnTo>
                        <a:pt x="18" y="80"/>
                      </a:lnTo>
                      <a:lnTo>
                        <a:pt x="18" y="79"/>
                      </a:lnTo>
                      <a:lnTo>
                        <a:pt x="17" y="79"/>
                      </a:lnTo>
                      <a:lnTo>
                        <a:pt x="17" y="78"/>
                      </a:lnTo>
                      <a:lnTo>
                        <a:pt x="18" y="77"/>
                      </a:lnTo>
                      <a:lnTo>
                        <a:pt x="18" y="76"/>
                      </a:lnTo>
                      <a:lnTo>
                        <a:pt x="16" y="75"/>
                      </a:lnTo>
                      <a:lnTo>
                        <a:pt x="16" y="75"/>
                      </a:lnTo>
                      <a:lnTo>
                        <a:pt x="15" y="75"/>
                      </a:lnTo>
                      <a:lnTo>
                        <a:pt x="14" y="73"/>
                      </a:lnTo>
                      <a:lnTo>
                        <a:pt x="14" y="72"/>
                      </a:lnTo>
                      <a:lnTo>
                        <a:pt x="14" y="71"/>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421462" name="Freeform 598"/>
                <p:cNvSpPr>
                  <a:spLocks/>
                </p:cNvSpPr>
                <p:nvPr/>
              </p:nvSpPr>
              <p:spPr bwMode="auto">
                <a:xfrm>
                  <a:off x="4142" y="2179"/>
                  <a:ext cx="610" cy="249"/>
                </a:xfrm>
                <a:custGeom>
                  <a:avLst/>
                  <a:gdLst/>
                  <a:ahLst/>
                  <a:cxnLst>
                    <a:cxn ang="0">
                      <a:pos x="2" y="41"/>
                    </a:cxn>
                    <a:cxn ang="0">
                      <a:pos x="4" y="39"/>
                    </a:cxn>
                    <a:cxn ang="0">
                      <a:pos x="5" y="36"/>
                    </a:cxn>
                    <a:cxn ang="0">
                      <a:pos x="14" y="31"/>
                    </a:cxn>
                    <a:cxn ang="0">
                      <a:pos x="18" y="27"/>
                    </a:cxn>
                    <a:cxn ang="0">
                      <a:pos x="20" y="27"/>
                    </a:cxn>
                    <a:cxn ang="0">
                      <a:pos x="21" y="25"/>
                    </a:cxn>
                    <a:cxn ang="0">
                      <a:pos x="23" y="25"/>
                    </a:cxn>
                    <a:cxn ang="0">
                      <a:pos x="28" y="23"/>
                    </a:cxn>
                    <a:cxn ang="0">
                      <a:pos x="33" y="17"/>
                    </a:cxn>
                    <a:cxn ang="0">
                      <a:pos x="33" y="13"/>
                    </a:cxn>
                    <a:cxn ang="0">
                      <a:pos x="37" y="13"/>
                    </a:cxn>
                    <a:cxn ang="0">
                      <a:pos x="42" y="12"/>
                    </a:cxn>
                    <a:cxn ang="0">
                      <a:pos x="113" y="1"/>
                    </a:cxn>
                    <a:cxn ang="0">
                      <a:pos x="114" y="2"/>
                    </a:cxn>
                    <a:cxn ang="0">
                      <a:pos x="116" y="5"/>
                    </a:cxn>
                    <a:cxn ang="0">
                      <a:pos x="116" y="6"/>
                    </a:cxn>
                    <a:cxn ang="0">
                      <a:pos x="114" y="5"/>
                    </a:cxn>
                    <a:cxn ang="0">
                      <a:pos x="113" y="6"/>
                    </a:cxn>
                    <a:cxn ang="0">
                      <a:pos x="109" y="8"/>
                    </a:cxn>
                    <a:cxn ang="0">
                      <a:pos x="105" y="11"/>
                    </a:cxn>
                    <a:cxn ang="0">
                      <a:pos x="106" y="12"/>
                    </a:cxn>
                    <a:cxn ang="0">
                      <a:pos x="112" y="9"/>
                    </a:cxn>
                    <a:cxn ang="0">
                      <a:pos x="114" y="11"/>
                    </a:cxn>
                    <a:cxn ang="0">
                      <a:pos x="115" y="11"/>
                    </a:cxn>
                    <a:cxn ang="0">
                      <a:pos x="118" y="9"/>
                    </a:cxn>
                    <a:cxn ang="0">
                      <a:pos x="119" y="14"/>
                    </a:cxn>
                    <a:cxn ang="0">
                      <a:pos x="117" y="17"/>
                    </a:cxn>
                    <a:cxn ang="0">
                      <a:pos x="114" y="19"/>
                    </a:cxn>
                    <a:cxn ang="0">
                      <a:pos x="110" y="20"/>
                    </a:cxn>
                    <a:cxn ang="0">
                      <a:pos x="109" y="19"/>
                    </a:cxn>
                    <a:cxn ang="0">
                      <a:pos x="108" y="18"/>
                    </a:cxn>
                    <a:cxn ang="0">
                      <a:pos x="108" y="21"/>
                    </a:cxn>
                    <a:cxn ang="0">
                      <a:pos x="109" y="22"/>
                    </a:cxn>
                    <a:cxn ang="0">
                      <a:pos x="110" y="24"/>
                    </a:cxn>
                    <a:cxn ang="0">
                      <a:pos x="105" y="27"/>
                    </a:cxn>
                    <a:cxn ang="0">
                      <a:pos x="105" y="29"/>
                    </a:cxn>
                    <a:cxn ang="0">
                      <a:pos x="112" y="27"/>
                    </a:cxn>
                    <a:cxn ang="0">
                      <a:pos x="114" y="27"/>
                    </a:cxn>
                    <a:cxn ang="0">
                      <a:pos x="109" y="32"/>
                    </a:cxn>
                    <a:cxn ang="0">
                      <a:pos x="103" y="36"/>
                    </a:cxn>
                    <a:cxn ang="0">
                      <a:pos x="102" y="37"/>
                    </a:cxn>
                    <a:cxn ang="0">
                      <a:pos x="96" y="44"/>
                    </a:cxn>
                    <a:cxn ang="0">
                      <a:pos x="93" y="50"/>
                    </a:cxn>
                    <a:cxn ang="0">
                      <a:pos x="69" y="39"/>
                    </a:cxn>
                    <a:cxn ang="0">
                      <a:pos x="50" y="36"/>
                    </a:cxn>
                    <a:cxn ang="0">
                      <a:pos x="49" y="36"/>
                    </a:cxn>
                    <a:cxn ang="0">
                      <a:pos x="30" y="37"/>
                    </a:cxn>
                    <a:cxn ang="0">
                      <a:pos x="26" y="40"/>
                    </a:cxn>
                    <a:cxn ang="0">
                      <a:pos x="0" y="45"/>
                    </a:cxn>
                  </a:cxnLst>
                  <a:rect l="0" t="0" r="r" b="b"/>
                  <a:pathLst>
                    <a:path w="119" h="51">
                      <a:moveTo>
                        <a:pt x="0" y="45"/>
                      </a:moveTo>
                      <a:lnTo>
                        <a:pt x="1" y="41"/>
                      </a:lnTo>
                      <a:lnTo>
                        <a:pt x="2"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8" y="27"/>
                      </a:lnTo>
                      <a:lnTo>
                        <a:pt x="19" y="27"/>
                      </a:lnTo>
                      <a:lnTo>
                        <a:pt x="20" y="27"/>
                      </a:lnTo>
                      <a:lnTo>
                        <a:pt x="20" y="26"/>
                      </a:lnTo>
                      <a:lnTo>
                        <a:pt x="21" y="25"/>
                      </a:lnTo>
                      <a:lnTo>
                        <a:pt x="21" y="25"/>
                      </a:lnTo>
                      <a:lnTo>
                        <a:pt x="22" y="26"/>
                      </a:lnTo>
                      <a:lnTo>
                        <a:pt x="23" y="25"/>
                      </a:lnTo>
                      <a:lnTo>
                        <a:pt x="23" y="25"/>
                      </a:lnTo>
                      <a:lnTo>
                        <a:pt x="25" y="23"/>
                      </a:lnTo>
                      <a:lnTo>
                        <a:pt x="26" y="23"/>
                      </a:lnTo>
                      <a:lnTo>
                        <a:pt x="28" y="23"/>
                      </a:lnTo>
                      <a:lnTo>
                        <a:pt x="31" y="19"/>
                      </a:lnTo>
                      <a:lnTo>
                        <a:pt x="32" y="18"/>
                      </a:lnTo>
                      <a:lnTo>
                        <a:pt x="33" y="17"/>
                      </a:lnTo>
                      <a:lnTo>
                        <a:pt x="33" y="16"/>
                      </a:lnTo>
                      <a:lnTo>
                        <a:pt x="33" y="14"/>
                      </a:lnTo>
                      <a:lnTo>
                        <a:pt x="33" y="13"/>
                      </a:lnTo>
                      <a:lnTo>
                        <a:pt x="33" y="13"/>
                      </a:lnTo>
                      <a:lnTo>
                        <a:pt x="37" y="12"/>
                      </a:lnTo>
                      <a:lnTo>
                        <a:pt x="37" y="13"/>
                      </a:lnTo>
                      <a:lnTo>
                        <a:pt x="40" y="13"/>
                      </a:lnTo>
                      <a:lnTo>
                        <a:pt x="42" y="12"/>
                      </a:lnTo>
                      <a:lnTo>
                        <a:pt x="42" y="12"/>
                      </a:lnTo>
                      <a:lnTo>
                        <a:pt x="78" y="7"/>
                      </a:lnTo>
                      <a:lnTo>
                        <a:pt x="112" y="0"/>
                      </a:lnTo>
                      <a:lnTo>
                        <a:pt x="113" y="1"/>
                      </a:lnTo>
                      <a:lnTo>
                        <a:pt x="113" y="1"/>
                      </a:lnTo>
                      <a:lnTo>
                        <a:pt x="114" y="2"/>
                      </a:lnTo>
                      <a:lnTo>
                        <a:pt x="114" y="2"/>
                      </a:lnTo>
                      <a:lnTo>
                        <a:pt x="115" y="3"/>
                      </a:lnTo>
                      <a:lnTo>
                        <a:pt x="115" y="3"/>
                      </a:lnTo>
                      <a:lnTo>
                        <a:pt x="116" y="5"/>
                      </a:lnTo>
                      <a:lnTo>
                        <a:pt x="116" y="5"/>
                      </a:lnTo>
                      <a:lnTo>
                        <a:pt x="116" y="6"/>
                      </a:lnTo>
                      <a:lnTo>
                        <a:pt x="116" y="6"/>
                      </a:lnTo>
                      <a:lnTo>
                        <a:pt x="115" y="5"/>
                      </a:lnTo>
                      <a:lnTo>
                        <a:pt x="114" y="5"/>
                      </a:lnTo>
                      <a:lnTo>
                        <a:pt x="114" y="5"/>
                      </a:lnTo>
                      <a:lnTo>
                        <a:pt x="113" y="5"/>
                      </a:lnTo>
                      <a:lnTo>
                        <a:pt x="112" y="5"/>
                      </a:lnTo>
                      <a:lnTo>
                        <a:pt x="113" y="6"/>
                      </a:lnTo>
                      <a:lnTo>
                        <a:pt x="113" y="6"/>
                      </a:lnTo>
                      <a:lnTo>
                        <a:pt x="110" y="8"/>
                      </a:lnTo>
                      <a:lnTo>
                        <a:pt x="109" y="8"/>
                      </a:lnTo>
                      <a:lnTo>
                        <a:pt x="108" y="10"/>
                      </a:lnTo>
                      <a:lnTo>
                        <a:pt x="106" y="10"/>
                      </a:lnTo>
                      <a:lnTo>
                        <a:pt x="105" y="11"/>
                      </a:lnTo>
                      <a:lnTo>
                        <a:pt x="105" y="12"/>
                      </a:lnTo>
                      <a:lnTo>
                        <a:pt x="106" y="12"/>
                      </a:lnTo>
                      <a:lnTo>
                        <a:pt x="106" y="12"/>
                      </a:lnTo>
                      <a:lnTo>
                        <a:pt x="108" y="11"/>
                      </a:lnTo>
                      <a:lnTo>
                        <a:pt x="111" y="10"/>
                      </a:lnTo>
                      <a:lnTo>
                        <a:pt x="112" y="9"/>
                      </a:lnTo>
                      <a:lnTo>
                        <a:pt x="114" y="9"/>
                      </a:lnTo>
                      <a:lnTo>
                        <a:pt x="114" y="10"/>
                      </a:lnTo>
                      <a:lnTo>
                        <a:pt x="114" y="11"/>
                      </a:lnTo>
                      <a:lnTo>
                        <a:pt x="114" y="11"/>
                      </a:lnTo>
                      <a:lnTo>
                        <a:pt x="115" y="12"/>
                      </a:lnTo>
                      <a:lnTo>
                        <a:pt x="115" y="11"/>
                      </a:lnTo>
                      <a:lnTo>
                        <a:pt x="116" y="11"/>
                      </a:lnTo>
                      <a:lnTo>
                        <a:pt x="117" y="9"/>
                      </a:lnTo>
                      <a:lnTo>
                        <a:pt x="118" y="9"/>
                      </a:lnTo>
                      <a:lnTo>
                        <a:pt x="119" y="11"/>
                      </a:lnTo>
                      <a:lnTo>
                        <a:pt x="119" y="14"/>
                      </a:lnTo>
                      <a:lnTo>
                        <a:pt x="119" y="14"/>
                      </a:lnTo>
                      <a:lnTo>
                        <a:pt x="119" y="15"/>
                      </a:lnTo>
                      <a:lnTo>
                        <a:pt x="117" y="16"/>
                      </a:lnTo>
                      <a:lnTo>
                        <a:pt x="117" y="17"/>
                      </a:lnTo>
                      <a:lnTo>
                        <a:pt x="117" y="18"/>
                      </a:lnTo>
                      <a:lnTo>
                        <a:pt x="115" y="19"/>
                      </a:lnTo>
                      <a:lnTo>
                        <a:pt x="114" y="19"/>
                      </a:lnTo>
                      <a:lnTo>
                        <a:pt x="113" y="20"/>
                      </a:lnTo>
                      <a:lnTo>
                        <a:pt x="111" y="20"/>
                      </a:lnTo>
                      <a:lnTo>
                        <a:pt x="110" y="20"/>
                      </a:lnTo>
                      <a:lnTo>
                        <a:pt x="110" y="20"/>
                      </a:lnTo>
                      <a:lnTo>
                        <a:pt x="110" y="20"/>
                      </a:lnTo>
                      <a:lnTo>
                        <a:pt x="109" y="19"/>
                      </a:lnTo>
                      <a:lnTo>
                        <a:pt x="109" y="18"/>
                      </a:lnTo>
                      <a:lnTo>
                        <a:pt x="109" y="18"/>
                      </a:lnTo>
                      <a:lnTo>
                        <a:pt x="108" y="18"/>
                      </a:lnTo>
                      <a:lnTo>
                        <a:pt x="108" y="18"/>
                      </a:lnTo>
                      <a:lnTo>
                        <a:pt x="108" y="20"/>
                      </a:lnTo>
                      <a:lnTo>
                        <a:pt x="108" y="21"/>
                      </a:lnTo>
                      <a:lnTo>
                        <a:pt x="108" y="21"/>
                      </a:lnTo>
                      <a:lnTo>
                        <a:pt x="108" y="22"/>
                      </a:lnTo>
                      <a:lnTo>
                        <a:pt x="109" y="22"/>
                      </a:lnTo>
                      <a:lnTo>
                        <a:pt x="110" y="23"/>
                      </a:lnTo>
                      <a:lnTo>
                        <a:pt x="110" y="24"/>
                      </a:lnTo>
                      <a:lnTo>
                        <a:pt x="110" y="24"/>
                      </a:lnTo>
                      <a:lnTo>
                        <a:pt x="107" y="28"/>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102" y="37"/>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7"/>
                      </a:lnTo>
                      <a:lnTo>
                        <a:pt x="49" y="36"/>
                      </a:lnTo>
                      <a:lnTo>
                        <a:pt x="49" y="35"/>
                      </a:lnTo>
                      <a:lnTo>
                        <a:pt x="31" y="37"/>
                      </a:lnTo>
                      <a:lnTo>
                        <a:pt x="30" y="37"/>
                      </a:lnTo>
                      <a:lnTo>
                        <a:pt x="30" y="38"/>
                      </a:lnTo>
                      <a:lnTo>
                        <a:pt x="26" y="40"/>
                      </a:lnTo>
                      <a:lnTo>
                        <a:pt x="26" y="40"/>
                      </a:lnTo>
                      <a:lnTo>
                        <a:pt x="25" y="40"/>
                      </a:lnTo>
                      <a:lnTo>
                        <a:pt x="21" y="42"/>
                      </a:lnTo>
                      <a:lnTo>
                        <a:pt x="0" y="45"/>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3" name="Freeform 599"/>
                <p:cNvSpPr>
                  <a:spLocks/>
                </p:cNvSpPr>
                <p:nvPr/>
              </p:nvSpPr>
              <p:spPr bwMode="auto">
                <a:xfrm>
                  <a:off x="3433" y="2306"/>
                  <a:ext cx="345" cy="302"/>
                </a:xfrm>
                <a:custGeom>
                  <a:avLst/>
                  <a:gdLst/>
                  <a:ahLst/>
                  <a:cxnLst>
                    <a:cxn ang="0">
                      <a:pos x="0" y="3"/>
                    </a:cxn>
                    <a:cxn ang="0">
                      <a:pos x="60" y="0"/>
                    </a:cxn>
                    <a:cxn ang="0">
                      <a:pos x="60" y="1"/>
                    </a:cxn>
                    <a:cxn ang="0">
                      <a:pos x="61" y="2"/>
                    </a:cxn>
                    <a:cxn ang="0">
                      <a:pos x="62" y="3"/>
                    </a:cxn>
                    <a:cxn ang="0">
                      <a:pos x="61" y="5"/>
                    </a:cxn>
                    <a:cxn ang="0">
                      <a:pos x="60" y="6"/>
                    </a:cxn>
                    <a:cxn ang="0">
                      <a:pos x="58" y="8"/>
                    </a:cxn>
                    <a:cxn ang="0">
                      <a:pos x="58" y="9"/>
                    </a:cxn>
                    <a:cxn ang="0">
                      <a:pos x="67" y="9"/>
                    </a:cxn>
                    <a:cxn ang="0">
                      <a:pos x="67" y="9"/>
                    </a:cxn>
                    <a:cxn ang="0">
                      <a:pos x="67" y="10"/>
                    </a:cxn>
                    <a:cxn ang="0">
                      <a:pos x="66" y="12"/>
                    </a:cxn>
                    <a:cxn ang="0">
                      <a:pos x="65" y="13"/>
                    </a:cxn>
                    <a:cxn ang="0">
                      <a:pos x="64" y="17"/>
                    </a:cxn>
                    <a:cxn ang="0">
                      <a:pos x="62" y="19"/>
                    </a:cxn>
                    <a:cxn ang="0">
                      <a:pos x="62" y="22"/>
                    </a:cxn>
                    <a:cxn ang="0">
                      <a:pos x="62" y="25"/>
                    </a:cxn>
                    <a:cxn ang="0">
                      <a:pos x="62" y="25"/>
                    </a:cxn>
                    <a:cxn ang="0">
                      <a:pos x="60" y="26"/>
                    </a:cxn>
                    <a:cxn ang="0">
                      <a:pos x="60" y="27"/>
                    </a:cxn>
                    <a:cxn ang="0">
                      <a:pos x="57" y="29"/>
                    </a:cxn>
                    <a:cxn ang="0">
                      <a:pos x="57" y="32"/>
                    </a:cxn>
                    <a:cxn ang="0">
                      <a:pos x="57" y="35"/>
                    </a:cxn>
                    <a:cxn ang="0">
                      <a:pos x="56" y="36"/>
                    </a:cxn>
                    <a:cxn ang="0">
                      <a:pos x="54" y="38"/>
                    </a:cxn>
                    <a:cxn ang="0">
                      <a:pos x="52" y="40"/>
                    </a:cxn>
                    <a:cxn ang="0">
                      <a:pos x="51" y="41"/>
                    </a:cxn>
                    <a:cxn ang="0">
                      <a:pos x="51" y="43"/>
                    </a:cxn>
                    <a:cxn ang="0">
                      <a:pos x="50" y="45"/>
                    </a:cxn>
                    <a:cxn ang="0">
                      <a:pos x="50" y="46"/>
                    </a:cxn>
                    <a:cxn ang="0">
                      <a:pos x="49" y="49"/>
                    </a:cxn>
                    <a:cxn ang="0">
                      <a:pos x="48" y="51"/>
                    </a:cxn>
                    <a:cxn ang="0">
                      <a:pos x="49" y="54"/>
                    </a:cxn>
                    <a:cxn ang="0">
                      <a:pos x="50" y="55"/>
                    </a:cxn>
                    <a:cxn ang="0">
                      <a:pos x="50" y="57"/>
                    </a:cxn>
                    <a:cxn ang="0">
                      <a:pos x="50" y="57"/>
                    </a:cxn>
                    <a:cxn ang="0">
                      <a:pos x="50" y="58"/>
                    </a:cxn>
                    <a:cxn ang="0">
                      <a:pos x="50" y="58"/>
                    </a:cxn>
                    <a:cxn ang="0">
                      <a:pos x="49" y="60"/>
                    </a:cxn>
                    <a:cxn ang="0">
                      <a:pos x="50" y="61"/>
                    </a:cxn>
                    <a:cxn ang="0">
                      <a:pos x="8" y="62"/>
                    </a:cxn>
                    <a:cxn ang="0">
                      <a:pos x="8" y="53"/>
                    </a:cxn>
                    <a:cxn ang="0">
                      <a:pos x="6" y="52"/>
                    </a:cxn>
                    <a:cxn ang="0">
                      <a:pos x="4" y="53"/>
                    </a:cxn>
                    <a:cxn ang="0">
                      <a:pos x="4" y="53"/>
                    </a:cxn>
                    <a:cxn ang="0">
                      <a:pos x="2" y="51"/>
                    </a:cxn>
                    <a:cxn ang="0">
                      <a:pos x="2" y="22"/>
                    </a:cxn>
                    <a:cxn ang="0">
                      <a:pos x="0" y="3"/>
                    </a:cxn>
                    <a:cxn ang="0">
                      <a:pos x="0" y="3"/>
                    </a:cxn>
                  </a:cxnLst>
                  <a:rect l="0" t="0" r="r" b="b"/>
                  <a:pathLst>
                    <a:path w="67" h="62">
                      <a:moveTo>
                        <a:pt x="0" y="3"/>
                      </a:moveTo>
                      <a:lnTo>
                        <a:pt x="60" y="0"/>
                      </a:lnTo>
                      <a:lnTo>
                        <a:pt x="60" y="1"/>
                      </a:lnTo>
                      <a:lnTo>
                        <a:pt x="61" y="2"/>
                      </a:lnTo>
                      <a:lnTo>
                        <a:pt x="62" y="3"/>
                      </a:lnTo>
                      <a:lnTo>
                        <a:pt x="61" y="5"/>
                      </a:lnTo>
                      <a:lnTo>
                        <a:pt x="60" y="6"/>
                      </a:lnTo>
                      <a:lnTo>
                        <a:pt x="58" y="8"/>
                      </a:lnTo>
                      <a:lnTo>
                        <a:pt x="58" y="9"/>
                      </a:lnTo>
                      <a:lnTo>
                        <a:pt x="67" y="9"/>
                      </a:lnTo>
                      <a:lnTo>
                        <a:pt x="67" y="9"/>
                      </a:lnTo>
                      <a:lnTo>
                        <a:pt x="67" y="10"/>
                      </a:lnTo>
                      <a:lnTo>
                        <a:pt x="66" y="12"/>
                      </a:lnTo>
                      <a:lnTo>
                        <a:pt x="65" y="13"/>
                      </a:lnTo>
                      <a:lnTo>
                        <a:pt x="64" y="17"/>
                      </a:lnTo>
                      <a:lnTo>
                        <a:pt x="62" y="19"/>
                      </a:lnTo>
                      <a:lnTo>
                        <a:pt x="62" y="22"/>
                      </a:lnTo>
                      <a:lnTo>
                        <a:pt x="62" y="25"/>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7"/>
                      </a:lnTo>
                      <a:lnTo>
                        <a:pt x="50" y="58"/>
                      </a:lnTo>
                      <a:lnTo>
                        <a:pt x="50" y="58"/>
                      </a:lnTo>
                      <a:lnTo>
                        <a:pt x="49" y="60"/>
                      </a:lnTo>
                      <a:lnTo>
                        <a:pt x="50" y="61"/>
                      </a:lnTo>
                      <a:lnTo>
                        <a:pt x="8" y="62"/>
                      </a:lnTo>
                      <a:lnTo>
                        <a:pt x="8" y="53"/>
                      </a:lnTo>
                      <a:lnTo>
                        <a:pt x="6" y="52"/>
                      </a:lnTo>
                      <a:lnTo>
                        <a:pt x="4" y="53"/>
                      </a:lnTo>
                      <a:lnTo>
                        <a:pt x="4" y="53"/>
                      </a:lnTo>
                      <a:lnTo>
                        <a:pt x="2" y="51"/>
                      </a:lnTo>
                      <a:lnTo>
                        <a:pt x="2" y="22"/>
                      </a:lnTo>
                      <a:lnTo>
                        <a:pt x="0" y="3"/>
                      </a:lnTo>
                      <a:lnTo>
                        <a:pt x="0" y="3"/>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14" name="Group 600"/>
                <p:cNvGrpSpPr>
                  <a:grpSpLocks/>
                </p:cNvGrpSpPr>
                <p:nvPr/>
              </p:nvGrpSpPr>
              <p:grpSpPr bwMode="auto">
                <a:xfrm>
                  <a:off x="728" y="2448"/>
                  <a:ext cx="1266" cy="876"/>
                  <a:chOff x="768" y="2832"/>
                  <a:chExt cx="1203" cy="876"/>
                </a:xfrm>
              </p:grpSpPr>
              <p:sp>
                <p:nvSpPr>
                  <p:cNvPr id="421465" name="Freeform 601"/>
                  <p:cNvSpPr>
                    <a:spLocks/>
                  </p:cNvSpPr>
                  <p:nvPr/>
                </p:nvSpPr>
                <p:spPr bwMode="auto">
                  <a:xfrm>
                    <a:off x="1056" y="2832"/>
                    <a:ext cx="915" cy="780"/>
                  </a:xfrm>
                  <a:custGeom>
                    <a:avLst/>
                    <a:gdLst/>
                    <a:ahLst/>
                    <a:cxnLst>
                      <a:cxn ang="0">
                        <a:pos x="14" y="31"/>
                      </a:cxn>
                      <a:cxn ang="0">
                        <a:pos x="26" y="40"/>
                      </a:cxn>
                      <a:cxn ang="0">
                        <a:pos x="18" y="50"/>
                      </a:cxn>
                      <a:cxn ang="0">
                        <a:pos x="16" y="43"/>
                      </a:cxn>
                      <a:cxn ang="0">
                        <a:pos x="5" y="55"/>
                      </a:cxn>
                      <a:cxn ang="0">
                        <a:pos x="11" y="64"/>
                      </a:cxn>
                      <a:cxn ang="0">
                        <a:pos x="27" y="61"/>
                      </a:cxn>
                      <a:cxn ang="0">
                        <a:pos x="22" y="74"/>
                      </a:cxn>
                      <a:cxn ang="0">
                        <a:pos x="18" y="79"/>
                      </a:cxn>
                      <a:cxn ang="0">
                        <a:pos x="10" y="82"/>
                      </a:cxn>
                      <a:cxn ang="0">
                        <a:pos x="6" y="98"/>
                      </a:cxn>
                      <a:cxn ang="0">
                        <a:pos x="11" y="107"/>
                      </a:cxn>
                      <a:cxn ang="0">
                        <a:pos x="22" y="112"/>
                      </a:cxn>
                      <a:cxn ang="0">
                        <a:pos x="22" y="120"/>
                      </a:cxn>
                      <a:cxn ang="0">
                        <a:pos x="35" y="123"/>
                      </a:cxn>
                      <a:cxn ang="0">
                        <a:pos x="42" y="125"/>
                      </a:cxn>
                      <a:cxn ang="0">
                        <a:pos x="29" y="141"/>
                      </a:cxn>
                      <a:cxn ang="0">
                        <a:pos x="19" y="147"/>
                      </a:cxn>
                      <a:cxn ang="0">
                        <a:pos x="3" y="155"/>
                      </a:cxn>
                      <a:cxn ang="0">
                        <a:pos x="3" y="160"/>
                      </a:cxn>
                      <a:cxn ang="0">
                        <a:pos x="29" y="149"/>
                      </a:cxn>
                      <a:cxn ang="0">
                        <a:pos x="62" y="120"/>
                      </a:cxn>
                      <a:cxn ang="0">
                        <a:pos x="59" y="117"/>
                      </a:cxn>
                      <a:cxn ang="0">
                        <a:pos x="77" y="95"/>
                      </a:cxn>
                      <a:cxn ang="0">
                        <a:pos x="72" y="101"/>
                      </a:cxn>
                      <a:cxn ang="0">
                        <a:pos x="73" y="109"/>
                      </a:cxn>
                      <a:cxn ang="0">
                        <a:pos x="72" y="114"/>
                      </a:cxn>
                      <a:cxn ang="0">
                        <a:pos x="86" y="106"/>
                      </a:cxn>
                      <a:cxn ang="0">
                        <a:pos x="86" y="98"/>
                      </a:cxn>
                      <a:cxn ang="0">
                        <a:pos x="107" y="103"/>
                      </a:cxn>
                      <a:cxn ang="0">
                        <a:pos x="121" y="101"/>
                      </a:cxn>
                      <a:cxn ang="0">
                        <a:pos x="145" y="109"/>
                      </a:cxn>
                      <a:cxn ang="0">
                        <a:pos x="153" y="119"/>
                      </a:cxn>
                      <a:cxn ang="0">
                        <a:pos x="166" y="128"/>
                      </a:cxn>
                      <a:cxn ang="0">
                        <a:pos x="188" y="130"/>
                      </a:cxn>
                      <a:cxn ang="0">
                        <a:pos x="185" y="117"/>
                      </a:cxn>
                      <a:cxn ang="0">
                        <a:pos x="176" y="115"/>
                      </a:cxn>
                      <a:cxn ang="0">
                        <a:pos x="163" y="106"/>
                      </a:cxn>
                      <a:cxn ang="0">
                        <a:pos x="147" y="95"/>
                      </a:cxn>
                      <a:cxn ang="0">
                        <a:pos x="141" y="103"/>
                      </a:cxn>
                      <a:cxn ang="0">
                        <a:pos x="129" y="93"/>
                      </a:cxn>
                      <a:cxn ang="0">
                        <a:pos x="117" y="80"/>
                      </a:cxn>
                      <a:cxn ang="0">
                        <a:pos x="102" y="21"/>
                      </a:cxn>
                      <a:cxn ang="0">
                        <a:pos x="90" y="5"/>
                      </a:cxn>
                      <a:cxn ang="0">
                        <a:pos x="69" y="5"/>
                      </a:cxn>
                      <a:cxn ang="0">
                        <a:pos x="59" y="5"/>
                      </a:cxn>
                      <a:cxn ang="0">
                        <a:pos x="45" y="0"/>
                      </a:cxn>
                      <a:cxn ang="0">
                        <a:pos x="35" y="4"/>
                      </a:cxn>
                      <a:cxn ang="0">
                        <a:pos x="24" y="13"/>
                      </a:cxn>
                      <a:cxn ang="0">
                        <a:pos x="19" y="21"/>
                      </a:cxn>
                      <a:cxn ang="0">
                        <a:pos x="10" y="26"/>
                      </a:cxn>
                    </a:cxnLst>
                    <a:rect l="0" t="0" r="r" b="b"/>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lnTo>
                          <a:pt x="10" y="2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6" name="Freeform 602"/>
                  <p:cNvSpPr>
                    <a:spLocks/>
                  </p:cNvSpPr>
                  <p:nvPr/>
                </p:nvSpPr>
                <p:spPr bwMode="auto">
                  <a:xfrm>
                    <a:off x="1021" y="3608"/>
                    <a:ext cx="20" cy="14"/>
                  </a:xfrm>
                  <a:custGeom>
                    <a:avLst/>
                    <a:gdLst/>
                    <a:ahLst/>
                    <a:cxnLst>
                      <a:cxn ang="0">
                        <a:pos x="2" y="2"/>
                      </a:cxn>
                      <a:cxn ang="0">
                        <a:pos x="2" y="1"/>
                      </a:cxn>
                      <a:cxn ang="0">
                        <a:pos x="2" y="1"/>
                      </a:cxn>
                      <a:cxn ang="0">
                        <a:pos x="2" y="1"/>
                      </a:cxn>
                      <a:cxn ang="0">
                        <a:pos x="2" y="1"/>
                      </a:cxn>
                      <a:cxn ang="0">
                        <a:pos x="2" y="1"/>
                      </a:cxn>
                      <a:cxn ang="0">
                        <a:pos x="2" y="1"/>
                      </a:cxn>
                      <a:cxn ang="0">
                        <a:pos x="1" y="0"/>
                      </a:cxn>
                      <a:cxn ang="0">
                        <a:pos x="1" y="0"/>
                      </a:cxn>
                      <a:cxn ang="0">
                        <a:pos x="0" y="1"/>
                      </a:cxn>
                      <a:cxn ang="0">
                        <a:pos x="0" y="1"/>
                      </a:cxn>
                      <a:cxn ang="0">
                        <a:pos x="0" y="1"/>
                      </a:cxn>
                      <a:cxn ang="0">
                        <a:pos x="0" y="1"/>
                      </a:cxn>
                      <a:cxn ang="0">
                        <a:pos x="0" y="1"/>
                      </a:cxn>
                      <a:cxn ang="0">
                        <a:pos x="0" y="1"/>
                      </a:cxn>
                      <a:cxn ang="0">
                        <a:pos x="0" y="2"/>
                      </a:cxn>
                      <a:cxn ang="0">
                        <a:pos x="0" y="2"/>
                      </a:cxn>
                      <a:cxn ang="0">
                        <a:pos x="1" y="2"/>
                      </a:cxn>
                      <a:cxn ang="0">
                        <a:pos x="1" y="2"/>
                      </a:cxn>
                      <a:cxn ang="0">
                        <a:pos x="1" y="3"/>
                      </a:cxn>
                      <a:cxn ang="0">
                        <a:pos x="2" y="3"/>
                      </a:cxn>
                      <a:cxn ang="0">
                        <a:pos x="2" y="3"/>
                      </a:cxn>
                      <a:cxn ang="0">
                        <a:pos x="3" y="3"/>
                      </a:cxn>
                      <a:cxn ang="0">
                        <a:pos x="3" y="3"/>
                      </a:cxn>
                      <a:cxn ang="0">
                        <a:pos x="4" y="2"/>
                      </a:cxn>
                      <a:cxn ang="0">
                        <a:pos x="4" y="2"/>
                      </a:cxn>
                      <a:cxn ang="0">
                        <a:pos x="4" y="2"/>
                      </a:cxn>
                      <a:cxn ang="0">
                        <a:pos x="4" y="1"/>
                      </a:cxn>
                      <a:cxn ang="0">
                        <a:pos x="4" y="1"/>
                      </a:cxn>
                      <a:cxn ang="0">
                        <a:pos x="4" y="1"/>
                      </a:cxn>
                      <a:cxn ang="0">
                        <a:pos x="4" y="1"/>
                      </a:cxn>
                      <a:cxn ang="0">
                        <a:pos x="4" y="1"/>
                      </a:cxn>
                      <a:cxn ang="0">
                        <a:pos x="4" y="0"/>
                      </a:cxn>
                      <a:cxn ang="0">
                        <a:pos x="4" y="0"/>
                      </a:cxn>
                      <a:cxn ang="0">
                        <a:pos x="4" y="0"/>
                      </a:cxn>
                      <a:cxn ang="0">
                        <a:pos x="4" y="0"/>
                      </a:cxn>
                      <a:cxn ang="0">
                        <a:pos x="4" y="1"/>
                      </a:cxn>
                      <a:cxn ang="0">
                        <a:pos x="3" y="1"/>
                      </a:cxn>
                      <a:cxn ang="0">
                        <a:pos x="3" y="1"/>
                      </a:cxn>
                      <a:cxn ang="0">
                        <a:pos x="2" y="2"/>
                      </a:cxn>
                      <a:cxn ang="0">
                        <a:pos x="2" y="2"/>
                      </a:cxn>
                      <a:cxn ang="0">
                        <a:pos x="2" y="2"/>
                      </a:cxn>
                      <a:cxn ang="0">
                        <a:pos x="2" y="2"/>
                      </a:cxn>
                      <a:cxn ang="0">
                        <a:pos x="2" y="3"/>
                      </a:cxn>
                      <a:cxn ang="0">
                        <a:pos x="3" y="3"/>
                      </a:cxn>
                    </a:cxnLst>
                    <a:rect l="0" t="0" r="r" b="b"/>
                    <a:pathLst>
                      <a:path w="4" h="3">
                        <a:moveTo>
                          <a:pt x="2" y="2"/>
                        </a:moveTo>
                        <a:lnTo>
                          <a:pt x="2" y="1"/>
                        </a:lnTo>
                        <a:lnTo>
                          <a:pt x="2" y="1"/>
                        </a:lnTo>
                        <a:lnTo>
                          <a:pt x="2" y="1"/>
                        </a:lnTo>
                        <a:lnTo>
                          <a:pt x="2" y="1"/>
                        </a:lnTo>
                        <a:lnTo>
                          <a:pt x="2" y="1"/>
                        </a:lnTo>
                        <a:lnTo>
                          <a:pt x="2" y="1"/>
                        </a:lnTo>
                        <a:lnTo>
                          <a:pt x="1" y="0"/>
                        </a:lnTo>
                        <a:lnTo>
                          <a:pt x="1" y="0"/>
                        </a:lnTo>
                        <a:lnTo>
                          <a:pt x="0" y="1"/>
                        </a:lnTo>
                        <a:lnTo>
                          <a:pt x="0" y="1"/>
                        </a:lnTo>
                        <a:lnTo>
                          <a:pt x="0" y="1"/>
                        </a:lnTo>
                        <a:lnTo>
                          <a:pt x="0" y="1"/>
                        </a:lnTo>
                        <a:lnTo>
                          <a:pt x="0" y="1"/>
                        </a:lnTo>
                        <a:lnTo>
                          <a:pt x="0" y="1"/>
                        </a:lnTo>
                        <a:lnTo>
                          <a:pt x="0" y="2"/>
                        </a:lnTo>
                        <a:lnTo>
                          <a:pt x="0" y="2"/>
                        </a:lnTo>
                        <a:lnTo>
                          <a:pt x="1" y="2"/>
                        </a:lnTo>
                        <a:lnTo>
                          <a:pt x="1" y="2"/>
                        </a:lnTo>
                        <a:lnTo>
                          <a:pt x="1" y="3"/>
                        </a:lnTo>
                        <a:lnTo>
                          <a:pt x="2" y="3"/>
                        </a:lnTo>
                        <a:lnTo>
                          <a:pt x="2" y="3"/>
                        </a:lnTo>
                        <a:lnTo>
                          <a:pt x="3" y="3"/>
                        </a:lnTo>
                        <a:lnTo>
                          <a:pt x="3" y="3"/>
                        </a:lnTo>
                        <a:lnTo>
                          <a:pt x="4" y="2"/>
                        </a:lnTo>
                        <a:lnTo>
                          <a:pt x="4" y="2"/>
                        </a:lnTo>
                        <a:lnTo>
                          <a:pt x="4" y="2"/>
                        </a:lnTo>
                        <a:lnTo>
                          <a:pt x="4" y="1"/>
                        </a:lnTo>
                        <a:lnTo>
                          <a:pt x="4" y="1"/>
                        </a:lnTo>
                        <a:lnTo>
                          <a:pt x="4" y="1"/>
                        </a:lnTo>
                        <a:lnTo>
                          <a:pt x="4" y="1"/>
                        </a:lnTo>
                        <a:lnTo>
                          <a:pt x="4" y="1"/>
                        </a:lnTo>
                        <a:lnTo>
                          <a:pt x="4" y="0"/>
                        </a:lnTo>
                        <a:lnTo>
                          <a:pt x="4" y="0"/>
                        </a:lnTo>
                        <a:lnTo>
                          <a:pt x="4" y="0"/>
                        </a:lnTo>
                        <a:lnTo>
                          <a:pt x="4" y="0"/>
                        </a:lnTo>
                        <a:lnTo>
                          <a:pt x="4" y="1"/>
                        </a:lnTo>
                        <a:lnTo>
                          <a:pt x="3" y="1"/>
                        </a:lnTo>
                        <a:lnTo>
                          <a:pt x="3" y="1"/>
                        </a:lnTo>
                        <a:lnTo>
                          <a:pt x="2" y="2"/>
                        </a:lnTo>
                        <a:lnTo>
                          <a:pt x="2" y="2"/>
                        </a:lnTo>
                        <a:lnTo>
                          <a:pt x="2" y="2"/>
                        </a:lnTo>
                        <a:lnTo>
                          <a:pt x="2" y="2"/>
                        </a:lnTo>
                        <a:lnTo>
                          <a:pt x="2" y="3"/>
                        </a:lnTo>
                        <a:lnTo>
                          <a:pt x="3" y="3"/>
                        </a:lnTo>
                      </a:path>
                    </a:pathLst>
                  </a:custGeom>
                  <a:solidFill>
                    <a:srgbClr val="ED4213"/>
                  </a:solidFill>
                  <a:ln w="12700" cmpd="sng">
                    <a:solidFill>
                      <a:schemeClr val="tx1"/>
                    </a:solidFill>
                    <a:prstDash val="solid"/>
                    <a:round/>
                    <a:headEnd/>
                    <a:tailEnd/>
                  </a:ln>
                </p:spPr>
                <p:txBody>
                  <a:bodyPr/>
                  <a:lstStyle/>
                  <a:p>
                    <a:endParaRPr lang="en-US"/>
                  </a:p>
                </p:txBody>
              </p:sp>
              <p:sp>
                <p:nvSpPr>
                  <p:cNvPr id="421467" name="Freeform 603"/>
                  <p:cNvSpPr>
                    <a:spLocks/>
                  </p:cNvSpPr>
                  <p:nvPr/>
                </p:nvSpPr>
                <p:spPr bwMode="auto">
                  <a:xfrm>
                    <a:off x="978" y="3610"/>
                    <a:ext cx="43" cy="30"/>
                  </a:xfrm>
                  <a:custGeom>
                    <a:avLst/>
                    <a:gdLst/>
                    <a:ahLst/>
                    <a:cxnLst>
                      <a:cxn ang="0">
                        <a:pos x="7" y="0"/>
                      </a:cxn>
                      <a:cxn ang="0">
                        <a:pos x="4" y="0"/>
                      </a:cxn>
                      <a:cxn ang="0">
                        <a:pos x="3" y="1"/>
                      </a:cxn>
                      <a:cxn ang="0">
                        <a:pos x="3" y="1"/>
                      </a:cxn>
                      <a:cxn ang="0">
                        <a:pos x="3" y="2"/>
                      </a:cxn>
                      <a:cxn ang="0">
                        <a:pos x="3" y="3"/>
                      </a:cxn>
                      <a:cxn ang="0">
                        <a:pos x="2" y="3"/>
                      </a:cxn>
                      <a:cxn ang="0">
                        <a:pos x="2" y="3"/>
                      </a:cxn>
                      <a:cxn ang="0">
                        <a:pos x="1" y="3"/>
                      </a:cxn>
                      <a:cxn ang="0">
                        <a:pos x="1" y="4"/>
                      </a:cxn>
                      <a:cxn ang="0">
                        <a:pos x="1" y="5"/>
                      </a:cxn>
                      <a:cxn ang="0">
                        <a:pos x="0" y="5"/>
                      </a:cxn>
                      <a:cxn ang="0">
                        <a:pos x="0" y="6"/>
                      </a:cxn>
                      <a:cxn ang="0">
                        <a:pos x="0" y="6"/>
                      </a:cxn>
                      <a:cxn ang="0">
                        <a:pos x="0" y="6"/>
                      </a:cxn>
                      <a:cxn ang="0">
                        <a:pos x="0" y="6"/>
                      </a:cxn>
                      <a:cxn ang="0">
                        <a:pos x="0" y="6"/>
                      </a:cxn>
                      <a:cxn ang="0">
                        <a:pos x="0" y="6"/>
                      </a:cxn>
                      <a:cxn ang="0">
                        <a:pos x="0" y="6"/>
                      </a:cxn>
                      <a:cxn ang="0">
                        <a:pos x="1" y="6"/>
                      </a:cxn>
                      <a:cxn ang="0">
                        <a:pos x="2" y="6"/>
                      </a:cxn>
                      <a:cxn ang="0">
                        <a:pos x="3" y="5"/>
                      </a:cxn>
                      <a:cxn ang="0">
                        <a:pos x="6" y="3"/>
                      </a:cxn>
                      <a:cxn ang="0">
                        <a:pos x="7" y="2"/>
                      </a:cxn>
                      <a:cxn ang="0">
                        <a:pos x="8" y="2"/>
                      </a:cxn>
                      <a:cxn ang="0">
                        <a:pos x="9" y="1"/>
                      </a:cxn>
                      <a:cxn ang="0">
                        <a:pos x="9" y="1"/>
                      </a:cxn>
                      <a:cxn ang="0">
                        <a:pos x="9" y="1"/>
                      </a:cxn>
                      <a:cxn ang="0">
                        <a:pos x="8" y="0"/>
                      </a:cxn>
                      <a:cxn ang="0">
                        <a:pos x="8" y="0"/>
                      </a:cxn>
                      <a:cxn ang="0">
                        <a:pos x="8" y="0"/>
                      </a:cxn>
                      <a:cxn ang="0">
                        <a:pos x="8" y="0"/>
                      </a:cxn>
                    </a:cxnLst>
                    <a:rect l="0" t="0" r="r" b="b"/>
                    <a:pathLst>
                      <a:path w="9" h="6">
                        <a:moveTo>
                          <a:pt x="8" y="0"/>
                        </a:moveTo>
                        <a:lnTo>
                          <a:pt x="7" y="0"/>
                        </a:lnTo>
                        <a:lnTo>
                          <a:pt x="6" y="0"/>
                        </a:lnTo>
                        <a:lnTo>
                          <a:pt x="4" y="0"/>
                        </a:lnTo>
                        <a:lnTo>
                          <a:pt x="4" y="1"/>
                        </a:lnTo>
                        <a:lnTo>
                          <a:pt x="3" y="1"/>
                        </a:lnTo>
                        <a:lnTo>
                          <a:pt x="3" y="1"/>
                        </a:lnTo>
                        <a:lnTo>
                          <a:pt x="3" y="1"/>
                        </a:lnTo>
                        <a:lnTo>
                          <a:pt x="3" y="1"/>
                        </a:lnTo>
                        <a:lnTo>
                          <a:pt x="3" y="2"/>
                        </a:lnTo>
                        <a:lnTo>
                          <a:pt x="3" y="2"/>
                        </a:lnTo>
                        <a:lnTo>
                          <a:pt x="3" y="3"/>
                        </a:lnTo>
                        <a:lnTo>
                          <a:pt x="3" y="3"/>
                        </a:lnTo>
                        <a:lnTo>
                          <a:pt x="2" y="3"/>
                        </a:lnTo>
                        <a:lnTo>
                          <a:pt x="2" y="3"/>
                        </a:lnTo>
                        <a:lnTo>
                          <a:pt x="2" y="3"/>
                        </a:lnTo>
                        <a:lnTo>
                          <a:pt x="1" y="3"/>
                        </a:lnTo>
                        <a:lnTo>
                          <a:pt x="1" y="3"/>
                        </a:lnTo>
                        <a:lnTo>
                          <a:pt x="1" y="4"/>
                        </a:lnTo>
                        <a:lnTo>
                          <a:pt x="1" y="4"/>
                        </a:lnTo>
                        <a:lnTo>
                          <a:pt x="1" y="5"/>
                        </a:lnTo>
                        <a:lnTo>
                          <a:pt x="1" y="5"/>
                        </a:lnTo>
                        <a:lnTo>
                          <a:pt x="0" y="5"/>
                        </a:lnTo>
                        <a:lnTo>
                          <a:pt x="0" y="5"/>
                        </a:lnTo>
                        <a:lnTo>
                          <a:pt x="0" y="5"/>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0" y="6"/>
                        </a:lnTo>
                        <a:lnTo>
                          <a:pt x="1" y="6"/>
                        </a:lnTo>
                        <a:lnTo>
                          <a:pt x="1" y="6"/>
                        </a:lnTo>
                        <a:lnTo>
                          <a:pt x="2" y="6"/>
                        </a:lnTo>
                        <a:lnTo>
                          <a:pt x="2" y="5"/>
                        </a:lnTo>
                        <a:lnTo>
                          <a:pt x="3" y="5"/>
                        </a:lnTo>
                        <a:lnTo>
                          <a:pt x="5" y="4"/>
                        </a:lnTo>
                        <a:lnTo>
                          <a:pt x="6" y="3"/>
                        </a:lnTo>
                        <a:lnTo>
                          <a:pt x="7" y="2"/>
                        </a:lnTo>
                        <a:lnTo>
                          <a:pt x="7" y="2"/>
                        </a:lnTo>
                        <a:lnTo>
                          <a:pt x="7" y="2"/>
                        </a:lnTo>
                        <a:lnTo>
                          <a:pt x="8" y="2"/>
                        </a:lnTo>
                        <a:lnTo>
                          <a:pt x="8" y="2"/>
                        </a:lnTo>
                        <a:lnTo>
                          <a:pt x="9" y="1"/>
                        </a:lnTo>
                        <a:lnTo>
                          <a:pt x="9" y="1"/>
                        </a:lnTo>
                        <a:lnTo>
                          <a:pt x="9" y="1"/>
                        </a:lnTo>
                        <a:lnTo>
                          <a:pt x="9" y="1"/>
                        </a:lnTo>
                        <a:lnTo>
                          <a:pt x="9" y="1"/>
                        </a:lnTo>
                        <a:lnTo>
                          <a:pt x="9" y="1"/>
                        </a:lnTo>
                        <a:lnTo>
                          <a:pt x="8" y="0"/>
                        </a:lnTo>
                        <a:lnTo>
                          <a:pt x="8" y="0"/>
                        </a:lnTo>
                        <a:lnTo>
                          <a:pt x="8" y="0"/>
                        </a:lnTo>
                        <a:lnTo>
                          <a:pt x="8" y="0"/>
                        </a:lnTo>
                        <a:lnTo>
                          <a:pt x="8" y="0"/>
                        </a:lnTo>
                        <a:lnTo>
                          <a:pt x="8" y="0"/>
                        </a:lnTo>
                        <a:lnTo>
                          <a:pt x="8"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8" name="Freeform 604"/>
                  <p:cNvSpPr>
                    <a:spLocks/>
                  </p:cNvSpPr>
                  <p:nvPr/>
                </p:nvSpPr>
                <p:spPr bwMode="auto">
                  <a:xfrm>
                    <a:off x="934" y="3632"/>
                    <a:ext cx="44" cy="34"/>
                  </a:xfrm>
                  <a:custGeom>
                    <a:avLst/>
                    <a:gdLst/>
                    <a:ahLst/>
                    <a:cxnLst>
                      <a:cxn ang="0">
                        <a:pos x="8" y="3"/>
                      </a:cxn>
                      <a:cxn ang="0">
                        <a:pos x="8" y="1"/>
                      </a:cxn>
                      <a:cxn ang="0">
                        <a:pos x="5" y="3"/>
                      </a:cxn>
                      <a:cxn ang="0">
                        <a:pos x="4" y="4"/>
                      </a:cxn>
                      <a:cxn ang="0">
                        <a:pos x="4" y="4"/>
                      </a:cxn>
                      <a:cxn ang="0">
                        <a:pos x="2" y="5"/>
                      </a:cxn>
                      <a:cxn ang="0">
                        <a:pos x="1" y="6"/>
                      </a:cxn>
                      <a:cxn ang="0">
                        <a:pos x="0" y="6"/>
                      </a:cxn>
                      <a:cxn ang="0">
                        <a:pos x="2" y="6"/>
                      </a:cxn>
                      <a:cxn ang="0">
                        <a:pos x="3" y="5"/>
                      </a:cxn>
                      <a:cxn ang="0">
                        <a:pos x="6" y="4"/>
                      </a:cxn>
                      <a:cxn ang="0">
                        <a:pos x="8" y="3"/>
                      </a:cxn>
                      <a:cxn ang="0">
                        <a:pos x="8" y="3"/>
                      </a:cxn>
                    </a:cxnLst>
                    <a:rect l="0" t="0" r="r" b="b"/>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69" name="Freeform 605"/>
                  <p:cNvSpPr>
                    <a:spLocks/>
                  </p:cNvSpPr>
                  <p:nvPr/>
                </p:nvSpPr>
                <p:spPr bwMode="auto">
                  <a:xfrm>
                    <a:off x="934" y="3637"/>
                    <a:ext cx="39" cy="29"/>
                  </a:xfrm>
                  <a:custGeom>
                    <a:avLst/>
                    <a:gdLst/>
                    <a:ahLst/>
                    <a:cxnLst>
                      <a:cxn ang="0">
                        <a:pos x="8" y="2"/>
                      </a:cxn>
                      <a:cxn ang="0">
                        <a:pos x="8" y="1"/>
                      </a:cxn>
                      <a:cxn ang="0">
                        <a:pos x="8" y="1"/>
                      </a:cxn>
                      <a:cxn ang="0">
                        <a:pos x="8" y="0"/>
                      </a:cxn>
                      <a:cxn ang="0">
                        <a:pos x="8" y="0"/>
                      </a:cxn>
                      <a:cxn ang="0">
                        <a:pos x="8" y="0"/>
                      </a:cxn>
                      <a:cxn ang="0">
                        <a:pos x="8" y="0"/>
                      </a:cxn>
                      <a:cxn ang="0">
                        <a:pos x="8" y="0"/>
                      </a:cxn>
                      <a:cxn ang="0">
                        <a:pos x="8" y="0"/>
                      </a:cxn>
                      <a:cxn ang="0">
                        <a:pos x="8" y="0"/>
                      </a:cxn>
                      <a:cxn ang="0">
                        <a:pos x="7" y="0"/>
                      </a:cxn>
                      <a:cxn ang="0">
                        <a:pos x="7" y="0"/>
                      </a:cxn>
                      <a:cxn ang="0">
                        <a:pos x="6" y="0"/>
                      </a:cxn>
                      <a:cxn ang="0">
                        <a:pos x="5" y="1"/>
                      </a:cxn>
                      <a:cxn ang="0">
                        <a:pos x="5" y="2"/>
                      </a:cxn>
                      <a:cxn ang="0">
                        <a:pos x="5" y="2"/>
                      </a:cxn>
                      <a:cxn ang="0">
                        <a:pos x="4" y="2"/>
                      </a:cxn>
                      <a:cxn ang="0">
                        <a:pos x="4" y="2"/>
                      </a:cxn>
                      <a:cxn ang="0">
                        <a:pos x="4" y="2"/>
                      </a:cxn>
                      <a:cxn ang="0">
                        <a:pos x="4" y="3"/>
                      </a:cxn>
                      <a:cxn ang="0">
                        <a:pos x="4" y="3"/>
                      </a:cxn>
                      <a:cxn ang="0">
                        <a:pos x="4" y="3"/>
                      </a:cxn>
                      <a:cxn ang="0">
                        <a:pos x="4" y="3"/>
                      </a:cxn>
                      <a:cxn ang="0">
                        <a:pos x="2" y="4"/>
                      </a:cxn>
                      <a:cxn ang="0">
                        <a:pos x="2" y="4"/>
                      </a:cxn>
                      <a:cxn ang="0">
                        <a:pos x="2" y="4"/>
                      </a:cxn>
                      <a:cxn ang="0">
                        <a:pos x="2" y="4"/>
                      </a:cxn>
                      <a:cxn ang="0">
                        <a:pos x="1" y="4"/>
                      </a:cxn>
                      <a:cxn ang="0">
                        <a:pos x="1" y="5"/>
                      </a:cxn>
                      <a:cxn ang="0">
                        <a:pos x="1" y="5"/>
                      </a:cxn>
                      <a:cxn ang="0">
                        <a:pos x="0" y="5"/>
                      </a:cxn>
                      <a:cxn ang="0">
                        <a:pos x="0" y="5"/>
                      </a:cxn>
                      <a:cxn ang="0">
                        <a:pos x="0" y="5"/>
                      </a:cxn>
                      <a:cxn ang="0">
                        <a:pos x="1" y="6"/>
                      </a:cxn>
                      <a:cxn ang="0">
                        <a:pos x="1" y="6"/>
                      </a:cxn>
                      <a:cxn ang="0">
                        <a:pos x="1" y="6"/>
                      </a:cxn>
                      <a:cxn ang="0">
                        <a:pos x="1" y="6"/>
                      </a:cxn>
                      <a:cxn ang="0">
                        <a:pos x="2" y="5"/>
                      </a:cxn>
                      <a:cxn ang="0">
                        <a:pos x="2" y="5"/>
                      </a:cxn>
                      <a:cxn ang="0">
                        <a:pos x="3" y="5"/>
                      </a:cxn>
                      <a:cxn ang="0">
                        <a:pos x="3" y="4"/>
                      </a:cxn>
                      <a:cxn ang="0">
                        <a:pos x="3" y="4"/>
                      </a:cxn>
                      <a:cxn ang="0">
                        <a:pos x="5" y="4"/>
                      </a:cxn>
                      <a:cxn ang="0">
                        <a:pos x="5" y="3"/>
                      </a:cxn>
                      <a:cxn ang="0">
                        <a:pos x="6" y="3"/>
                      </a:cxn>
                      <a:cxn ang="0">
                        <a:pos x="7" y="3"/>
                      </a:cxn>
                      <a:cxn ang="0">
                        <a:pos x="7" y="2"/>
                      </a:cxn>
                      <a:cxn ang="0">
                        <a:pos x="7" y="2"/>
                      </a:cxn>
                      <a:cxn ang="0">
                        <a:pos x="8" y="2"/>
                      </a:cxn>
                      <a:cxn ang="0">
                        <a:pos x="8" y="2"/>
                      </a:cxn>
                      <a:cxn ang="0">
                        <a:pos x="8" y="2"/>
                      </a:cxn>
                    </a:cxnLst>
                    <a:rect l="0" t="0" r="r" b="b"/>
                    <a:pathLst>
                      <a:path w="8" h="6">
                        <a:moveTo>
                          <a:pt x="8" y="2"/>
                        </a:moveTo>
                        <a:lnTo>
                          <a:pt x="8" y="1"/>
                        </a:lnTo>
                        <a:lnTo>
                          <a:pt x="8" y="1"/>
                        </a:lnTo>
                        <a:lnTo>
                          <a:pt x="8" y="0"/>
                        </a:lnTo>
                        <a:lnTo>
                          <a:pt x="8" y="0"/>
                        </a:lnTo>
                        <a:lnTo>
                          <a:pt x="8" y="0"/>
                        </a:lnTo>
                        <a:lnTo>
                          <a:pt x="8" y="0"/>
                        </a:lnTo>
                        <a:lnTo>
                          <a:pt x="8" y="0"/>
                        </a:lnTo>
                        <a:lnTo>
                          <a:pt x="8" y="0"/>
                        </a:lnTo>
                        <a:lnTo>
                          <a:pt x="8" y="0"/>
                        </a:lnTo>
                        <a:lnTo>
                          <a:pt x="7" y="0"/>
                        </a:lnTo>
                        <a:lnTo>
                          <a:pt x="7" y="0"/>
                        </a:lnTo>
                        <a:lnTo>
                          <a:pt x="6" y="0"/>
                        </a:lnTo>
                        <a:lnTo>
                          <a:pt x="5" y="1"/>
                        </a:lnTo>
                        <a:lnTo>
                          <a:pt x="5" y="2"/>
                        </a:lnTo>
                        <a:lnTo>
                          <a:pt x="5" y="2"/>
                        </a:lnTo>
                        <a:lnTo>
                          <a:pt x="4" y="2"/>
                        </a:lnTo>
                        <a:lnTo>
                          <a:pt x="4" y="2"/>
                        </a:lnTo>
                        <a:lnTo>
                          <a:pt x="4" y="2"/>
                        </a:lnTo>
                        <a:lnTo>
                          <a:pt x="4" y="3"/>
                        </a:lnTo>
                        <a:lnTo>
                          <a:pt x="4" y="3"/>
                        </a:lnTo>
                        <a:lnTo>
                          <a:pt x="4" y="3"/>
                        </a:lnTo>
                        <a:lnTo>
                          <a:pt x="4" y="3"/>
                        </a:lnTo>
                        <a:lnTo>
                          <a:pt x="2" y="4"/>
                        </a:lnTo>
                        <a:lnTo>
                          <a:pt x="2" y="4"/>
                        </a:lnTo>
                        <a:lnTo>
                          <a:pt x="2" y="4"/>
                        </a:lnTo>
                        <a:lnTo>
                          <a:pt x="2" y="4"/>
                        </a:lnTo>
                        <a:lnTo>
                          <a:pt x="1" y="4"/>
                        </a:lnTo>
                        <a:lnTo>
                          <a:pt x="1" y="5"/>
                        </a:lnTo>
                        <a:lnTo>
                          <a:pt x="1" y="5"/>
                        </a:lnTo>
                        <a:lnTo>
                          <a:pt x="0" y="5"/>
                        </a:lnTo>
                        <a:lnTo>
                          <a:pt x="0" y="5"/>
                        </a:lnTo>
                        <a:lnTo>
                          <a:pt x="0" y="5"/>
                        </a:lnTo>
                        <a:lnTo>
                          <a:pt x="1" y="6"/>
                        </a:lnTo>
                        <a:lnTo>
                          <a:pt x="1" y="6"/>
                        </a:lnTo>
                        <a:lnTo>
                          <a:pt x="1" y="6"/>
                        </a:lnTo>
                        <a:lnTo>
                          <a:pt x="1" y="6"/>
                        </a:lnTo>
                        <a:lnTo>
                          <a:pt x="2" y="5"/>
                        </a:lnTo>
                        <a:lnTo>
                          <a:pt x="2" y="5"/>
                        </a:lnTo>
                        <a:lnTo>
                          <a:pt x="3" y="5"/>
                        </a:lnTo>
                        <a:lnTo>
                          <a:pt x="3" y="4"/>
                        </a:lnTo>
                        <a:lnTo>
                          <a:pt x="3" y="4"/>
                        </a:lnTo>
                        <a:lnTo>
                          <a:pt x="5" y="4"/>
                        </a:lnTo>
                        <a:lnTo>
                          <a:pt x="5" y="3"/>
                        </a:lnTo>
                        <a:lnTo>
                          <a:pt x="6" y="3"/>
                        </a:lnTo>
                        <a:lnTo>
                          <a:pt x="7" y="3"/>
                        </a:lnTo>
                        <a:lnTo>
                          <a:pt x="7" y="2"/>
                        </a:lnTo>
                        <a:lnTo>
                          <a:pt x="7" y="2"/>
                        </a:lnTo>
                        <a:lnTo>
                          <a:pt x="8" y="2"/>
                        </a:lnTo>
                        <a:lnTo>
                          <a:pt x="8" y="2"/>
                        </a:lnTo>
                        <a:lnTo>
                          <a:pt x="8"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0" name="Freeform 606"/>
                  <p:cNvSpPr>
                    <a:spLocks/>
                  </p:cNvSpPr>
                  <p:nvPr/>
                </p:nvSpPr>
                <p:spPr bwMode="auto">
                  <a:xfrm>
                    <a:off x="909" y="3676"/>
                    <a:ext cx="5" cy="5"/>
                  </a:xfrm>
                  <a:custGeom>
                    <a:avLst/>
                    <a:gdLst/>
                    <a:ahLst/>
                    <a:cxnLst>
                      <a:cxn ang="0">
                        <a:pos x="1" y="0"/>
                      </a:cxn>
                      <a:cxn ang="0">
                        <a:pos x="0" y="0"/>
                      </a:cxn>
                      <a:cxn ang="0">
                        <a:pos x="0" y="1"/>
                      </a:cxn>
                      <a:cxn ang="0">
                        <a:pos x="1" y="0"/>
                      </a:cxn>
                    </a:cxnLst>
                    <a:rect l="0" t="0" r="r" b="b"/>
                    <a:pathLst>
                      <a:path w="1" h="1">
                        <a:moveTo>
                          <a:pt x="1" y="0"/>
                        </a:moveTo>
                        <a:cubicBezTo>
                          <a:pt x="1" y="0"/>
                          <a:pt x="0" y="0"/>
                          <a:pt x="0" y="0"/>
                        </a:cubicBezTo>
                        <a:cubicBezTo>
                          <a:pt x="0" y="0"/>
                          <a:pt x="0" y="1"/>
                          <a:pt x="0" y="1"/>
                        </a:cubicBezTo>
                        <a:cubicBezTo>
                          <a:pt x="1" y="1"/>
                          <a:pt x="1" y="1"/>
                          <a:pt x="1" y="0"/>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1" name="Freeform 607"/>
                  <p:cNvSpPr>
                    <a:spLocks/>
                  </p:cNvSpPr>
                  <p:nvPr/>
                </p:nvSpPr>
                <p:spPr bwMode="auto">
                  <a:xfrm>
                    <a:off x="909" y="3676"/>
                    <a:ext cx="5" cy="5"/>
                  </a:xfrm>
                  <a:custGeom>
                    <a:avLst/>
                    <a:gdLst/>
                    <a:ahLst/>
                    <a:cxnLst>
                      <a:cxn ang="0">
                        <a:pos x="1" y="0"/>
                      </a:cxn>
                      <a:cxn ang="0">
                        <a:pos x="1" y="0"/>
                      </a:cxn>
                      <a:cxn ang="0">
                        <a:pos x="1" y="0"/>
                      </a:cxn>
                      <a:cxn ang="0">
                        <a:pos x="1" y="0"/>
                      </a:cxn>
                      <a:cxn ang="0">
                        <a:pos x="0" y="0"/>
                      </a:cxn>
                      <a:cxn ang="0">
                        <a:pos x="0" y="0"/>
                      </a:cxn>
                      <a:cxn ang="0">
                        <a:pos x="0" y="0"/>
                      </a:cxn>
                      <a:cxn ang="0">
                        <a:pos x="0" y="0"/>
                      </a:cxn>
                      <a:cxn ang="0">
                        <a:pos x="0" y="1"/>
                      </a:cxn>
                      <a:cxn ang="0">
                        <a:pos x="0" y="1"/>
                      </a:cxn>
                      <a:cxn ang="0">
                        <a:pos x="0" y="1"/>
                      </a:cxn>
                      <a:cxn ang="0">
                        <a:pos x="0" y="1"/>
                      </a:cxn>
                      <a:cxn ang="0">
                        <a:pos x="0" y="1"/>
                      </a:cxn>
                      <a:cxn ang="0">
                        <a:pos x="1" y="1"/>
                      </a:cxn>
                      <a:cxn ang="0">
                        <a:pos x="1" y="0"/>
                      </a:cxn>
                      <a:cxn ang="0">
                        <a:pos x="1" y="0"/>
                      </a:cxn>
                      <a:cxn ang="0">
                        <a:pos x="1" y="0"/>
                      </a:cxn>
                      <a:cxn ang="0">
                        <a:pos x="1" y="0"/>
                      </a:cxn>
                      <a:cxn ang="0">
                        <a:pos x="1" y="0"/>
                      </a:cxn>
                    </a:cxnLst>
                    <a:rect l="0" t="0" r="r" b="b"/>
                    <a:pathLst>
                      <a:path w="1" h="1">
                        <a:moveTo>
                          <a:pt x="1" y="0"/>
                        </a:moveTo>
                        <a:lnTo>
                          <a:pt x="1" y="0"/>
                        </a:lnTo>
                        <a:lnTo>
                          <a:pt x="1" y="0"/>
                        </a:lnTo>
                        <a:lnTo>
                          <a:pt x="1" y="0"/>
                        </a:lnTo>
                        <a:lnTo>
                          <a:pt x="0" y="0"/>
                        </a:lnTo>
                        <a:lnTo>
                          <a:pt x="0" y="0"/>
                        </a:lnTo>
                        <a:lnTo>
                          <a:pt x="0" y="0"/>
                        </a:lnTo>
                        <a:lnTo>
                          <a:pt x="0" y="0"/>
                        </a:lnTo>
                        <a:lnTo>
                          <a:pt x="0" y="1"/>
                        </a:lnTo>
                        <a:lnTo>
                          <a:pt x="0" y="1"/>
                        </a:lnTo>
                        <a:lnTo>
                          <a:pt x="0" y="1"/>
                        </a:lnTo>
                        <a:lnTo>
                          <a:pt x="0" y="1"/>
                        </a:lnTo>
                        <a:lnTo>
                          <a:pt x="0" y="1"/>
                        </a:lnTo>
                        <a:lnTo>
                          <a:pt x="1" y="1"/>
                        </a:lnTo>
                        <a:lnTo>
                          <a:pt x="1" y="0"/>
                        </a:lnTo>
                        <a:lnTo>
                          <a:pt x="1" y="0"/>
                        </a:lnTo>
                        <a:lnTo>
                          <a:pt x="1" y="0"/>
                        </a:lnTo>
                        <a:lnTo>
                          <a:pt x="1" y="0"/>
                        </a:lnTo>
                        <a:lnTo>
                          <a:pt x="1"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2" name="Freeform 608"/>
                  <p:cNvSpPr>
                    <a:spLocks/>
                  </p:cNvSpPr>
                  <p:nvPr/>
                </p:nvSpPr>
                <p:spPr bwMode="auto">
                  <a:xfrm>
                    <a:off x="870" y="3682"/>
                    <a:ext cx="14" cy="14"/>
                  </a:xfrm>
                  <a:custGeom>
                    <a:avLst/>
                    <a:gdLst/>
                    <a:ahLst/>
                    <a:cxnLst>
                      <a:cxn ang="0">
                        <a:pos x="2" y="1"/>
                      </a:cxn>
                      <a:cxn ang="0">
                        <a:pos x="3" y="1"/>
                      </a:cxn>
                      <a:cxn ang="0">
                        <a:pos x="2" y="1"/>
                      </a:cxn>
                      <a:cxn ang="0">
                        <a:pos x="3" y="2"/>
                      </a:cxn>
                      <a:cxn ang="0">
                        <a:pos x="2" y="2"/>
                      </a:cxn>
                      <a:cxn ang="0">
                        <a:pos x="1" y="3"/>
                      </a:cxn>
                      <a:cxn ang="0">
                        <a:pos x="0" y="3"/>
                      </a:cxn>
                      <a:cxn ang="0">
                        <a:pos x="1" y="1"/>
                      </a:cxn>
                      <a:cxn ang="0">
                        <a:pos x="2" y="1"/>
                      </a:cxn>
                    </a:cxnLst>
                    <a:rect l="0" t="0" r="r" b="b"/>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3" name="Freeform 609"/>
                  <p:cNvSpPr>
                    <a:spLocks/>
                  </p:cNvSpPr>
                  <p:nvPr/>
                </p:nvSpPr>
                <p:spPr bwMode="auto">
                  <a:xfrm>
                    <a:off x="875" y="3684"/>
                    <a:ext cx="14" cy="9"/>
                  </a:xfrm>
                  <a:custGeom>
                    <a:avLst/>
                    <a:gdLst/>
                    <a:ahLst/>
                    <a:cxnLst>
                      <a:cxn ang="0">
                        <a:pos x="2" y="0"/>
                      </a:cxn>
                      <a:cxn ang="0">
                        <a:pos x="2" y="0"/>
                      </a:cxn>
                      <a:cxn ang="0">
                        <a:pos x="2" y="0"/>
                      </a:cxn>
                      <a:cxn ang="0">
                        <a:pos x="2" y="0"/>
                      </a:cxn>
                      <a:cxn ang="0">
                        <a:pos x="3" y="0"/>
                      </a:cxn>
                      <a:cxn ang="0">
                        <a:pos x="3" y="0"/>
                      </a:cxn>
                      <a:cxn ang="0">
                        <a:pos x="3" y="0"/>
                      </a:cxn>
                      <a:cxn ang="0">
                        <a:pos x="3" y="0"/>
                      </a:cxn>
                      <a:cxn ang="0">
                        <a:pos x="3" y="0"/>
                      </a:cxn>
                      <a:cxn ang="0">
                        <a:pos x="3" y="0"/>
                      </a:cxn>
                      <a:cxn ang="0">
                        <a:pos x="3" y="0"/>
                      </a:cxn>
                      <a:cxn ang="0">
                        <a:pos x="2" y="0"/>
                      </a:cxn>
                      <a:cxn ang="0">
                        <a:pos x="2" y="1"/>
                      </a:cxn>
                      <a:cxn ang="0">
                        <a:pos x="3" y="1"/>
                      </a:cxn>
                      <a:cxn ang="0">
                        <a:pos x="3" y="1"/>
                      </a:cxn>
                      <a:cxn ang="0">
                        <a:pos x="3" y="1"/>
                      </a:cxn>
                      <a:cxn ang="0">
                        <a:pos x="2" y="1"/>
                      </a:cxn>
                      <a:cxn ang="0">
                        <a:pos x="2" y="1"/>
                      </a:cxn>
                      <a:cxn ang="0">
                        <a:pos x="2" y="1"/>
                      </a:cxn>
                      <a:cxn ang="0">
                        <a:pos x="2" y="1"/>
                      </a:cxn>
                      <a:cxn ang="0">
                        <a:pos x="2" y="1"/>
                      </a:cxn>
                      <a:cxn ang="0">
                        <a:pos x="1" y="2"/>
                      </a:cxn>
                      <a:cxn ang="0">
                        <a:pos x="1" y="2"/>
                      </a:cxn>
                      <a:cxn ang="0">
                        <a:pos x="1" y="2"/>
                      </a:cxn>
                      <a:cxn ang="0">
                        <a:pos x="0" y="2"/>
                      </a:cxn>
                      <a:cxn ang="0">
                        <a:pos x="0" y="2"/>
                      </a:cxn>
                      <a:cxn ang="0">
                        <a:pos x="0" y="1"/>
                      </a:cxn>
                      <a:cxn ang="0">
                        <a:pos x="1" y="1"/>
                      </a:cxn>
                      <a:cxn ang="0">
                        <a:pos x="1" y="1"/>
                      </a:cxn>
                      <a:cxn ang="0">
                        <a:pos x="1" y="1"/>
                      </a:cxn>
                      <a:cxn ang="0">
                        <a:pos x="1" y="0"/>
                      </a:cxn>
                      <a:cxn ang="0">
                        <a:pos x="2" y="0"/>
                      </a:cxn>
                      <a:cxn ang="0">
                        <a:pos x="2" y="0"/>
                      </a:cxn>
                      <a:cxn ang="0">
                        <a:pos x="2" y="0"/>
                      </a:cxn>
                      <a:cxn ang="0">
                        <a:pos x="2" y="0"/>
                      </a:cxn>
                      <a:cxn ang="0">
                        <a:pos x="2" y="0"/>
                      </a:cxn>
                      <a:cxn ang="0">
                        <a:pos x="2" y="0"/>
                      </a:cxn>
                      <a:cxn ang="0">
                        <a:pos x="2" y="0"/>
                      </a:cxn>
                    </a:cxnLst>
                    <a:rect l="0" t="0" r="r" b="b"/>
                    <a:pathLst>
                      <a:path w="3" h="2">
                        <a:moveTo>
                          <a:pt x="2" y="0"/>
                        </a:moveTo>
                        <a:lnTo>
                          <a:pt x="2" y="0"/>
                        </a:lnTo>
                        <a:lnTo>
                          <a:pt x="2" y="0"/>
                        </a:lnTo>
                        <a:lnTo>
                          <a:pt x="2" y="0"/>
                        </a:lnTo>
                        <a:lnTo>
                          <a:pt x="3" y="0"/>
                        </a:lnTo>
                        <a:lnTo>
                          <a:pt x="3" y="0"/>
                        </a:lnTo>
                        <a:lnTo>
                          <a:pt x="3" y="0"/>
                        </a:lnTo>
                        <a:lnTo>
                          <a:pt x="3" y="0"/>
                        </a:lnTo>
                        <a:lnTo>
                          <a:pt x="3" y="0"/>
                        </a:lnTo>
                        <a:lnTo>
                          <a:pt x="3" y="0"/>
                        </a:lnTo>
                        <a:lnTo>
                          <a:pt x="3" y="0"/>
                        </a:lnTo>
                        <a:lnTo>
                          <a:pt x="2" y="0"/>
                        </a:lnTo>
                        <a:lnTo>
                          <a:pt x="2" y="1"/>
                        </a:lnTo>
                        <a:lnTo>
                          <a:pt x="3" y="1"/>
                        </a:lnTo>
                        <a:lnTo>
                          <a:pt x="3" y="1"/>
                        </a:lnTo>
                        <a:lnTo>
                          <a:pt x="3" y="1"/>
                        </a:lnTo>
                        <a:lnTo>
                          <a:pt x="2" y="1"/>
                        </a:lnTo>
                        <a:lnTo>
                          <a:pt x="2" y="1"/>
                        </a:lnTo>
                        <a:lnTo>
                          <a:pt x="2" y="1"/>
                        </a:lnTo>
                        <a:lnTo>
                          <a:pt x="2" y="1"/>
                        </a:lnTo>
                        <a:lnTo>
                          <a:pt x="2" y="1"/>
                        </a:lnTo>
                        <a:lnTo>
                          <a:pt x="1" y="2"/>
                        </a:lnTo>
                        <a:lnTo>
                          <a:pt x="1" y="2"/>
                        </a:lnTo>
                        <a:lnTo>
                          <a:pt x="1" y="2"/>
                        </a:lnTo>
                        <a:lnTo>
                          <a:pt x="0" y="2"/>
                        </a:lnTo>
                        <a:lnTo>
                          <a:pt x="0" y="2"/>
                        </a:lnTo>
                        <a:lnTo>
                          <a:pt x="0" y="1"/>
                        </a:lnTo>
                        <a:lnTo>
                          <a:pt x="1" y="1"/>
                        </a:lnTo>
                        <a:lnTo>
                          <a:pt x="1" y="1"/>
                        </a:lnTo>
                        <a:lnTo>
                          <a:pt x="1" y="1"/>
                        </a:lnTo>
                        <a:lnTo>
                          <a:pt x="1" y="0"/>
                        </a:lnTo>
                        <a:lnTo>
                          <a:pt x="2" y="0"/>
                        </a:lnTo>
                        <a:lnTo>
                          <a:pt x="2" y="0"/>
                        </a:lnTo>
                        <a:lnTo>
                          <a:pt x="2" y="0"/>
                        </a:lnTo>
                        <a:lnTo>
                          <a:pt x="2" y="0"/>
                        </a:lnTo>
                        <a:lnTo>
                          <a:pt x="2" y="0"/>
                        </a:lnTo>
                        <a:lnTo>
                          <a:pt x="2" y="0"/>
                        </a:lnTo>
                        <a:lnTo>
                          <a:pt x="2"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4" name="Freeform 610"/>
                  <p:cNvSpPr>
                    <a:spLocks/>
                  </p:cNvSpPr>
                  <p:nvPr/>
                </p:nvSpPr>
                <p:spPr bwMode="auto">
                  <a:xfrm>
                    <a:off x="833" y="3690"/>
                    <a:ext cx="19" cy="10"/>
                  </a:xfrm>
                  <a:custGeom>
                    <a:avLst/>
                    <a:gdLst/>
                    <a:ahLst/>
                    <a:cxnLst>
                      <a:cxn ang="0">
                        <a:pos x="3" y="1"/>
                      </a:cxn>
                      <a:cxn ang="0">
                        <a:pos x="3" y="0"/>
                      </a:cxn>
                      <a:cxn ang="0">
                        <a:pos x="4" y="0"/>
                      </a:cxn>
                      <a:cxn ang="0">
                        <a:pos x="4" y="1"/>
                      </a:cxn>
                      <a:cxn ang="0">
                        <a:pos x="1" y="2"/>
                      </a:cxn>
                      <a:cxn ang="0">
                        <a:pos x="3" y="1"/>
                      </a:cxn>
                    </a:cxnLst>
                    <a:rect l="0" t="0" r="r" b="b"/>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5" name="Freeform 611"/>
                  <p:cNvSpPr>
                    <a:spLocks/>
                  </p:cNvSpPr>
                  <p:nvPr/>
                </p:nvSpPr>
                <p:spPr bwMode="auto">
                  <a:xfrm>
                    <a:off x="838" y="3690"/>
                    <a:ext cx="14" cy="10"/>
                  </a:xfrm>
                  <a:custGeom>
                    <a:avLst/>
                    <a:gdLst/>
                    <a:ahLst/>
                    <a:cxnLst>
                      <a:cxn ang="0">
                        <a:pos x="2" y="1"/>
                      </a:cxn>
                      <a:cxn ang="0">
                        <a:pos x="2" y="1"/>
                      </a:cxn>
                      <a:cxn ang="0">
                        <a:pos x="2" y="0"/>
                      </a:cxn>
                      <a:cxn ang="0">
                        <a:pos x="2" y="0"/>
                      </a:cxn>
                      <a:cxn ang="0">
                        <a:pos x="2" y="0"/>
                      </a:cxn>
                      <a:cxn ang="0">
                        <a:pos x="2" y="0"/>
                      </a:cxn>
                      <a:cxn ang="0">
                        <a:pos x="2" y="0"/>
                      </a:cxn>
                      <a:cxn ang="0">
                        <a:pos x="3" y="0"/>
                      </a:cxn>
                      <a:cxn ang="0">
                        <a:pos x="3" y="0"/>
                      </a:cxn>
                      <a:cxn ang="0">
                        <a:pos x="3" y="0"/>
                      </a:cxn>
                      <a:cxn ang="0">
                        <a:pos x="3" y="1"/>
                      </a:cxn>
                      <a:cxn ang="0">
                        <a:pos x="3" y="1"/>
                      </a:cxn>
                      <a:cxn ang="0">
                        <a:pos x="3" y="1"/>
                      </a:cxn>
                      <a:cxn ang="0">
                        <a:pos x="3" y="1"/>
                      </a:cxn>
                      <a:cxn ang="0">
                        <a:pos x="2" y="2"/>
                      </a:cxn>
                      <a:cxn ang="0">
                        <a:pos x="1" y="2"/>
                      </a:cxn>
                      <a:cxn ang="0">
                        <a:pos x="0" y="2"/>
                      </a:cxn>
                      <a:cxn ang="0">
                        <a:pos x="0" y="2"/>
                      </a:cxn>
                      <a:cxn ang="0">
                        <a:pos x="0" y="2"/>
                      </a:cxn>
                      <a:cxn ang="0">
                        <a:pos x="0" y="2"/>
                      </a:cxn>
                      <a:cxn ang="0">
                        <a:pos x="0" y="2"/>
                      </a:cxn>
                      <a:cxn ang="0">
                        <a:pos x="0" y="2"/>
                      </a:cxn>
                      <a:cxn ang="0">
                        <a:pos x="1" y="2"/>
                      </a:cxn>
                      <a:cxn ang="0">
                        <a:pos x="2" y="1"/>
                      </a:cxn>
                      <a:cxn ang="0">
                        <a:pos x="2" y="1"/>
                      </a:cxn>
                      <a:cxn ang="0">
                        <a:pos x="2" y="1"/>
                      </a:cxn>
                      <a:cxn ang="0">
                        <a:pos x="2" y="1"/>
                      </a:cxn>
                      <a:cxn ang="0">
                        <a:pos x="2" y="1"/>
                      </a:cxn>
                    </a:cxnLst>
                    <a:rect l="0" t="0" r="r" b="b"/>
                    <a:pathLst>
                      <a:path w="3" h="2">
                        <a:moveTo>
                          <a:pt x="2" y="1"/>
                        </a:moveTo>
                        <a:lnTo>
                          <a:pt x="2" y="1"/>
                        </a:lnTo>
                        <a:lnTo>
                          <a:pt x="2" y="0"/>
                        </a:lnTo>
                        <a:lnTo>
                          <a:pt x="2" y="0"/>
                        </a:lnTo>
                        <a:lnTo>
                          <a:pt x="2" y="0"/>
                        </a:lnTo>
                        <a:lnTo>
                          <a:pt x="2" y="0"/>
                        </a:lnTo>
                        <a:lnTo>
                          <a:pt x="2" y="0"/>
                        </a:lnTo>
                        <a:lnTo>
                          <a:pt x="3" y="0"/>
                        </a:lnTo>
                        <a:lnTo>
                          <a:pt x="3" y="0"/>
                        </a:lnTo>
                        <a:lnTo>
                          <a:pt x="3" y="0"/>
                        </a:lnTo>
                        <a:lnTo>
                          <a:pt x="3" y="1"/>
                        </a:lnTo>
                        <a:lnTo>
                          <a:pt x="3" y="1"/>
                        </a:lnTo>
                        <a:lnTo>
                          <a:pt x="3" y="1"/>
                        </a:lnTo>
                        <a:lnTo>
                          <a:pt x="3" y="1"/>
                        </a:lnTo>
                        <a:lnTo>
                          <a:pt x="2" y="2"/>
                        </a:lnTo>
                        <a:lnTo>
                          <a:pt x="1" y="2"/>
                        </a:lnTo>
                        <a:lnTo>
                          <a:pt x="0" y="2"/>
                        </a:lnTo>
                        <a:lnTo>
                          <a:pt x="0" y="2"/>
                        </a:lnTo>
                        <a:lnTo>
                          <a:pt x="0" y="2"/>
                        </a:lnTo>
                        <a:lnTo>
                          <a:pt x="0" y="2"/>
                        </a:lnTo>
                        <a:lnTo>
                          <a:pt x="0" y="2"/>
                        </a:lnTo>
                        <a:lnTo>
                          <a:pt x="0" y="2"/>
                        </a:lnTo>
                        <a:lnTo>
                          <a:pt x="1" y="2"/>
                        </a:lnTo>
                        <a:lnTo>
                          <a:pt x="2" y="1"/>
                        </a:lnTo>
                        <a:lnTo>
                          <a:pt x="2" y="1"/>
                        </a:lnTo>
                        <a:lnTo>
                          <a:pt x="2" y="1"/>
                        </a:lnTo>
                        <a:lnTo>
                          <a:pt x="2" y="1"/>
                        </a:lnTo>
                        <a:lnTo>
                          <a:pt x="2"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6" name="Freeform 612"/>
                  <p:cNvSpPr>
                    <a:spLocks/>
                  </p:cNvSpPr>
                  <p:nvPr/>
                </p:nvSpPr>
                <p:spPr bwMode="auto">
                  <a:xfrm>
                    <a:off x="814" y="3691"/>
                    <a:ext cx="10" cy="15"/>
                  </a:xfrm>
                  <a:custGeom>
                    <a:avLst/>
                    <a:gdLst/>
                    <a:ahLst/>
                    <a:cxnLst>
                      <a:cxn ang="0">
                        <a:pos x="1" y="1"/>
                      </a:cxn>
                      <a:cxn ang="0">
                        <a:pos x="0" y="0"/>
                      </a:cxn>
                      <a:cxn ang="0">
                        <a:pos x="0" y="0"/>
                      </a:cxn>
                      <a:cxn ang="0">
                        <a:pos x="1" y="2"/>
                      </a:cxn>
                      <a:cxn ang="0">
                        <a:pos x="0" y="2"/>
                      </a:cxn>
                      <a:cxn ang="0">
                        <a:pos x="0" y="2"/>
                      </a:cxn>
                      <a:cxn ang="0">
                        <a:pos x="0" y="3"/>
                      </a:cxn>
                      <a:cxn ang="0">
                        <a:pos x="1" y="3"/>
                      </a:cxn>
                      <a:cxn ang="0">
                        <a:pos x="1" y="3"/>
                      </a:cxn>
                      <a:cxn ang="0">
                        <a:pos x="2" y="3"/>
                      </a:cxn>
                      <a:cxn ang="0">
                        <a:pos x="2" y="1"/>
                      </a:cxn>
                      <a:cxn ang="0">
                        <a:pos x="2" y="0"/>
                      </a:cxn>
                      <a:cxn ang="0">
                        <a:pos x="1" y="0"/>
                      </a:cxn>
                      <a:cxn ang="0">
                        <a:pos x="1" y="1"/>
                      </a:cxn>
                    </a:cxnLst>
                    <a:rect l="0" t="0" r="r" b="b"/>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7" name="Freeform 613"/>
                  <p:cNvSpPr>
                    <a:spLocks/>
                  </p:cNvSpPr>
                  <p:nvPr/>
                </p:nvSpPr>
                <p:spPr bwMode="auto">
                  <a:xfrm>
                    <a:off x="814" y="3691"/>
                    <a:ext cx="10" cy="15"/>
                  </a:xfrm>
                  <a:custGeom>
                    <a:avLst/>
                    <a:gdLst/>
                    <a:ahLst/>
                    <a:cxnLst>
                      <a:cxn ang="0">
                        <a:pos x="1" y="1"/>
                      </a:cxn>
                      <a:cxn ang="0">
                        <a:pos x="1" y="0"/>
                      </a:cxn>
                      <a:cxn ang="0">
                        <a:pos x="1" y="0"/>
                      </a:cxn>
                      <a:cxn ang="0">
                        <a:pos x="1" y="0"/>
                      </a:cxn>
                      <a:cxn ang="0">
                        <a:pos x="0" y="0"/>
                      </a:cxn>
                      <a:cxn ang="0">
                        <a:pos x="0" y="0"/>
                      </a:cxn>
                      <a:cxn ang="0">
                        <a:pos x="0" y="1"/>
                      </a:cxn>
                      <a:cxn ang="0">
                        <a:pos x="1" y="1"/>
                      </a:cxn>
                      <a:cxn ang="0">
                        <a:pos x="1" y="1"/>
                      </a:cxn>
                      <a:cxn ang="0">
                        <a:pos x="1" y="2"/>
                      </a:cxn>
                      <a:cxn ang="0">
                        <a:pos x="0" y="2"/>
                      </a:cxn>
                      <a:cxn ang="0">
                        <a:pos x="0" y="2"/>
                      </a:cxn>
                      <a:cxn ang="0">
                        <a:pos x="0" y="2"/>
                      </a:cxn>
                      <a:cxn ang="0">
                        <a:pos x="0" y="2"/>
                      </a:cxn>
                      <a:cxn ang="0">
                        <a:pos x="0" y="2"/>
                      </a:cxn>
                      <a:cxn ang="0">
                        <a:pos x="0" y="2"/>
                      </a:cxn>
                      <a:cxn ang="0">
                        <a:pos x="0" y="3"/>
                      </a:cxn>
                      <a:cxn ang="0">
                        <a:pos x="1" y="3"/>
                      </a:cxn>
                      <a:cxn ang="0">
                        <a:pos x="1" y="3"/>
                      </a:cxn>
                      <a:cxn ang="0">
                        <a:pos x="1" y="3"/>
                      </a:cxn>
                      <a:cxn ang="0">
                        <a:pos x="1" y="3"/>
                      </a:cxn>
                      <a:cxn ang="0">
                        <a:pos x="1" y="3"/>
                      </a:cxn>
                      <a:cxn ang="0">
                        <a:pos x="2" y="3"/>
                      </a:cxn>
                      <a:cxn ang="0">
                        <a:pos x="2" y="2"/>
                      </a:cxn>
                      <a:cxn ang="0">
                        <a:pos x="2" y="1"/>
                      </a:cxn>
                      <a:cxn ang="0">
                        <a:pos x="2" y="1"/>
                      </a:cxn>
                      <a:cxn ang="0">
                        <a:pos x="2" y="1"/>
                      </a:cxn>
                      <a:cxn ang="0">
                        <a:pos x="2" y="0"/>
                      </a:cxn>
                      <a:cxn ang="0">
                        <a:pos x="2" y="0"/>
                      </a:cxn>
                      <a:cxn ang="0">
                        <a:pos x="2" y="0"/>
                      </a:cxn>
                      <a:cxn ang="0">
                        <a:pos x="1" y="0"/>
                      </a:cxn>
                      <a:cxn ang="0">
                        <a:pos x="1" y="0"/>
                      </a:cxn>
                      <a:cxn ang="0">
                        <a:pos x="1" y="1"/>
                      </a:cxn>
                    </a:cxnLst>
                    <a:rect l="0" t="0" r="r" b="b"/>
                    <a:pathLst>
                      <a:path w="2" h="3">
                        <a:moveTo>
                          <a:pt x="1" y="1"/>
                        </a:moveTo>
                        <a:lnTo>
                          <a:pt x="1" y="1"/>
                        </a:lnTo>
                        <a:lnTo>
                          <a:pt x="1" y="0"/>
                        </a:lnTo>
                        <a:lnTo>
                          <a:pt x="1" y="0"/>
                        </a:lnTo>
                        <a:lnTo>
                          <a:pt x="1" y="0"/>
                        </a:lnTo>
                        <a:lnTo>
                          <a:pt x="1" y="0"/>
                        </a:lnTo>
                        <a:lnTo>
                          <a:pt x="1" y="0"/>
                        </a:lnTo>
                        <a:lnTo>
                          <a:pt x="1" y="0"/>
                        </a:lnTo>
                        <a:lnTo>
                          <a:pt x="0" y="0"/>
                        </a:lnTo>
                        <a:lnTo>
                          <a:pt x="0" y="0"/>
                        </a:lnTo>
                        <a:lnTo>
                          <a:pt x="0" y="0"/>
                        </a:lnTo>
                        <a:lnTo>
                          <a:pt x="0" y="0"/>
                        </a:lnTo>
                        <a:lnTo>
                          <a:pt x="0" y="0"/>
                        </a:lnTo>
                        <a:lnTo>
                          <a:pt x="0" y="1"/>
                        </a:lnTo>
                        <a:lnTo>
                          <a:pt x="1" y="1"/>
                        </a:lnTo>
                        <a:lnTo>
                          <a:pt x="1" y="1"/>
                        </a:lnTo>
                        <a:lnTo>
                          <a:pt x="1" y="1"/>
                        </a:lnTo>
                        <a:lnTo>
                          <a:pt x="1" y="1"/>
                        </a:lnTo>
                        <a:lnTo>
                          <a:pt x="1" y="2"/>
                        </a:lnTo>
                        <a:lnTo>
                          <a:pt x="1" y="2"/>
                        </a:lnTo>
                        <a:lnTo>
                          <a:pt x="1" y="2"/>
                        </a:lnTo>
                        <a:lnTo>
                          <a:pt x="0" y="2"/>
                        </a:lnTo>
                        <a:lnTo>
                          <a:pt x="0" y="2"/>
                        </a:lnTo>
                        <a:lnTo>
                          <a:pt x="0" y="2"/>
                        </a:lnTo>
                        <a:lnTo>
                          <a:pt x="0" y="2"/>
                        </a:lnTo>
                        <a:lnTo>
                          <a:pt x="0" y="2"/>
                        </a:lnTo>
                        <a:lnTo>
                          <a:pt x="0" y="2"/>
                        </a:lnTo>
                        <a:lnTo>
                          <a:pt x="0" y="2"/>
                        </a:lnTo>
                        <a:lnTo>
                          <a:pt x="0" y="2"/>
                        </a:lnTo>
                        <a:lnTo>
                          <a:pt x="0" y="2"/>
                        </a:lnTo>
                        <a:lnTo>
                          <a:pt x="0" y="2"/>
                        </a:lnTo>
                        <a:lnTo>
                          <a:pt x="0" y="2"/>
                        </a:lnTo>
                        <a:lnTo>
                          <a:pt x="0" y="3"/>
                        </a:lnTo>
                        <a:lnTo>
                          <a:pt x="0" y="3"/>
                        </a:lnTo>
                        <a:lnTo>
                          <a:pt x="0" y="3"/>
                        </a:lnTo>
                        <a:lnTo>
                          <a:pt x="1" y="3"/>
                        </a:lnTo>
                        <a:lnTo>
                          <a:pt x="1" y="3"/>
                        </a:lnTo>
                        <a:lnTo>
                          <a:pt x="1" y="3"/>
                        </a:lnTo>
                        <a:lnTo>
                          <a:pt x="1" y="3"/>
                        </a:lnTo>
                        <a:lnTo>
                          <a:pt x="1" y="3"/>
                        </a:lnTo>
                        <a:lnTo>
                          <a:pt x="1" y="3"/>
                        </a:lnTo>
                        <a:lnTo>
                          <a:pt x="1" y="3"/>
                        </a:lnTo>
                        <a:lnTo>
                          <a:pt x="1" y="3"/>
                        </a:lnTo>
                        <a:lnTo>
                          <a:pt x="1" y="3"/>
                        </a:lnTo>
                        <a:lnTo>
                          <a:pt x="2" y="3"/>
                        </a:lnTo>
                        <a:lnTo>
                          <a:pt x="2" y="3"/>
                        </a:lnTo>
                        <a:lnTo>
                          <a:pt x="2" y="3"/>
                        </a:lnTo>
                        <a:lnTo>
                          <a:pt x="2" y="2"/>
                        </a:lnTo>
                        <a:lnTo>
                          <a:pt x="2" y="2"/>
                        </a:lnTo>
                        <a:lnTo>
                          <a:pt x="2" y="1"/>
                        </a:lnTo>
                        <a:lnTo>
                          <a:pt x="2" y="1"/>
                        </a:lnTo>
                        <a:lnTo>
                          <a:pt x="2" y="1"/>
                        </a:lnTo>
                        <a:lnTo>
                          <a:pt x="2" y="1"/>
                        </a:lnTo>
                        <a:lnTo>
                          <a:pt x="2" y="1"/>
                        </a:lnTo>
                        <a:lnTo>
                          <a:pt x="2" y="0"/>
                        </a:lnTo>
                        <a:lnTo>
                          <a:pt x="2" y="0"/>
                        </a:lnTo>
                        <a:lnTo>
                          <a:pt x="2" y="0"/>
                        </a:lnTo>
                        <a:lnTo>
                          <a:pt x="2" y="0"/>
                        </a:lnTo>
                        <a:lnTo>
                          <a:pt x="2" y="0"/>
                        </a:lnTo>
                        <a:lnTo>
                          <a:pt x="2" y="0"/>
                        </a:lnTo>
                        <a:lnTo>
                          <a:pt x="1" y="0"/>
                        </a:lnTo>
                        <a:lnTo>
                          <a:pt x="1" y="0"/>
                        </a:lnTo>
                        <a:lnTo>
                          <a:pt x="1" y="0"/>
                        </a:lnTo>
                        <a:lnTo>
                          <a:pt x="1" y="0"/>
                        </a:lnTo>
                        <a:lnTo>
                          <a:pt x="1" y="1"/>
                        </a:lnTo>
                        <a:lnTo>
                          <a:pt x="1" y="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8" name="Freeform 614"/>
                  <p:cNvSpPr>
                    <a:spLocks/>
                  </p:cNvSpPr>
                  <p:nvPr/>
                </p:nvSpPr>
                <p:spPr bwMode="auto">
                  <a:xfrm>
                    <a:off x="795" y="3693"/>
                    <a:ext cx="15" cy="15"/>
                  </a:xfrm>
                  <a:custGeom>
                    <a:avLst/>
                    <a:gdLst/>
                    <a:ahLst/>
                    <a:cxnLst>
                      <a:cxn ang="0">
                        <a:pos x="3" y="3"/>
                      </a:cxn>
                      <a:cxn ang="0">
                        <a:pos x="3" y="3"/>
                      </a:cxn>
                      <a:cxn ang="0">
                        <a:pos x="3" y="3"/>
                      </a:cxn>
                      <a:cxn ang="0">
                        <a:pos x="3" y="3"/>
                      </a:cxn>
                      <a:cxn ang="0">
                        <a:pos x="3" y="3"/>
                      </a:cxn>
                      <a:cxn ang="0">
                        <a:pos x="3" y="3"/>
                      </a:cxn>
                      <a:cxn ang="0">
                        <a:pos x="2" y="2"/>
                      </a:cxn>
                      <a:cxn ang="0">
                        <a:pos x="1" y="1"/>
                      </a:cxn>
                      <a:cxn ang="0">
                        <a:pos x="1" y="1"/>
                      </a:cxn>
                      <a:cxn ang="0">
                        <a:pos x="1" y="1"/>
                      </a:cxn>
                      <a:cxn ang="0">
                        <a:pos x="1" y="1"/>
                      </a:cxn>
                      <a:cxn ang="0">
                        <a:pos x="1" y="1"/>
                      </a:cxn>
                      <a:cxn ang="0">
                        <a:pos x="1" y="0"/>
                      </a:cxn>
                      <a:cxn ang="0">
                        <a:pos x="0" y="0"/>
                      </a:cxn>
                      <a:cxn ang="0">
                        <a:pos x="0" y="0"/>
                      </a:cxn>
                      <a:cxn ang="0">
                        <a:pos x="0" y="0"/>
                      </a:cxn>
                      <a:cxn ang="0">
                        <a:pos x="0" y="0"/>
                      </a:cxn>
                      <a:cxn ang="0">
                        <a:pos x="0" y="0"/>
                      </a:cxn>
                      <a:cxn ang="0">
                        <a:pos x="0" y="0"/>
                      </a:cxn>
                      <a:cxn ang="0">
                        <a:pos x="0" y="0"/>
                      </a:cxn>
                      <a:cxn ang="0">
                        <a:pos x="0" y="1"/>
                      </a:cxn>
                      <a:cxn ang="0">
                        <a:pos x="0" y="1"/>
                      </a:cxn>
                      <a:cxn ang="0">
                        <a:pos x="0" y="1"/>
                      </a:cxn>
                      <a:cxn ang="0">
                        <a:pos x="0" y="1"/>
                      </a:cxn>
                      <a:cxn ang="0">
                        <a:pos x="1" y="1"/>
                      </a:cxn>
                      <a:cxn ang="0">
                        <a:pos x="1" y="2"/>
                      </a:cxn>
                      <a:cxn ang="0">
                        <a:pos x="1" y="2"/>
                      </a:cxn>
                      <a:cxn ang="0">
                        <a:pos x="2" y="3"/>
                      </a:cxn>
                      <a:cxn ang="0">
                        <a:pos x="2" y="3"/>
                      </a:cxn>
                      <a:cxn ang="0">
                        <a:pos x="3" y="3"/>
                      </a:cxn>
                      <a:cxn ang="0">
                        <a:pos x="3" y="3"/>
                      </a:cxn>
                      <a:cxn ang="0">
                        <a:pos x="3" y="3"/>
                      </a:cxn>
                      <a:cxn ang="0">
                        <a:pos x="3" y="3"/>
                      </a:cxn>
                      <a:cxn ang="0">
                        <a:pos x="3" y="3"/>
                      </a:cxn>
                    </a:cxnLst>
                    <a:rect l="0" t="0" r="r" b="b"/>
                    <a:pathLst>
                      <a:path w="3" h="3">
                        <a:moveTo>
                          <a:pt x="3" y="3"/>
                        </a:moveTo>
                        <a:lnTo>
                          <a:pt x="3" y="3"/>
                        </a:lnTo>
                        <a:lnTo>
                          <a:pt x="3" y="3"/>
                        </a:lnTo>
                        <a:lnTo>
                          <a:pt x="3" y="3"/>
                        </a:lnTo>
                        <a:lnTo>
                          <a:pt x="3" y="3"/>
                        </a:lnTo>
                        <a:lnTo>
                          <a:pt x="3" y="3"/>
                        </a:lnTo>
                        <a:lnTo>
                          <a:pt x="2" y="2"/>
                        </a:lnTo>
                        <a:lnTo>
                          <a:pt x="1" y="1"/>
                        </a:lnTo>
                        <a:lnTo>
                          <a:pt x="1" y="1"/>
                        </a:lnTo>
                        <a:lnTo>
                          <a:pt x="1" y="1"/>
                        </a:lnTo>
                        <a:lnTo>
                          <a:pt x="1" y="1"/>
                        </a:lnTo>
                        <a:lnTo>
                          <a:pt x="1" y="1"/>
                        </a:lnTo>
                        <a:lnTo>
                          <a:pt x="1" y="0"/>
                        </a:lnTo>
                        <a:lnTo>
                          <a:pt x="0" y="0"/>
                        </a:lnTo>
                        <a:lnTo>
                          <a:pt x="0" y="0"/>
                        </a:lnTo>
                        <a:lnTo>
                          <a:pt x="0" y="0"/>
                        </a:lnTo>
                        <a:lnTo>
                          <a:pt x="0" y="0"/>
                        </a:lnTo>
                        <a:lnTo>
                          <a:pt x="0" y="0"/>
                        </a:lnTo>
                        <a:lnTo>
                          <a:pt x="0" y="0"/>
                        </a:lnTo>
                        <a:lnTo>
                          <a:pt x="0" y="0"/>
                        </a:lnTo>
                        <a:lnTo>
                          <a:pt x="0" y="1"/>
                        </a:lnTo>
                        <a:lnTo>
                          <a:pt x="0" y="1"/>
                        </a:lnTo>
                        <a:lnTo>
                          <a:pt x="0" y="1"/>
                        </a:lnTo>
                        <a:lnTo>
                          <a:pt x="0" y="1"/>
                        </a:lnTo>
                        <a:lnTo>
                          <a:pt x="1" y="1"/>
                        </a:lnTo>
                        <a:lnTo>
                          <a:pt x="1" y="2"/>
                        </a:lnTo>
                        <a:lnTo>
                          <a:pt x="1" y="2"/>
                        </a:lnTo>
                        <a:lnTo>
                          <a:pt x="2" y="3"/>
                        </a:lnTo>
                        <a:lnTo>
                          <a:pt x="2" y="3"/>
                        </a:lnTo>
                        <a:lnTo>
                          <a:pt x="3" y="3"/>
                        </a:lnTo>
                        <a:lnTo>
                          <a:pt x="3" y="3"/>
                        </a:lnTo>
                        <a:lnTo>
                          <a:pt x="3" y="3"/>
                        </a:lnTo>
                        <a:lnTo>
                          <a:pt x="3" y="3"/>
                        </a:lnTo>
                        <a:lnTo>
                          <a:pt x="3"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79" name="Freeform 615"/>
                  <p:cNvSpPr>
                    <a:spLocks/>
                  </p:cNvSpPr>
                  <p:nvPr/>
                </p:nvSpPr>
                <p:spPr bwMode="auto">
                  <a:xfrm>
                    <a:off x="768" y="3683"/>
                    <a:ext cx="19" cy="10"/>
                  </a:xfrm>
                  <a:custGeom>
                    <a:avLst/>
                    <a:gdLst/>
                    <a:ahLst/>
                    <a:cxnLst>
                      <a:cxn ang="0">
                        <a:pos x="0" y="1"/>
                      </a:cxn>
                      <a:cxn ang="0">
                        <a:pos x="0" y="1"/>
                      </a:cxn>
                      <a:cxn ang="0">
                        <a:pos x="1" y="0"/>
                      </a:cxn>
                      <a:cxn ang="0">
                        <a:pos x="1" y="0"/>
                      </a:cxn>
                      <a:cxn ang="0">
                        <a:pos x="2" y="0"/>
                      </a:cxn>
                      <a:cxn ang="0">
                        <a:pos x="3" y="0"/>
                      </a:cxn>
                      <a:cxn ang="0">
                        <a:pos x="3" y="0"/>
                      </a:cxn>
                      <a:cxn ang="0">
                        <a:pos x="3" y="0"/>
                      </a:cxn>
                      <a:cxn ang="0">
                        <a:pos x="3" y="1"/>
                      </a:cxn>
                      <a:cxn ang="0">
                        <a:pos x="4" y="1"/>
                      </a:cxn>
                      <a:cxn ang="0">
                        <a:pos x="4" y="1"/>
                      </a:cxn>
                      <a:cxn ang="0">
                        <a:pos x="4" y="1"/>
                      </a:cxn>
                      <a:cxn ang="0">
                        <a:pos x="4" y="1"/>
                      </a:cxn>
                      <a:cxn ang="0">
                        <a:pos x="4" y="1"/>
                      </a:cxn>
                      <a:cxn ang="0">
                        <a:pos x="4" y="1"/>
                      </a:cxn>
                      <a:cxn ang="0">
                        <a:pos x="4" y="1"/>
                      </a:cxn>
                      <a:cxn ang="0">
                        <a:pos x="4" y="2"/>
                      </a:cxn>
                      <a:cxn ang="0">
                        <a:pos x="4" y="2"/>
                      </a:cxn>
                      <a:cxn ang="0">
                        <a:pos x="4" y="2"/>
                      </a:cxn>
                      <a:cxn ang="0">
                        <a:pos x="4" y="2"/>
                      </a:cxn>
                      <a:cxn ang="0">
                        <a:pos x="3" y="1"/>
                      </a:cxn>
                      <a:cxn ang="0">
                        <a:pos x="3" y="1"/>
                      </a:cxn>
                      <a:cxn ang="0">
                        <a:pos x="3" y="2"/>
                      </a:cxn>
                      <a:cxn ang="0">
                        <a:pos x="3" y="2"/>
                      </a:cxn>
                      <a:cxn ang="0">
                        <a:pos x="3" y="2"/>
                      </a:cxn>
                      <a:cxn ang="0">
                        <a:pos x="2" y="2"/>
                      </a:cxn>
                      <a:cxn ang="0">
                        <a:pos x="2" y="2"/>
                      </a:cxn>
                      <a:cxn ang="0">
                        <a:pos x="2" y="2"/>
                      </a:cxn>
                      <a:cxn ang="0">
                        <a:pos x="2" y="2"/>
                      </a:cxn>
                      <a:cxn ang="0">
                        <a:pos x="2" y="2"/>
                      </a:cxn>
                      <a:cxn ang="0">
                        <a:pos x="2" y="2"/>
                      </a:cxn>
                      <a:cxn ang="0">
                        <a:pos x="2" y="2"/>
                      </a:cxn>
                      <a:cxn ang="0">
                        <a:pos x="1" y="2"/>
                      </a:cxn>
                      <a:cxn ang="0">
                        <a:pos x="1" y="2"/>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1"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 ang="0">
                        <a:pos x="0" y="1"/>
                      </a:cxn>
                    </a:cxnLst>
                    <a:rect l="0" t="0" r="r" b="b"/>
                    <a:pathLst>
                      <a:path w="4" h="2">
                        <a:moveTo>
                          <a:pt x="0" y="1"/>
                        </a:moveTo>
                        <a:lnTo>
                          <a:pt x="0" y="1"/>
                        </a:lnTo>
                        <a:lnTo>
                          <a:pt x="1" y="0"/>
                        </a:lnTo>
                        <a:lnTo>
                          <a:pt x="1" y="0"/>
                        </a:lnTo>
                        <a:lnTo>
                          <a:pt x="2" y="0"/>
                        </a:lnTo>
                        <a:lnTo>
                          <a:pt x="3" y="0"/>
                        </a:lnTo>
                        <a:lnTo>
                          <a:pt x="3" y="0"/>
                        </a:lnTo>
                        <a:lnTo>
                          <a:pt x="3" y="0"/>
                        </a:lnTo>
                        <a:lnTo>
                          <a:pt x="3" y="1"/>
                        </a:lnTo>
                        <a:lnTo>
                          <a:pt x="4" y="1"/>
                        </a:lnTo>
                        <a:lnTo>
                          <a:pt x="4" y="1"/>
                        </a:lnTo>
                        <a:lnTo>
                          <a:pt x="4" y="1"/>
                        </a:lnTo>
                        <a:lnTo>
                          <a:pt x="4" y="1"/>
                        </a:lnTo>
                        <a:lnTo>
                          <a:pt x="4" y="1"/>
                        </a:lnTo>
                        <a:lnTo>
                          <a:pt x="4" y="1"/>
                        </a:lnTo>
                        <a:lnTo>
                          <a:pt x="4" y="1"/>
                        </a:lnTo>
                        <a:lnTo>
                          <a:pt x="4" y="2"/>
                        </a:lnTo>
                        <a:lnTo>
                          <a:pt x="4" y="2"/>
                        </a:lnTo>
                        <a:lnTo>
                          <a:pt x="4" y="2"/>
                        </a:lnTo>
                        <a:lnTo>
                          <a:pt x="4" y="2"/>
                        </a:lnTo>
                        <a:lnTo>
                          <a:pt x="3" y="1"/>
                        </a:lnTo>
                        <a:lnTo>
                          <a:pt x="3" y="1"/>
                        </a:lnTo>
                        <a:lnTo>
                          <a:pt x="3" y="2"/>
                        </a:lnTo>
                        <a:lnTo>
                          <a:pt x="3" y="2"/>
                        </a:lnTo>
                        <a:lnTo>
                          <a:pt x="3" y="2"/>
                        </a:lnTo>
                        <a:lnTo>
                          <a:pt x="2" y="2"/>
                        </a:lnTo>
                        <a:lnTo>
                          <a:pt x="2" y="2"/>
                        </a:lnTo>
                        <a:lnTo>
                          <a:pt x="2" y="2"/>
                        </a:lnTo>
                        <a:lnTo>
                          <a:pt x="2" y="2"/>
                        </a:lnTo>
                        <a:lnTo>
                          <a:pt x="2" y="2"/>
                        </a:lnTo>
                        <a:lnTo>
                          <a:pt x="2" y="2"/>
                        </a:lnTo>
                        <a:lnTo>
                          <a:pt x="2" y="2"/>
                        </a:lnTo>
                        <a:lnTo>
                          <a:pt x="1" y="2"/>
                        </a:lnTo>
                        <a:lnTo>
                          <a:pt x="1" y="2"/>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1"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lnTo>
                          <a:pt x="0" y="1"/>
                        </a:lnTo>
                        <a:close/>
                      </a:path>
                    </a:pathLst>
                  </a:custGeom>
                  <a:solidFill>
                    <a:srgbClr val="ED4213"/>
                  </a:solidFill>
                  <a:ln w="12700" cmpd="sng">
                    <a:solidFill>
                      <a:schemeClr val="tx1"/>
                    </a:solidFill>
                    <a:prstDash val="solid"/>
                    <a:round/>
                    <a:headEnd/>
                    <a:tailEnd/>
                  </a:ln>
                </p:spPr>
                <p:txBody>
                  <a:bodyPr/>
                  <a:lstStyle/>
                  <a:p>
                    <a:endParaRPr lang="en-US"/>
                  </a:p>
                </p:txBody>
              </p:sp>
            </p:grpSp>
            <p:grpSp>
              <p:nvGrpSpPr>
                <p:cNvPr id="15" name="Group 616"/>
                <p:cNvGrpSpPr>
                  <a:grpSpLocks/>
                </p:cNvGrpSpPr>
                <p:nvPr/>
              </p:nvGrpSpPr>
              <p:grpSpPr bwMode="auto">
                <a:xfrm>
                  <a:off x="3669" y="1384"/>
                  <a:ext cx="523" cy="468"/>
                  <a:chOff x="3562" y="1636"/>
                  <a:chExt cx="497" cy="468"/>
                </a:xfrm>
              </p:grpSpPr>
              <p:sp>
                <p:nvSpPr>
                  <p:cNvPr id="421481" name="Freeform 617"/>
                  <p:cNvSpPr>
                    <a:spLocks/>
                  </p:cNvSpPr>
                  <p:nvPr/>
                </p:nvSpPr>
                <p:spPr bwMode="auto">
                  <a:xfrm>
                    <a:off x="3806" y="1758"/>
                    <a:ext cx="253" cy="346"/>
                  </a:xfrm>
                  <a:custGeom>
                    <a:avLst/>
                    <a:gdLst/>
                    <a:ahLst/>
                    <a:cxnLst>
                      <a:cxn ang="0">
                        <a:pos x="26" y="68"/>
                      </a:cxn>
                      <a:cxn ang="0">
                        <a:pos x="43" y="67"/>
                      </a:cxn>
                      <a:cxn ang="0">
                        <a:pos x="45" y="62"/>
                      </a:cxn>
                      <a:cxn ang="0">
                        <a:pos x="45" y="58"/>
                      </a:cxn>
                      <a:cxn ang="0">
                        <a:pos x="48" y="55"/>
                      </a:cxn>
                      <a:cxn ang="0">
                        <a:pos x="49" y="52"/>
                      </a:cxn>
                      <a:cxn ang="0">
                        <a:pos x="50" y="50"/>
                      </a:cxn>
                      <a:cxn ang="0">
                        <a:pos x="51" y="51"/>
                      </a:cxn>
                      <a:cxn ang="0">
                        <a:pos x="52" y="50"/>
                      </a:cxn>
                      <a:cxn ang="0">
                        <a:pos x="52" y="46"/>
                      </a:cxn>
                      <a:cxn ang="0">
                        <a:pos x="51" y="42"/>
                      </a:cxn>
                      <a:cxn ang="0">
                        <a:pos x="47" y="28"/>
                      </a:cxn>
                      <a:cxn ang="0">
                        <a:pos x="42" y="28"/>
                      </a:cxn>
                      <a:cxn ang="0">
                        <a:pos x="36" y="36"/>
                      </a:cxn>
                      <a:cxn ang="0">
                        <a:pos x="35" y="35"/>
                      </a:cxn>
                      <a:cxn ang="0">
                        <a:pos x="33" y="34"/>
                      </a:cxn>
                      <a:cxn ang="0">
                        <a:pos x="33" y="30"/>
                      </a:cxn>
                      <a:cxn ang="0">
                        <a:pos x="36" y="28"/>
                      </a:cxn>
                      <a:cxn ang="0">
                        <a:pos x="36" y="26"/>
                      </a:cxn>
                      <a:cxn ang="0">
                        <a:pos x="38" y="24"/>
                      </a:cxn>
                      <a:cxn ang="0">
                        <a:pos x="38" y="17"/>
                      </a:cxn>
                      <a:cxn ang="0">
                        <a:pos x="37" y="14"/>
                      </a:cxn>
                      <a:cxn ang="0">
                        <a:pos x="35" y="12"/>
                      </a:cxn>
                      <a:cxn ang="0">
                        <a:pos x="37" y="10"/>
                      </a:cxn>
                      <a:cxn ang="0">
                        <a:pos x="36" y="7"/>
                      </a:cxn>
                      <a:cxn ang="0">
                        <a:pos x="30" y="4"/>
                      </a:cxn>
                      <a:cxn ang="0">
                        <a:pos x="26" y="2"/>
                      </a:cxn>
                      <a:cxn ang="0">
                        <a:pos x="21" y="1"/>
                      </a:cxn>
                      <a:cxn ang="0">
                        <a:pos x="18" y="1"/>
                      </a:cxn>
                      <a:cxn ang="0">
                        <a:pos x="15" y="3"/>
                      </a:cxn>
                      <a:cxn ang="0">
                        <a:pos x="15" y="6"/>
                      </a:cxn>
                      <a:cxn ang="0">
                        <a:pos x="16" y="7"/>
                      </a:cxn>
                      <a:cxn ang="0">
                        <a:pos x="15" y="8"/>
                      </a:cxn>
                      <a:cxn ang="0">
                        <a:pos x="13" y="10"/>
                      </a:cxn>
                      <a:cxn ang="0">
                        <a:pos x="12" y="13"/>
                      </a:cxn>
                      <a:cxn ang="0">
                        <a:pos x="12" y="17"/>
                      </a:cxn>
                      <a:cxn ang="0">
                        <a:pos x="10" y="16"/>
                      </a:cxn>
                      <a:cxn ang="0">
                        <a:pos x="10" y="13"/>
                      </a:cxn>
                      <a:cxn ang="0">
                        <a:pos x="10" y="11"/>
                      </a:cxn>
                      <a:cxn ang="0">
                        <a:pos x="8" y="13"/>
                      </a:cxn>
                      <a:cxn ang="0">
                        <a:pos x="8" y="16"/>
                      </a:cxn>
                      <a:cxn ang="0">
                        <a:pos x="5" y="17"/>
                      </a:cxn>
                      <a:cxn ang="0">
                        <a:pos x="4" y="19"/>
                      </a:cxn>
                      <a:cxn ang="0">
                        <a:pos x="3" y="23"/>
                      </a:cxn>
                      <a:cxn ang="0">
                        <a:pos x="2" y="28"/>
                      </a:cxn>
                      <a:cxn ang="0">
                        <a:pos x="1" y="32"/>
                      </a:cxn>
                      <a:cxn ang="0">
                        <a:pos x="2" y="37"/>
                      </a:cxn>
                      <a:cxn ang="0">
                        <a:pos x="2" y="41"/>
                      </a:cxn>
                      <a:cxn ang="0">
                        <a:pos x="6" y="50"/>
                      </a:cxn>
                      <a:cxn ang="0">
                        <a:pos x="7" y="55"/>
                      </a:cxn>
                      <a:cxn ang="0">
                        <a:pos x="7" y="56"/>
                      </a:cxn>
                      <a:cxn ang="0">
                        <a:pos x="6" y="62"/>
                      </a:cxn>
                      <a:cxn ang="0">
                        <a:pos x="2" y="69"/>
                      </a:cxn>
                      <a:cxn ang="0">
                        <a:pos x="0" y="71"/>
                      </a:cxn>
                    </a:cxnLst>
                    <a:rect l="0" t="0" r="r" b="b"/>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5"/>
                        </a:lnTo>
                        <a:lnTo>
                          <a:pt x="7" y="56"/>
                        </a:lnTo>
                        <a:lnTo>
                          <a:pt x="6" y="59"/>
                        </a:lnTo>
                        <a:lnTo>
                          <a:pt x="6" y="62"/>
                        </a:lnTo>
                        <a:lnTo>
                          <a:pt x="5" y="64"/>
                        </a:lnTo>
                        <a:lnTo>
                          <a:pt x="2" y="69"/>
                        </a:lnTo>
                        <a:lnTo>
                          <a:pt x="1" y="71"/>
                        </a:lnTo>
                        <a:lnTo>
                          <a:pt x="0" y="71"/>
                        </a:lnTo>
                        <a:lnTo>
                          <a:pt x="0" y="7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2" name="Freeform 618"/>
                  <p:cNvSpPr>
                    <a:spLocks/>
                  </p:cNvSpPr>
                  <p:nvPr/>
                </p:nvSpPr>
                <p:spPr bwMode="auto">
                  <a:xfrm>
                    <a:off x="3562" y="1636"/>
                    <a:ext cx="405" cy="200"/>
                  </a:xfrm>
                  <a:custGeom>
                    <a:avLst/>
                    <a:gdLst/>
                    <a:ahLst/>
                    <a:cxnLst>
                      <a:cxn ang="0">
                        <a:pos x="4" y="16"/>
                      </a:cxn>
                      <a:cxn ang="0">
                        <a:pos x="8" y="13"/>
                      </a:cxn>
                      <a:cxn ang="0">
                        <a:pos x="20" y="6"/>
                      </a:cxn>
                      <a:cxn ang="0">
                        <a:pos x="26" y="1"/>
                      </a:cxn>
                      <a:cxn ang="0">
                        <a:pos x="31" y="1"/>
                      </a:cxn>
                      <a:cxn ang="0">
                        <a:pos x="28" y="4"/>
                      </a:cxn>
                      <a:cxn ang="0">
                        <a:pos x="23" y="9"/>
                      </a:cxn>
                      <a:cxn ang="0">
                        <a:pos x="23" y="12"/>
                      </a:cxn>
                      <a:cxn ang="0">
                        <a:pos x="28" y="10"/>
                      </a:cxn>
                      <a:cxn ang="0">
                        <a:pos x="39" y="15"/>
                      </a:cxn>
                      <a:cxn ang="0">
                        <a:pos x="43" y="16"/>
                      </a:cxn>
                      <a:cxn ang="0">
                        <a:pos x="44" y="17"/>
                      </a:cxn>
                      <a:cxn ang="0">
                        <a:pos x="49" y="13"/>
                      </a:cxn>
                      <a:cxn ang="0">
                        <a:pos x="64" y="8"/>
                      </a:cxn>
                      <a:cxn ang="0">
                        <a:pos x="63" y="11"/>
                      </a:cxn>
                      <a:cxn ang="0">
                        <a:pos x="66" y="14"/>
                      </a:cxn>
                      <a:cxn ang="0">
                        <a:pos x="72" y="13"/>
                      </a:cxn>
                      <a:cxn ang="0">
                        <a:pos x="76" y="18"/>
                      </a:cxn>
                      <a:cxn ang="0">
                        <a:pos x="82" y="19"/>
                      </a:cxn>
                      <a:cxn ang="0">
                        <a:pos x="82" y="21"/>
                      </a:cxn>
                      <a:cxn ang="0">
                        <a:pos x="79" y="21"/>
                      </a:cxn>
                      <a:cxn ang="0">
                        <a:pos x="75" y="21"/>
                      </a:cxn>
                      <a:cxn ang="0">
                        <a:pos x="69" y="21"/>
                      </a:cxn>
                      <a:cxn ang="0">
                        <a:pos x="69" y="24"/>
                      </a:cxn>
                      <a:cxn ang="0">
                        <a:pos x="62" y="21"/>
                      </a:cxn>
                      <a:cxn ang="0">
                        <a:pos x="57" y="23"/>
                      </a:cxn>
                      <a:cxn ang="0">
                        <a:pos x="55" y="25"/>
                      </a:cxn>
                      <a:cxn ang="0">
                        <a:pos x="50" y="25"/>
                      </a:cxn>
                      <a:cxn ang="0">
                        <a:pos x="46" y="30"/>
                      </a:cxn>
                      <a:cxn ang="0">
                        <a:pos x="47" y="28"/>
                      </a:cxn>
                      <a:cxn ang="0">
                        <a:pos x="44" y="28"/>
                      </a:cxn>
                      <a:cxn ang="0">
                        <a:pos x="42" y="27"/>
                      </a:cxn>
                      <a:cxn ang="0">
                        <a:pos x="40" y="32"/>
                      </a:cxn>
                      <a:cxn ang="0">
                        <a:pos x="36" y="38"/>
                      </a:cxn>
                      <a:cxn ang="0">
                        <a:pos x="34" y="39"/>
                      </a:cxn>
                      <a:cxn ang="0">
                        <a:pos x="35" y="36"/>
                      </a:cxn>
                      <a:cxn ang="0">
                        <a:pos x="32" y="36"/>
                      </a:cxn>
                      <a:cxn ang="0">
                        <a:pos x="30" y="29"/>
                      </a:cxn>
                      <a:cxn ang="0">
                        <a:pos x="29" y="28"/>
                      </a:cxn>
                      <a:cxn ang="0">
                        <a:pos x="23" y="26"/>
                      </a:cxn>
                      <a:cxn ang="0">
                        <a:pos x="22" y="26"/>
                      </a:cxn>
                      <a:cxn ang="0">
                        <a:pos x="16" y="24"/>
                      </a:cxn>
                      <a:cxn ang="0">
                        <a:pos x="4" y="19"/>
                      </a:cxn>
                      <a:cxn ang="0">
                        <a:pos x="0" y="17"/>
                      </a:cxn>
                    </a:cxnLst>
                    <a:rect l="0" t="0" r="r" b="b"/>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3" y="16"/>
                        </a:lnTo>
                        <a:lnTo>
                          <a:pt x="44" y="17"/>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2" y="36"/>
                        </a:lnTo>
                        <a:lnTo>
                          <a:pt x="33" y="32"/>
                        </a:lnTo>
                        <a:lnTo>
                          <a:pt x="32" y="30"/>
                        </a:lnTo>
                        <a:lnTo>
                          <a:pt x="30" y="29"/>
                        </a:lnTo>
                        <a:lnTo>
                          <a:pt x="28" y="29"/>
                        </a:lnTo>
                        <a:lnTo>
                          <a:pt x="28" y="28"/>
                        </a:lnTo>
                        <a:lnTo>
                          <a:pt x="29" y="28"/>
                        </a:lnTo>
                        <a:lnTo>
                          <a:pt x="28" y="27"/>
                        </a:lnTo>
                        <a:lnTo>
                          <a:pt x="26" y="26"/>
                        </a:lnTo>
                        <a:lnTo>
                          <a:pt x="23" y="26"/>
                        </a:lnTo>
                        <a:lnTo>
                          <a:pt x="23" y="26"/>
                        </a:lnTo>
                        <a:lnTo>
                          <a:pt x="22" y="26"/>
                        </a:lnTo>
                        <a:lnTo>
                          <a:pt x="22" y="26"/>
                        </a:lnTo>
                        <a:lnTo>
                          <a:pt x="20" y="26"/>
                        </a:lnTo>
                        <a:lnTo>
                          <a:pt x="18" y="24"/>
                        </a:lnTo>
                        <a:lnTo>
                          <a:pt x="16" y="24"/>
                        </a:lnTo>
                        <a:lnTo>
                          <a:pt x="5" y="22"/>
                        </a:lnTo>
                        <a:lnTo>
                          <a:pt x="4" y="21"/>
                        </a:lnTo>
                        <a:lnTo>
                          <a:pt x="4" y="19"/>
                        </a:lnTo>
                        <a:lnTo>
                          <a:pt x="3" y="19"/>
                        </a:lnTo>
                        <a:lnTo>
                          <a:pt x="1" y="18"/>
                        </a:lnTo>
                        <a:lnTo>
                          <a:pt x="0" y="17"/>
                        </a:lnTo>
                        <a:lnTo>
                          <a:pt x="0" y="17"/>
                        </a:lnTo>
                        <a:close/>
                      </a:path>
                    </a:pathLst>
                  </a:custGeom>
                  <a:solidFill>
                    <a:srgbClr val="ED4213"/>
                  </a:solidFill>
                  <a:ln w="12700" cmpd="sng">
                    <a:solidFill>
                      <a:schemeClr val="tx1"/>
                    </a:solidFill>
                    <a:prstDash val="solid"/>
                    <a:round/>
                    <a:headEnd/>
                    <a:tailEnd/>
                  </a:ln>
                </p:spPr>
                <p:txBody>
                  <a:bodyPr/>
                  <a:lstStyle/>
                  <a:p>
                    <a:endParaRPr lang="en-US"/>
                  </a:p>
                </p:txBody>
              </p:sp>
            </p:grpSp>
            <p:sp>
              <p:nvSpPr>
                <p:cNvPr id="421483" name="Freeform 619"/>
                <p:cNvSpPr>
                  <a:spLocks/>
                </p:cNvSpPr>
                <p:nvPr/>
              </p:nvSpPr>
              <p:spPr bwMode="auto">
                <a:xfrm>
                  <a:off x="3880" y="1838"/>
                  <a:ext cx="206" cy="351"/>
                </a:xfrm>
                <a:custGeom>
                  <a:avLst/>
                  <a:gdLst/>
                  <a:ahLst/>
                  <a:cxnLst>
                    <a:cxn ang="0">
                      <a:pos x="1" y="5"/>
                    </a:cxn>
                    <a:cxn ang="0">
                      <a:pos x="4" y="45"/>
                    </a:cxn>
                    <a:cxn ang="0">
                      <a:pos x="4" y="46"/>
                    </a:cxn>
                    <a:cxn ang="0">
                      <a:pos x="4" y="47"/>
                    </a:cxn>
                    <a:cxn ang="0">
                      <a:pos x="4" y="49"/>
                    </a:cxn>
                    <a:cxn ang="0">
                      <a:pos x="5" y="52"/>
                    </a:cxn>
                    <a:cxn ang="0">
                      <a:pos x="6" y="56"/>
                    </a:cxn>
                    <a:cxn ang="0">
                      <a:pos x="4" y="59"/>
                    </a:cxn>
                    <a:cxn ang="0">
                      <a:pos x="4" y="60"/>
                    </a:cxn>
                    <a:cxn ang="0">
                      <a:pos x="2" y="63"/>
                    </a:cxn>
                    <a:cxn ang="0">
                      <a:pos x="0" y="65"/>
                    </a:cxn>
                    <a:cxn ang="0">
                      <a:pos x="0" y="68"/>
                    </a:cxn>
                    <a:cxn ang="0">
                      <a:pos x="0" y="71"/>
                    </a:cxn>
                    <a:cxn ang="0">
                      <a:pos x="0" y="71"/>
                    </a:cxn>
                    <a:cxn ang="0">
                      <a:pos x="0" y="72"/>
                    </a:cxn>
                    <a:cxn ang="0">
                      <a:pos x="0" y="72"/>
                    </a:cxn>
                    <a:cxn ang="0">
                      <a:pos x="1" y="72"/>
                    </a:cxn>
                    <a:cxn ang="0">
                      <a:pos x="2" y="72"/>
                    </a:cxn>
                    <a:cxn ang="0">
                      <a:pos x="2" y="71"/>
                    </a:cxn>
                    <a:cxn ang="0">
                      <a:pos x="2" y="70"/>
                    </a:cxn>
                    <a:cxn ang="0">
                      <a:pos x="5" y="70"/>
                    </a:cxn>
                    <a:cxn ang="0">
                      <a:pos x="8" y="69"/>
                    </a:cxn>
                    <a:cxn ang="0">
                      <a:pos x="12" y="71"/>
                    </a:cxn>
                    <a:cxn ang="0">
                      <a:pos x="12" y="71"/>
                    </a:cxn>
                    <a:cxn ang="0">
                      <a:pos x="13" y="71"/>
                    </a:cxn>
                    <a:cxn ang="0">
                      <a:pos x="14" y="68"/>
                    </a:cxn>
                    <a:cxn ang="0">
                      <a:pos x="16" y="68"/>
                    </a:cxn>
                    <a:cxn ang="0">
                      <a:pos x="17" y="69"/>
                    </a:cxn>
                    <a:cxn ang="0">
                      <a:pos x="18" y="70"/>
                    </a:cxn>
                    <a:cxn ang="0">
                      <a:pos x="19" y="69"/>
                    </a:cxn>
                    <a:cxn ang="0">
                      <a:pos x="20" y="65"/>
                    </a:cxn>
                    <a:cxn ang="0">
                      <a:pos x="21" y="64"/>
                    </a:cxn>
                    <a:cxn ang="0">
                      <a:pos x="22" y="64"/>
                    </a:cxn>
                    <a:cxn ang="0">
                      <a:pos x="24" y="66"/>
                    </a:cxn>
                    <a:cxn ang="0">
                      <a:pos x="27" y="66"/>
                    </a:cxn>
                    <a:cxn ang="0">
                      <a:pos x="28" y="63"/>
                    </a:cxn>
                    <a:cxn ang="0">
                      <a:pos x="33" y="56"/>
                    </a:cxn>
                    <a:cxn ang="0">
                      <a:pos x="33" y="53"/>
                    </a:cxn>
                    <a:cxn ang="0">
                      <a:pos x="34" y="53"/>
                    </a:cxn>
                    <a:cxn ang="0">
                      <a:pos x="37" y="53"/>
                    </a:cxn>
                    <a:cxn ang="0">
                      <a:pos x="38" y="52"/>
                    </a:cxn>
                    <a:cxn ang="0">
                      <a:pos x="40" y="51"/>
                    </a:cxn>
                    <a:cxn ang="0">
                      <a:pos x="40" y="50"/>
                    </a:cxn>
                    <a:cxn ang="0">
                      <a:pos x="40" y="47"/>
                    </a:cxn>
                    <a:cxn ang="0">
                      <a:pos x="40" y="47"/>
                    </a:cxn>
                    <a:cxn ang="0">
                      <a:pos x="40" y="45"/>
                    </a:cxn>
                    <a:cxn ang="0">
                      <a:pos x="35" y="1"/>
                    </a:cxn>
                    <a:cxn ang="0">
                      <a:pos x="35" y="0"/>
                    </a:cxn>
                    <a:cxn ang="0">
                      <a:pos x="9" y="3"/>
                    </a:cxn>
                    <a:cxn ang="0">
                      <a:pos x="8" y="4"/>
                    </a:cxn>
                    <a:cxn ang="0">
                      <a:pos x="6" y="5"/>
                    </a:cxn>
                    <a:cxn ang="0">
                      <a:pos x="5" y="6"/>
                    </a:cxn>
                    <a:cxn ang="0">
                      <a:pos x="3" y="6"/>
                    </a:cxn>
                    <a:cxn ang="0">
                      <a:pos x="1" y="5"/>
                    </a:cxn>
                    <a:cxn ang="0">
                      <a:pos x="1" y="5"/>
                    </a:cxn>
                  </a:cxnLst>
                  <a:rect l="0" t="0" r="r" b="b"/>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1"/>
                      </a:lnTo>
                      <a:lnTo>
                        <a:pt x="0" y="72"/>
                      </a:lnTo>
                      <a:lnTo>
                        <a:pt x="0" y="72"/>
                      </a:lnTo>
                      <a:lnTo>
                        <a:pt x="1" y="72"/>
                      </a:lnTo>
                      <a:lnTo>
                        <a:pt x="2" y="72"/>
                      </a:lnTo>
                      <a:lnTo>
                        <a:pt x="2" y="71"/>
                      </a:lnTo>
                      <a:lnTo>
                        <a:pt x="2" y="70"/>
                      </a:lnTo>
                      <a:lnTo>
                        <a:pt x="5" y="70"/>
                      </a:lnTo>
                      <a:lnTo>
                        <a:pt x="8" y="69"/>
                      </a:lnTo>
                      <a:lnTo>
                        <a:pt x="12" y="71"/>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7"/>
                      </a:lnTo>
                      <a:lnTo>
                        <a:pt x="40" y="45"/>
                      </a:lnTo>
                      <a:lnTo>
                        <a:pt x="35" y="1"/>
                      </a:lnTo>
                      <a:lnTo>
                        <a:pt x="35" y="0"/>
                      </a:lnTo>
                      <a:lnTo>
                        <a:pt x="9" y="3"/>
                      </a:lnTo>
                      <a:lnTo>
                        <a:pt x="8" y="4"/>
                      </a:lnTo>
                      <a:lnTo>
                        <a:pt x="6" y="5"/>
                      </a:lnTo>
                      <a:lnTo>
                        <a:pt x="5" y="6"/>
                      </a:lnTo>
                      <a:lnTo>
                        <a:pt x="3" y="6"/>
                      </a:lnTo>
                      <a:lnTo>
                        <a:pt x="1" y="5"/>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4" name="Freeform 620"/>
                <p:cNvSpPr>
                  <a:spLocks/>
                </p:cNvSpPr>
                <p:nvPr/>
              </p:nvSpPr>
              <p:spPr bwMode="auto">
                <a:xfrm>
                  <a:off x="4234" y="2350"/>
                  <a:ext cx="353" cy="258"/>
                </a:xfrm>
                <a:custGeom>
                  <a:avLst/>
                  <a:gdLst/>
                  <a:ahLst/>
                  <a:cxnLst>
                    <a:cxn ang="0">
                      <a:pos x="41" y="53"/>
                    </a:cxn>
                    <a:cxn ang="0">
                      <a:pos x="38" y="52"/>
                    </a:cxn>
                    <a:cxn ang="0">
                      <a:pos x="37" y="48"/>
                    </a:cxn>
                    <a:cxn ang="0">
                      <a:pos x="33" y="44"/>
                    </a:cxn>
                    <a:cxn ang="0">
                      <a:pos x="31" y="39"/>
                    </a:cxn>
                    <a:cxn ang="0">
                      <a:pos x="29" y="37"/>
                    </a:cxn>
                    <a:cxn ang="0">
                      <a:pos x="25" y="34"/>
                    </a:cxn>
                    <a:cxn ang="0">
                      <a:pos x="23" y="32"/>
                    </a:cxn>
                    <a:cxn ang="0">
                      <a:pos x="22" y="30"/>
                    </a:cxn>
                    <a:cxn ang="0">
                      <a:pos x="15" y="25"/>
                    </a:cxn>
                    <a:cxn ang="0">
                      <a:pos x="13" y="23"/>
                    </a:cxn>
                    <a:cxn ang="0">
                      <a:pos x="10" y="19"/>
                    </a:cxn>
                    <a:cxn ang="0">
                      <a:pos x="8" y="16"/>
                    </a:cxn>
                    <a:cxn ang="0">
                      <a:pos x="1" y="14"/>
                    </a:cxn>
                    <a:cxn ang="0">
                      <a:pos x="1" y="10"/>
                    </a:cxn>
                    <a:cxn ang="0">
                      <a:pos x="3" y="8"/>
                    </a:cxn>
                    <a:cxn ang="0">
                      <a:pos x="3" y="7"/>
                    </a:cxn>
                    <a:cxn ang="0">
                      <a:pos x="8" y="5"/>
                    </a:cxn>
                    <a:cxn ang="0">
                      <a:pos x="12" y="3"/>
                    </a:cxn>
                    <a:cxn ang="0">
                      <a:pos x="13" y="2"/>
                    </a:cxn>
                    <a:cxn ang="0">
                      <a:pos x="31" y="1"/>
                    </a:cxn>
                    <a:cxn ang="0">
                      <a:pos x="31" y="2"/>
                    </a:cxn>
                    <a:cxn ang="0">
                      <a:pos x="35" y="4"/>
                    </a:cxn>
                    <a:cxn ang="0">
                      <a:pos x="51" y="4"/>
                    </a:cxn>
                    <a:cxn ang="0">
                      <a:pos x="68" y="17"/>
                    </a:cxn>
                    <a:cxn ang="0">
                      <a:pos x="66" y="19"/>
                    </a:cxn>
                    <a:cxn ang="0">
                      <a:pos x="63" y="24"/>
                    </a:cxn>
                    <a:cxn ang="0">
                      <a:pos x="62" y="28"/>
                    </a:cxn>
                    <a:cxn ang="0">
                      <a:pos x="62" y="30"/>
                    </a:cxn>
                    <a:cxn ang="0">
                      <a:pos x="60" y="31"/>
                    </a:cxn>
                    <a:cxn ang="0">
                      <a:pos x="59" y="33"/>
                    </a:cxn>
                    <a:cxn ang="0">
                      <a:pos x="57" y="35"/>
                    </a:cxn>
                    <a:cxn ang="0">
                      <a:pos x="53" y="39"/>
                    </a:cxn>
                    <a:cxn ang="0">
                      <a:pos x="50" y="41"/>
                    </a:cxn>
                    <a:cxn ang="0">
                      <a:pos x="49" y="43"/>
                    </a:cxn>
                    <a:cxn ang="0">
                      <a:pos x="46" y="44"/>
                    </a:cxn>
                    <a:cxn ang="0">
                      <a:pos x="46" y="45"/>
                    </a:cxn>
                    <a:cxn ang="0">
                      <a:pos x="45" y="47"/>
                    </a:cxn>
                    <a:cxn ang="0">
                      <a:pos x="43" y="48"/>
                    </a:cxn>
                    <a:cxn ang="0">
                      <a:pos x="43" y="48"/>
                    </a:cxn>
                    <a:cxn ang="0">
                      <a:pos x="43" y="49"/>
                    </a:cxn>
                    <a:cxn ang="0">
                      <a:pos x="44" y="50"/>
                    </a:cxn>
                    <a:cxn ang="0">
                      <a:pos x="42" y="51"/>
                    </a:cxn>
                    <a:cxn ang="0">
                      <a:pos x="41" y="52"/>
                    </a:cxn>
                  </a:cxnLst>
                  <a:rect l="0" t="0" r="r" b="b"/>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8"/>
                      </a:lnTo>
                      <a:lnTo>
                        <a:pt x="3" y="7"/>
                      </a:lnTo>
                      <a:lnTo>
                        <a:pt x="7" y="5"/>
                      </a:lnTo>
                      <a:lnTo>
                        <a:pt x="8" y="5"/>
                      </a:lnTo>
                      <a:lnTo>
                        <a:pt x="8" y="5"/>
                      </a:lnTo>
                      <a:lnTo>
                        <a:pt x="12" y="3"/>
                      </a:lnTo>
                      <a:lnTo>
                        <a:pt x="12" y="2"/>
                      </a:lnTo>
                      <a:lnTo>
                        <a:pt x="13" y="2"/>
                      </a:lnTo>
                      <a:lnTo>
                        <a:pt x="31" y="0"/>
                      </a:lnTo>
                      <a:lnTo>
                        <a:pt x="31" y="1"/>
                      </a:lnTo>
                      <a:lnTo>
                        <a:pt x="31" y="2"/>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6" y="45"/>
                      </a:lnTo>
                      <a:lnTo>
                        <a:pt x="46" y="45"/>
                      </a:lnTo>
                      <a:lnTo>
                        <a:pt x="45" y="47"/>
                      </a:lnTo>
                      <a:lnTo>
                        <a:pt x="44" y="48"/>
                      </a:lnTo>
                      <a:lnTo>
                        <a:pt x="43" y="48"/>
                      </a:lnTo>
                      <a:lnTo>
                        <a:pt x="43" y="48"/>
                      </a:lnTo>
                      <a:lnTo>
                        <a:pt x="43" y="48"/>
                      </a:lnTo>
                      <a:lnTo>
                        <a:pt x="43" y="49"/>
                      </a:lnTo>
                      <a:lnTo>
                        <a:pt x="43" y="49"/>
                      </a:lnTo>
                      <a:lnTo>
                        <a:pt x="44" y="49"/>
                      </a:lnTo>
                      <a:lnTo>
                        <a:pt x="44" y="50"/>
                      </a:lnTo>
                      <a:lnTo>
                        <a:pt x="43" y="50"/>
                      </a:lnTo>
                      <a:lnTo>
                        <a:pt x="42" y="51"/>
                      </a:lnTo>
                      <a:lnTo>
                        <a:pt x="41" y="52"/>
                      </a:lnTo>
                      <a:lnTo>
                        <a:pt x="41" y="52"/>
                      </a:lnTo>
                      <a:lnTo>
                        <a:pt x="41" y="5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5" name="Freeform 621"/>
                <p:cNvSpPr>
                  <a:spLocks/>
                </p:cNvSpPr>
                <p:nvPr/>
              </p:nvSpPr>
              <p:spPr bwMode="auto">
                <a:xfrm>
                  <a:off x="4074" y="2384"/>
                  <a:ext cx="376" cy="376"/>
                </a:xfrm>
                <a:custGeom>
                  <a:avLst/>
                  <a:gdLst/>
                  <a:ahLst/>
                  <a:cxnLst>
                    <a:cxn ang="0">
                      <a:pos x="9" y="41"/>
                    </a:cxn>
                    <a:cxn ang="0">
                      <a:pos x="11" y="44"/>
                    </a:cxn>
                    <a:cxn ang="0">
                      <a:pos x="13" y="46"/>
                    </a:cxn>
                    <a:cxn ang="0">
                      <a:pos x="13" y="49"/>
                    </a:cxn>
                    <a:cxn ang="0">
                      <a:pos x="14" y="50"/>
                    </a:cxn>
                    <a:cxn ang="0">
                      <a:pos x="13" y="55"/>
                    </a:cxn>
                    <a:cxn ang="0">
                      <a:pos x="12" y="60"/>
                    </a:cxn>
                    <a:cxn ang="0">
                      <a:pos x="14" y="68"/>
                    </a:cxn>
                    <a:cxn ang="0">
                      <a:pos x="16" y="71"/>
                    </a:cxn>
                    <a:cxn ang="0">
                      <a:pos x="17" y="74"/>
                    </a:cxn>
                    <a:cxn ang="0">
                      <a:pos x="18" y="76"/>
                    </a:cxn>
                    <a:cxn ang="0">
                      <a:pos x="58" y="76"/>
                    </a:cxn>
                    <a:cxn ang="0">
                      <a:pos x="60" y="77"/>
                    </a:cxn>
                    <a:cxn ang="0">
                      <a:pos x="59" y="71"/>
                    </a:cxn>
                    <a:cxn ang="0">
                      <a:pos x="60" y="69"/>
                    </a:cxn>
                    <a:cxn ang="0">
                      <a:pos x="64" y="69"/>
                    </a:cxn>
                    <a:cxn ang="0">
                      <a:pos x="67" y="69"/>
                    </a:cxn>
                    <a:cxn ang="0">
                      <a:pos x="67" y="65"/>
                    </a:cxn>
                    <a:cxn ang="0">
                      <a:pos x="67" y="62"/>
                    </a:cxn>
                    <a:cxn ang="0">
                      <a:pos x="69" y="53"/>
                    </a:cxn>
                    <a:cxn ang="0">
                      <a:pos x="71" y="48"/>
                    </a:cxn>
                    <a:cxn ang="0">
                      <a:pos x="73" y="47"/>
                    </a:cxn>
                    <a:cxn ang="0">
                      <a:pos x="73" y="46"/>
                    </a:cxn>
                    <a:cxn ang="0">
                      <a:pos x="72" y="46"/>
                    </a:cxn>
                    <a:cxn ang="0">
                      <a:pos x="69" y="45"/>
                    </a:cxn>
                    <a:cxn ang="0">
                      <a:pos x="68" y="41"/>
                    </a:cxn>
                    <a:cxn ang="0">
                      <a:pos x="64" y="37"/>
                    </a:cxn>
                    <a:cxn ang="0">
                      <a:pos x="62" y="32"/>
                    </a:cxn>
                    <a:cxn ang="0">
                      <a:pos x="60" y="30"/>
                    </a:cxn>
                    <a:cxn ang="0">
                      <a:pos x="56" y="27"/>
                    </a:cxn>
                    <a:cxn ang="0">
                      <a:pos x="54" y="25"/>
                    </a:cxn>
                    <a:cxn ang="0">
                      <a:pos x="53" y="23"/>
                    </a:cxn>
                    <a:cxn ang="0">
                      <a:pos x="46" y="18"/>
                    </a:cxn>
                    <a:cxn ang="0">
                      <a:pos x="44" y="16"/>
                    </a:cxn>
                    <a:cxn ang="0">
                      <a:pos x="41" y="12"/>
                    </a:cxn>
                    <a:cxn ang="0">
                      <a:pos x="39" y="9"/>
                    </a:cxn>
                    <a:cxn ang="0">
                      <a:pos x="32" y="7"/>
                    </a:cxn>
                    <a:cxn ang="0">
                      <a:pos x="32" y="3"/>
                    </a:cxn>
                    <a:cxn ang="0">
                      <a:pos x="34" y="1"/>
                    </a:cxn>
                    <a:cxn ang="0">
                      <a:pos x="34" y="0"/>
                    </a:cxn>
                    <a:cxn ang="0">
                      <a:pos x="0" y="5"/>
                    </a:cxn>
                  </a:cxnLst>
                  <a:rect l="0" t="0" r="r" b="b"/>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7"/>
                      </a:lnTo>
                      <a:lnTo>
                        <a:pt x="73" y="46"/>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1"/>
                      </a:lnTo>
                      <a:lnTo>
                        <a:pt x="34" y="0"/>
                      </a:lnTo>
                      <a:lnTo>
                        <a:pt x="13" y="3"/>
                      </a:lnTo>
                      <a:lnTo>
                        <a:pt x="0" y="5"/>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6" name="Freeform 622"/>
                <p:cNvSpPr>
                  <a:spLocks/>
                </p:cNvSpPr>
                <p:nvPr/>
              </p:nvSpPr>
              <p:spPr bwMode="auto">
                <a:xfrm>
                  <a:off x="4428" y="1916"/>
                  <a:ext cx="319" cy="141"/>
                </a:xfrm>
                <a:custGeom>
                  <a:avLst/>
                  <a:gdLst/>
                  <a:ahLst/>
                  <a:cxnLst>
                    <a:cxn ang="0">
                      <a:pos x="36" y="2"/>
                    </a:cxn>
                    <a:cxn ang="0">
                      <a:pos x="2" y="17"/>
                    </a:cxn>
                    <a:cxn ang="0">
                      <a:pos x="4" y="16"/>
                    </a:cxn>
                    <a:cxn ang="0">
                      <a:pos x="8" y="13"/>
                    </a:cxn>
                    <a:cxn ang="0">
                      <a:pos x="10" y="11"/>
                    </a:cxn>
                    <a:cxn ang="0">
                      <a:pos x="11" y="10"/>
                    </a:cxn>
                    <a:cxn ang="0">
                      <a:pos x="14" y="9"/>
                    </a:cxn>
                    <a:cxn ang="0">
                      <a:pos x="19" y="7"/>
                    </a:cxn>
                    <a:cxn ang="0">
                      <a:pos x="21" y="8"/>
                    </a:cxn>
                    <a:cxn ang="0">
                      <a:pos x="23" y="8"/>
                    </a:cxn>
                    <a:cxn ang="0">
                      <a:pos x="25" y="12"/>
                    </a:cxn>
                    <a:cxn ang="0">
                      <a:pos x="27" y="12"/>
                    </a:cxn>
                    <a:cxn ang="0">
                      <a:pos x="27" y="14"/>
                    </a:cxn>
                    <a:cxn ang="0">
                      <a:pos x="31" y="15"/>
                    </a:cxn>
                    <a:cxn ang="0">
                      <a:pos x="34" y="17"/>
                    </a:cxn>
                    <a:cxn ang="0">
                      <a:pos x="35" y="19"/>
                    </a:cxn>
                    <a:cxn ang="0">
                      <a:pos x="32" y="25"/>
                    </a:cxn>
                    <a:cxn ang="0">
                      <a:pos x="35" y="27"/>
                    </a:cxn>
                    <a:cxn ang="0">
                      <a:pos x="38" y="28"/>
                    </a:cxn>
                    <a:cxn ang="0">
                      <a:pos x="39" y="28"/>
                    </a:cxn>
                    <a:cxn ang="0">
                      <a:pos x="42" y="27"/>
                    </a:cxn>
                    <a:cxn ang="0">
                      <a:pos x="46" y="29"/>
                    </a:cxn>
                    <a:cxn ang="0">
                      <a:pos x="47" y="28"/>
                    </a:cxn>
                    <a:cxn ang="0">
                      <a:pos x="45" y="26"/>
                    </a:cxn>
                    <a:cxn ang="0">
                      <a:pos x="44" y="25"/>
                    </a:cxn>
                    <a:cxn ang="0">
                      <a:pos x="45" y="24"/>
                    </a:cxn>
                    <a:cxn ang="0">
                      <a:pos x="44" y="23"/>
                    </a:cxn>
                    <a:cxn ang="0">
                      <a:pos x="41" y="19"/>
                    </a:cxn>
                    <a:cxn ang="0">
                      <a:pos x="41" y="16"/>
                    </a:cxn>
                    <a:cxn ang="0">
                      <a:pos x="41" y="12"/>
                    </a:cxn>
                    <a:cxn ang="0">
                      <a:pos x="41" y="10"/>
                    </a:cxn>
                    <a:cxn ang="0">
                      <a:pos x="41" y="9"/>
                    </a:cxn>
                    <a:cxn ang="0">
                      <a:pos x="44" y="6"/>
                    </a:cxn>
                    <a:cxn ang="0">
                      <a:pos x="45" y="4"/>
                    </a:cxn>
                    <a:cxn ang="0">
                      <a:pos x="47" y="4"/>
                    </a:cxn>
                    <a:cxn ang="0">
                      <a:pos x="45" y="8"/>
                    </a:cxn>
                    <a:cxn ang="0">
                      <a:pos x="44" y="10"/>
                    </a:cxn>
                    <a:cxn ang="0">
                      <a:pos x="46" y="12"/>
                    </a:cxn>
                    <a:cxn ang="0">
                      <a:pos x="46" y="16"/>
                    </a:cxn>
                    <a:cxn ang="0">
                      <a:pos x="45" y="18"/>
                    </a:cxn>
                    <a:cxn ang="0">
                      <a:pos x="46" y="19"/>
                    </a:cxn>
                    <a:cxn ang="0">
                      <a:pos x="46" y="21"/>
                    </a:cxn>
                    <a:cxn ang="0">
                      <a:pos x="47" y="24"/>
                    </a:cxn>
                    <a:cxn ang="0">
                      <a:pos x="50" y="25"/>
                    </a:cxn>
                    <a:cxn ang="0">
                      <a:pos x="52" y="24"/>
                    </a:cxn>
                    <a:cxn ang="0">
                      <a:pos x="52" y="26"/>
                    </a:cxn>
                    <a:cxn ang="0">
                      <a:pos x="53" y="28"/>
                    </a:cxn>
                    <a:cxn ang="0">
                      <a:pos x="55" y="29"/>
                    </a:cxn>
                    <a:cxn ang="0">
                      <a:pos x="56" y="28"/>
                    </a:cxn>
                    <a:cxn ang="0">
                      <a:pos x="61" y="26"/>
                    </a:cxn>
                    <a:cxn ang="0">
                      <a:pos x="62" y="19"/>
                    </a:cxn>
                    <a:cxn ang="0">
                      <a:pos x="54" y="21"/>
                    </a:cxn>
                    <a:cxn ang="0">
                      <a:pos x="47" y="0"/>
                    </a:cxn>
                  </a:cxnLst>
                  <a:rect l="0" t="0" r="r" b="b"/>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5" y="19"/>
                      </a:lnTo>
                      <a:lnTo>
                        <a:pt x="33" y="23"/>
                      </a:lnTo>
                      <a:lnTo>
                        <a:pt x="32" y="25"/>
                      </a:lnTo>
                      <a:lnTo>
                        <a:pt x="33" y="27"/>
                      </a:lnTo>
                      <a:lnTo>
                        <a:pt x="35" y="27"/>
                      </a:lnTo>
                      <a:lnTo>
                        <a:pt x="36" y="26"/>
                      </a:lnTo>
                      <a:lnTo>
                        <a:pt x="38" y="28"/>
                      </a:lnTo>
                      <a:lnTo>
                        <a:pt x="39" y="28"/>
                      </a:lnTo>
                      <a:lnTo>
                        <a:pt x="39" y="28"/>
                      </a:lnTo>
                      <a:lnTo>
                        <a:pt x="40" y="27"/>
                      </a:lnTo>
                      <a:lnTo>
                        <a:pt x="42" y="27"/>
                      </a:lnTo>
                      <a:lnTo>
                        <a:pt x="45" y="28"/>
                      </a:lnTo>
                      <a:lnTo>
                        <a:pt x="46" y="29"/>
                      </a:lnTo>
                      <a:lnTo>
                        <a:pt x="47" y="29"/>
                      </a:lnTo>
                      <a:lnTo>
                        <a:pt x="47" y="28"/>
                      </a:lnTo>
                      <a:lnTo>
                        <a:pt x="46" y="28"/>
                      </a:lnTo>
                      <a:lnTo>
                        <a:pt x="45" y="26"/>
                      </a:lnTo>
                      <a:lnTo>
                        <a:pt x="44" y="25"/>
                      </a:lnTo>
                      <a:lnTo>
                        <a:pt x="44" y="25"/>
                      </a:lnTo>
                      <a:lnTo>
                        <a:pt x="44" y="24"/>
                      </a:lnTo>
                      <a:lnTo>
                        <a:pt x="45" y="24"/>
                      </a:lnTo>
                      <a:lnTo>
                        <a:pt x="45" y="24"/>
                      </a:lnTo>
                      <a:lnTo>
                        <a:pt x="44" y="23"/>
                      </a:lnTo>
                      <a:lnTo>
                        <a:pt x="43" y="21"/>
                      </a:lnTo>
                      <a:lnTo>
                        <a:pt x="41" y="19"/>
                      </a:lnTo>
                      <a:lnTo>
                        <a:pt x="41" y="17"/>
                      </a:lnTo>
                      <a:lnTo>
                        <a:pt x="41" y="16"/>
                      </a:lnTo>
                      <a:lnTo>
                        <a:pt x="41" y="13"/>
                      </a:lnTo>
                      <a:lnTo>
                        <a:pt x="41" y="12"/>
                      </a:lnTo>
                      <a:lnTo>
                        <a:pt x="41" y="11"/>
                      </a:lnTo>
                      <a:lnTo>
                        <a:pt x="41" y="10"/>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3" y="28"/>
                      </a:lnTo>
                      <a:lnTo>
                        <a:pt x="54" y="29"/>
                      </a:lnTo>
                      <a:lnTo>
                        <a:pt x="55" y="29"/>
                      </a:lnTo>
                      <a:lnTo>
                        <a:pt x="55" y="29"/>
                      </a:lnTo>
                      <a:lnTo>
                        <a:pt x="56" y="28"/>
                      </a:lnTo>
                      <a:lnTo>
                        <a:pt x="61" y="27"/>
                      </a:lnTo>
                      <a:lnTo>
                        <a:pt x="61" y="26"/>
                      </a:lnTo>
                      <a:lnTo>
                        <a:pt x="61" y="25"/>
                      </a:lnTo>
                      <a:lnTo>
                        <a:pt x="62" y="19"/>
                      </a:lnTo>
                      <a:lnTo>
                        <a:pt x="62" y="19"/>
                      </a:lnTo>
                      <a:lnTo>
                        <a:pt x="54" y="21"/>
                      </a:lnTo>
                      <a:lnTo>
                        <a:pt x="47" y="0"/>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7" name="Freeform 623"/>
                <p:cNvSpPr>
                  <a:spLocks/>
                </p:cNvSpPr>
                <p:nvPr/>
              </p:nvSpPr>
              <p:spPr bwMode="auto">
                <a:xfrm>
                  <a:off x="4670" y="1901"/>
                  <a:ext cx="77" cy="117"/>
                </a:xfrm>
                <a:custGeom>
                  <a:avLst/>
                  <a:gdLst/>
                  <a:ahLst/>
                  <a:cxnLst>
                    <a:cxn ang="0">
                      <a:pos x="15" y="22"/>
                    </a:cxn>
                    <a:cxn ang="0">
                      <a:pos x="15" y="20"/>
                    </a:cxn>
                    <a:cxn ang="0">
                      <a:pos x="14" y="18"/>
                    </a:cxn>
                    <a:cxn ang="0">
                      <a:pos x="12" y="16"/>
                    </a:cxn>
                    <a:cxn ang="0">
                      <a:pos x="10" y="15"/>
                    </a:cxn>
                    <a:cxn ang="0">
                      <a:pos x="9" y="14"/>
                    </a:cxn>
                    <a:cxn ang="0">
                      <a:pos x="9" y="12"/>
                    </a:cxn>
                    <a:cxn ang="0">
                      <a:pos x="7" y="9"/>
                    </a:cxn>
                    <a:cxn ang="0">
                      <a:pos x="6" y="8"/>
                    </a:cxn>
                    <a:cxn ang="0">
                      <a:pos x="5" y="6"/>
                    </a:cxn>
                    <a:cxn ang="0">
                      <a:pos x="4" y="5"/>
                    </a:cxn>
                    <a:cxn ang="0">
                      <a:pos x="4" y="4"/>
                    </a:cxn>
                    <a:cxn ang="0">
                      <a:pos x="4" y="4"/>
                    </a:cxn>
                    <a:cxn ang="0">
                      <a:pos x="4" y="3"/>
                    </a:cxn>
                    <a:cxn ang="0">
                      <a:pos x="5" y="0"/>
                    </a:cxn>
                    <a:cxn ang="0">
                      <a:pos x="4" y="0"/>
                    </a:cxn>
                    <a:cxn ang="0">
                      <a:pos x="2" y="0"/>
                    </a:cxn>
                    <a:cxn ang="0">
                      <a:pos x="1" y="1"/>
                    </a:cxn>
                    <a:cxn ang="0">
                      <a:pos x="1" y="2"/>
                    </a:cxn>
                    <a:cxn ang="0">
                      <a:pos x="1" y="3"/>
                    </a:cxn>
                    <a:cxn ang="0">
                      <a:pos x="0" y="3"/>
                    </a:cxn>
                    <a:cxn ang="0">
                      <a:pos x="7" y="24"/>
                    </a:cxn>
                    <a:cxn ang="0">
                      <a:pos x="15" y="22"/>
                    </a:cxn>
                    <a:cxn ang="0">
                      <a:pos x="15" y="22"/>
                    </a:cxn>
                  </a:cxnLst>
                  <a:rect l="0" t="0" r="r" b="b"/>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4"/>
                      </a:lnTo>
                      <a:lnTo>
                        <a:pt x="4" y="3"/>
                      </a:lnTo>
                      <a:lnTo>
                        <a:pt x="5" y="0"/>
                      </a:lnTo>
                      <a:lnTo>
                        <a:pt x="4" y="0"/>
                      </a:lnTo>
                      <a:lnTo>
                        <a:pt x="2" y="0"/>
                      </a:lnTo>
                      <a:lnTo>
                        <a:pt x="1" y="1"/>
                      </a:lnTo>
                      <a:lnTo>
                        <a:pt x="1" y="2"/>
                      </a:lnTo>
                      <a:lnTo>
                        <a:pt x="1" y="3"/>
                      </a:lnTo>
                      <a:lnTo>
                        <a:pt x="0" y="3"/>
                      </a:lnTo>
                      <a:lnTo>
                        <a:pt x="7" y="24"/>
                      </a:lnTo>
                      <a:lnTo>
                        <a:pt x="15" y="22"/>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421488" name="Freeform 624"/>
                <p:cNvSpPr>
                  <a:spLocks/>
                </p:cNvSpPr>
                <p:nvPr/>
              </p:nvSpPr>
              <p:spPr bwMode="auto">
                <a:xfrm>
                  <a:off x="4690" y="1765"/>
                  <a:ext cx="97" cy="205"/>
                </a:xfrm>
                <a:custGeom>
                  <a:avLst/>
                  <a:gdLst/>
                  <a:ahLst/>
                  <a:cxnLst>
                    <a:cxn ang="0">
                      <a:pos x="0" y="31"/>
                    </a:cxn>
                    <a:cxn ang="0">
                      <a:pos x="0" y="32"/>
                    </a:cxn>
                    <a:cxn ang="0">
                      <a:pos x="2" y="34"/>
                    </a:cxn>
                    <a:cxn ang="0">
                      <a:pos x="6" y="37"/>
                    </a:cxn>
                    <a:cxn ang="0">
                      <a:pos x="9" y="38"/>
                    </a:cxn>
                    <a:cxn ang="0">
                      <a:pos x="10" y="40"/>
                    </a:cxn>
                    <a:cxn ang="0">
                      <a:pos x="11" y="42"/>
                    </a:cxn>
                    <a:cxn ang="0">
                      <a:pos x="13" y="39"/>
                    </a:cxn>
                    <a:cxn ang="0">
                      <a:pos x="14" y="35"/>
                    </a:cxn>
                    <a:cxn ang="0">
                      <a:pos x="17" y="30"/>
                    </a:cxn>
                    <a:cxn ang="0">
                      <a:pos x="19" y="26"/>
                    </a:cxn>
                    <a:cxn ang="0">
                      <a:pos x="18" y="19"/>
                    </a:cxn>
                    <a:cxn ang="0">
                      <a:pos x="17" y="13"/>
                    </a:cxn>
                    <a:cxn ang="0">
                      <a:pos x="14" y="14"/>
                    </a:cxn>
                    <a:cxn ang="0">
                      <a:pos x="13" y="14"/>
                    </a:cxn>
                    <a:cxn ang="0">
                      <a:pos x="12" y="14"/>
                    </a:cxn>
                    <a:cxn ang="0">
                      <a:pos x="13" y="11"/>
                    </a:cxn>
                    <a:cxn ang="0">
                      <a:pos x="14" y="11"/>
                    </a:cxn>
                    <a:cxn ang="0">
                      <a:pos x="15" y="8"/>
                    </a:cxn>
                    <a:cxn ang="0">
                      <a:pos x="16" y="6"/>
                    </a:cxn>
                    <a:cxn ang="0">
                      <a:pos x="4" y="0"/>
                    </a:cxn>
                    <a:cxn ang="0">
                      <a:pos x="3" y="2"/>
                    </a:cxn>
                    <a:cxn ang="0">
                      <a:pos x="2" y="6"/>
                    </a:cxn>
                    <a:cxn ang="0">
                      <a:pos x="0" y="8"/>
                    </a:cxn>
                    <a:cxn ang="0">
                      <a:pos x="1" y="9"/>
                    </a:cxn>
                    <a:cxn ang="0">
                      <a:pos x="1" y="11"/>
                    </a:cxn>
                    <a:cxn ang="0">
                      <a:pos x="1" y="15"/>
                    </a:cxn>
                    <a:cxn ang="0">
                      <a:pos x="3" y="17"/>
                    </a:cxn>
                    <a:cxn ang="0">
                      <a:pos x="5" y="18"/>
                    </a:cxn>
                    <a:cxn ang="0">
                      <a:pos x="7" y="19"/>
                    </a:cxn>
                    <a:cxn ang="0">
                      <a:pos x="9" y="21"/>
                    </a:cxn>
                    <a:cxn ang="0">
                      <a:pos x="4" y="24"/>
                    </a:cxn>
                    <a:cxn ang="0">
                      <a:pos x="1" y="28"/>
                    </a:cxn>
                  </a:cxnLst>
                  <a:rect l="0" t="0" r="r" b="b"/>
                  <a:pathLst>
                    <a:path w="19" h="42">
                      <a:moveTo>
                        <a:pt x="1" y="28"/>
                      </a:moveTo>
                      <a:lnTo>
                        <a:pt x="0" y="31"/>
                      </a:lnTo>
                      <a:lnTo>
                        <a:pt x="0" y="32"/>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3" y="14"/>
                      </a:lnTo>
                      <a:lnTo>
                        <a:pt x="13" y="14"/>
                      </a:lnTo>
                      <a:lnTo>
                        <a:pt x="12" y="14"/>
                      </a:lnTo>
                      <a:lnTo>
                        <a:pt x="12" y="13"/>
                      </a:lnTo>
                      <a:lnTo>
                        <a:pt x="13" y="11"/>
                      </a:lnTo>
                      <a:lnTo>
                        <a:pt x="14"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89" name="Freeform 625"/>
                <p:cNvSpPr>
                  <a:spLocks/>
                </p:cNvSpPr>
                <p:nvPr/>
              </p:nvSpPr>
              <p:spPr bwMode="auto">
                <a:xfrm>
                  <a:off x="4777" y="1672"/>
                  <a:ext cx="118" cy="107"/>
                </a:xfrm>
                <a:custGeom>
                  <a:avLst/>
                  <a:gdLst/>
                  <a:ahLst/>
                  <a:cxnLst>
                    <a:cxn ang="0">
                      <a:pos x="0" y="4"/>
                    </a:cxn>
                    <a:cxn ang="0">
                      <a:pos x="8" y="2"/>
                    </a:cxn>
                    <a:cxn ang="0">
                      <a:pos x="8" y="3"/>
                    </a:cxn>
                    <a:cxn ang="0">
                      <a:pos x="9" y="3"/>
                    </a:cxn>
                    <a:cxn ang="0">
                      <a:pos x="9" y="3"/>
                    </a:cxn>
                    <a:cxn ang="0">
                      <a:pos x="20" y="0"/>
                    </a:cxn>
                    <a:cxn ang="0">
                      <a:pos x="23" y="9"/>
                    </a:cxn>
                    <a:cxn ang="0">
                      <a:pos x="23" y="10"/>
                    </a:cxn>
                    <a:cxn ang="0">
                      <a:pos x="22" y="10"/>
                    </a:cxn>
                    <a:cxn ang="0">
                      <a:pos x="23" y="11"/>
                    </a:cxn>
                    <a:cxn ang="0">
                      <a:pos x="23" y="11"/>
                    </a:cxn>
                    <a:cxn ang="0">
                      <a:pos x="21" y="12"/>
                    </a:cxn>
                    <a:cxn ang="0">
                      <a:pos x="17" y="13"/>
                    </a:cxn>
                    <a:cxn ang="0">
                      <a:pos x="16" y="13"/>
                    </a:cxn>
                    <a:cxn ang="0">
                      <a:pos x="16" y="13"/>
                    </a:cxn>
                    <a:cxn ang="0">
                      <a:pos x="16" y="14"/>
                    </a:cxn>
                    <a:cxn ang="0">
                      <a:pos x="16" y="14"/>
                    </a:cxn>
                    <a:cxn ang="0">
                      <a:pos x="13" y="15"/>
                    </a:cxn>
                    <a:cxn ang="0">
                      <a:pos x="10" y="16"/>
                    </a:cxn>
                    <a:cxn ang="0">
                      <a:pos x="10" y="16"/>
                    </a:cxn>
                    <a:cxn ang="0">
                      <a:pos x="8" y="18"/>
                    </a:cxn>
                    <a:cxn ang="0">
                      <a:pos x="3" y="21"/>
                    </a:cxn>
                    <a:cxn ang="0">
                      <a:pos x="2" y="22"/>
                    </a:cxn>
                    <a:cxn ang="0">
                      <a:pos x="0" y="21"/>
                    </a:cxn>
                    <a:cxn ang="0">
                      <a:pos x="2" y="19"/>
                    </a:cxn>
                    <a:cxn ang="0">
                      <a:pos x="2" y="18"/>
                    </a:cxn>
                    <a:cxn ang="0">
                      <a:pos x="2" y="17"/>
                    </a:cxn>
                    <a:cxn ang="0">
                      <a:pos x="0" y="4"/>
                    </a:cxn>
                    <a:cxn ang="0">
                      <a:pos x="0" y="4"/>
                    </a:cxn>
                  </a:cxnLst>
                  <a:rect l="0" t="0" r="r" b="b"/>
                  <a:pathLst>
                    <a:path w="23" h="22">
                      <a:moveTo>
                        <a:pt x="0" y="4"/>
                      </a:moveTo>
                      <a:lnTo>
                        <a:pt x="8" y="2"/>
                      </a:lnTo>
                      <a:lnTo>
                        <a:pt x="8" y="3"/>
                      </a:lnTo>
                      <a:lnTo>
                        <a:pt x="9" y="3"/>
                      </a:lnTo>
                      <a:lnTo>
                        <a:pt x="9" y="3"/>
                      </a:lnTo>
                      <a:lnTo>
                        <a:pt x="20" y="0"/>
                      </a:lnTo>
                      <a:lnTo>
                        <a:pt x="23" y="9"/>
                      </a:lnTo>
                      <a:lnTo>
                        <a:pt x="23" y="10"/>
                      </a:lnTo>
                      <a:lnTo>
                        <a:pt x="22" y="10"/>
                      </a:lnTo>
                      <a:lnTo>
                        <a:pt x="23" y="11"/>
                      </a:lnTo>
                      <a:lnTo>
                        <a:pt x="23" y="11"/>
                      </a:lnTo>
                      <a:lnTo>
                        <a:pt x="21" y="12"/>
                      </a:lnTo>
                      <a:lnTo>
                        <a:pt x="17" y="13"/>
                      </a:lnTo>
                      <a:lnTo>
                        <a:pt x="16" y="13"/>
                      </a:lnTo>
                      <a:lnTo>
                        <a:pt x="16" y="13"/>
                      </a:lnTo>
                      <a:lnTo>
                        <a:pt x="16" y="14"/>
                      </a:lnTo>
                      <a:lnTo>
                        <a:pt x="16" y="14"/>
                      </a:lnTo>
                      <a:lnTo>
                        <a:pt x="13" y="15"/>
                      </a:lnTo>
                      <a:lnTo>
                        <a:pt x="10" y="16"/>
                      </a:lnTo>
                      <a:lnTo>
                        <a:pt x="10" y="16"/>
                      </a:lnTo>
                      <a:lnTo>
                        <a:pt x="8" y="18"/>
                      </a:lnTo>
                      <a:lnTo>
                        <a:pt x="3" y="21"/>
                      </a:lnTo>
                      <a:lnTo>
                        <a:pt x="2" y="22"/>
                      </a:lnTo>
                      <a:lnTo>
                        <a:pt x="0" y="21"/>
                      </a:lnTo>
                      <a:lnTo>
                        <a:pt x="2" y="19"/>
                      </a:lnTo>
                      <a:lnTo>
                        <a:pt x="2" y="18"/>
                      </a:lnTo>
                      <a:lnTo>
                        <a:pt x="2" y="17"/>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0" name="Freeform 626"/>
                <p:cNvSpPr>
                  <a:spLocks/>
                </p:cNvSpPr>
                <p:nvPr/>
              </p:nvSpPr>
              <p:spPr bwMode="auto">
                <a:xfrm>
                  <a:off x="4772" y="1589"/>
                  <a:ext cx="232" cy="112"/>
                </a:xfrm>
                <a:custGeom>
                  <a:avLst/>
                  <a:gdLst/>
                  <a:ahLst/>
                  <a:cxnLst>
                    <a:cxn ang="0">
                      <a:pos x="10" y="7"/>
                    </a:cxn>
                    <a:cxn ang="0">
                      <a:pos x="24" y="3"/>
                    </a:cxn>
                    <a:cxn ang="0">
                      <a:pos x="25" y="3"/>
                    </a:cxn>
                    <a:cxn ang="0">
                      <a:pos x="25" y="2"/>
                    </a:cxn>
                    <a:cxn ang="0">
                      <a:pos x="27" y="0"/>
                    </a:cxn>
                    <a:cxn ang="0">
                      <a:pos x="29" y="0"/>
                    </a:cxn>
                    <a:cxn ang="0">
                      <a:pos x="31" y="3"/>
                    </a:cxn>
                    <a:cxn ang="0">
                      <a:pos x="32" y="5"/>
                    </a:cxn>
                    <a:cxn ang="0">
                      <a:pos x="30" y="7"/>
                    </a:cxn>
                    <a:cxn ang="0">
                      <a:pos x="29" y="10"/>
                    </a:cxn>
                    <a:cxn ang="0">
                      <a:pos x="33" y="10"/>
                    </a:cxn>
                    <a:cxn ang="0">
                      <a:pos x="36" y="15"/>
                    </a:cxn>
                    <a:cxn ang="0">
                      <a:pos x="41" y="16"/>
                    </a:cxn>
                    <a:cxn ang="0">
                      <a:pos x="43" y="14"/>
                    </a:cxn>
                    <a:cxn ang="0">
                      <a:pos x="42" y="12"/>
                    </a:cxn>
                    <a:cxn ang="0">
                      <a:pos x="40" y="10"/>
                    </a:cxn>
                    <a:cxn ang="0">
                      <a:pos x="42" y="11"/>
                    </a:cxn>
                    <a:cxn ang="0">
                      <a:pos x="45" y="16"/>
                    </a:cxn>
                    <a:cxn ang="0">
                      <a:pos x="44" y="17"/>
                    </a:cxn>
                    <a:cxn ang="0">
                      <a:pos x="40" y="19"/>
                    </a:cxn>
                    <a:cxn ang="0">
                      <a:pos x="37" y="21"/>
                    </a:cxn>
                    <a:cxn ang="0">
                      <a:pos x="37" y="20"/>
                    </a:cxn>
                    <a:cxn ang="0">
                      <a:pos x="36" y="18"/>
                    </a:cxn>
                    <a:cxn ang="0">
                      <a:pos x="34" y="22"/>
                    </a:cxn>
                    <a:cxn ang="0">
                      <a:pos x="32" y="22"/>
                    </a:cxn>
                    <a:cxn ang="0">
                      <a:pos x="32" y="21"/>
                    </a:cxn>
                    <a:cxn ang="0">
                      <a:pos x="30" y="20"/>
                    </a:cxn>
                    <a:cxn ang="0">
                      <a:pos x="28" y="19"/>
                    </a:cxn>
                    <a:cxn ang="0">
                      <a:pos x="27" y="17"/>
                    </a:cxn>
                    <a:cxn ang="0">
                      <a:pos x="21" y="17"/>
                    </a:cxn>
                    <a:cxn ang="0">
                      <a:pos x="10" y="20"/>
                    </a:cxn>
                    <a:cxn ang="0">
                      <a:pos x="9" y="19"/>
                    </a:cxn>
                    <a:cxn ang="0">
                      <a:pos x="0" y="21"/>
                    </a:cxn>
                    <a:cxn ang="0">
                      <a:pos x="0" y="9"/>
                    </a:cxn>
                  </a:cxnLst>
                  <a:rect l="0" t="0" r="r" b="b"/>
                  <a:pathLst>
                    <a:path w="45" h="23">
                      <a:moveTo>
                        <a:pt x="0" y="9"/>
                      </a:moveTo>
                      <a:lnTo>
                        <a:pt x="10" y="7"/>
                      </a:lnTo>
                      <a:lnTo>
                        <a:pt x="24" y="4"/>
                      </a:lnTo>
                      <a:lnTo>
                        <a:pt x="24" y="3"/>
                      </a:lnTo>
                      <a:lnTo>
                        <a:pt x="25" y="3"/>
                      </a:lnTo>
                      <a:lnTo>
                        <a:pt x="25"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20"/>
                      </a:lnTo>
                      <a:lnTo>
                        <a:pt x="37" y="18"/>
                      </a:lnTo>
                      <a:lnTo>
                        <a:pt x="36" y="18"/>
                      </a:lnTo>
                      <a:lnTo>
                        <a:pt x="35" y="20"/>
                      </a:lnTo>
                      <a:lnTo>
                        <a:pt x="34" y="22"/>
                      </a:lnTo>
                      <a:lnTo>
                        <a:pt x="33" y="23"/>
                      </a:lnTo>
                      <a:lnTo>
                        <a:pt x="32" y="22"/>
                      </a:lnTo>
                      <a:lnTo>
                        <a:pt x="32" y="21"/>
                      </a:lnTo>
                      <a:lnTo>
                        <a:pt x="32" y="21"/>
                      </a:lnTo>
                      <a:lnTo>
                        <a:pt x="31" y="21"/>
                      </a:lnTo>
                      <a:lnTo>
                        <a:pt x="30" y="20"/>
                      </a:lnTo>
                      <a:lnTo>
                        <a:pt x="30" y="20"/>
                      </a:lnTo>
                      <a:lnTo>
                        <a:pt x="28" y="19"/>
                      </a:lnTo>
                      <a:lnTo>
                        <a:pt x="27" y="17"/>
                      </a:lnTo>
                      <a:lnTo>
                        <a:pt x="27" y="17"/>
                      </a:lnTo>
                      <a:lnTo>
                        <a:pt x="26" y="15"/>
                      </a:lnTo>
                      <a:lnTo>
                        <a:pt x="21" y="17"/>
                      </a:lnTo>
                      <a:lnTo>
                        <a:pt x="10" y="20"/>
                      </a:lnTo>
                      <a:lnTo>
                        <a:pt x="10" y="20"/>
                      </a:lnTo>
                      <a:lnTo>
                        <a:pt x="9" y="20"/>
                      </a:lnTo>
                      <a:lnTo>
                        <a:pt x="9" y="19"/>
                      </a:lnTo>
                      <a:lnTo>
                        <a:pt x="1" y="21"/>
                      </a:lnTo>
                      <a:lnTo>
                        <a:pt x="0" y="21"/>
                      </a:lnTo>
                      <a:lnTo>
                        <a:pt x="0" y="9"/>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1" name="Freeform 627"/>
                <p:cNvSpPr>
                  <a:spLocks/>
                </p:cNvSpPr>
                <p:nvPr/>
              </p:nvSpPr>
              <p:spPr bwMode="auto">
                <a:xfrm>
                  <a:off x="4880" y="1662"/>
                  <a:ext cx="61" cy="64"/>
                </a:xfrm>
                <a:custGeom>
                  <a:avLst/>
                  <a:gdLst/>
                  <a:ahLst/>
                  <a:cxnLst>
                    <a:cxn ang="0">
                      <a:pos x="0" y="2"/>
                    </a:cxn>
                    <a:cxn ang="0">
                      <a:pos x="3" y="11"/>
                    </a:cxn>
                    <a:cxn ang="0">
                      <a:pos x="3" y="12"/>
                    </a:cxn>
                    <a:cxn ang="0">
                      <a:pos x="2" y="12"/>
                    </a:cxn>
                    <a:cxn ang="0">
                      <a:pos x="3" y="13"/>
                    </a:cxn>
                    <a:cxn ang="0">
                      <a:pos x="3" y="13"/>
                    </a:cxn>
                    <a:cxn ang="0">
                      <a:pos x="3" y="13"/>
                    </a:cxn>
                    <a:cxn ang="0">
                      <a:pos x="6" y="12"/>
                    </a:cxn>
                    <a:cxn ang="0">
                      <a:pos x="7" y="11"/>
                    </a:cxn>
                    <a:cxn ang="0">
                      <a:pos x="7" y="10"/>
                    </a:cxn>
                    <a:cxn ang="0">
                      <a:pos x="7" y="9"/>
                    </a:cxn>
                    <a:cxn ang="0">
                      <a:pos x="7" y="7"/>
                    </a:cxn>
                    <a:cxn ang="0">
                      <a:pos x="8" y="6"/>
                    </a:cxn>
                    <a:cxn ang="0">
                      <a:pos x="8" y="7"/>
                    </a:cxn>
                    <a:cxn ang="0">
                      <a:pos x="8" y="8"/>
                    </a:cxn>
                    <a:cxn ang="0">
                      <a:pos x="8" y="10"/>
                    </a:cxn>
                    <a:cxn ang="0">
                      <a:pos x="9" y="10"/>
                    </a:cxn>
                    <a:cxn ang="0">
                      <a:pos x="9" y="10"/>
                    </a:cxn>
                    <a:cxn ang="0">
                      <a:pos x="9" y="9"/>
                    </a:cxn>
                    <a:cxn ang="0">
                      <a:pos x="10" y="9"/>
                    </a:cxn>
                    <a:cxn ang="0">
                      <a:pos x="11" y="8"/>
                    </a:cxn>
                    <a:cxn ang="0">
                      <a:pos x="12" y="8"/>
                    </a:cxn>
                    <a:cxn ang="0">
                      <a:pos x="12" y="8"/>
                    </a:cxn>
                    <a:cxn ang="0">
                      <a:pos x="11" y="7"/>
                    </a:cxn>
                    <a:cxn ang="0">
                      <a:pos x="11" y="6"/>
                    </a:cxn>
                    <a:cxn ang="0">
                      <a:pos x="11" y="6"/>
                    </a:cxn>
                    <a:cxn ang="0">
                      <a:pos x="10" y="6"/>
                    </a:cxn>
                    <a:cxn ang="0">
                      <a:pos x="9" y="5"/>
                    </a:cxn>
                    <a:cxn ang="0">
                      <a:pos x="9" y="5"/>
                    </a:cxn>
                    <a:cxn ang="0">
                      <a:pos x="7" y="4"/>
                    </a:cxn>
                    <a:cxn ang="0">
                      <a:pos x="6" y="2"/>
                    </a:cxn>
                    <a:cxn ang="0">
                      <a:pos x="6" y="2"/>
                    </a:cxn>
                    <a:cxn ang="0">
                      <a:pos x="5" y="0"/>
                    </a:cxn>
                    <a:cxn ang="0">
                      <a:pos x="0" y="2"/>
                    </a:cxn>
                    <a:cxn ang="0">
                      <a:pos x="0" y="2"/>
                    </a:cxn>
                  </a:cxnLst>
                  <a:rect l="0" t="0" r="r" b="b"/>
                  <a:pathLst>
                    <a:path w="12" h="13">
                      <a:moveTo>
                        <a:pt x="0" y="2"/>
                      </a:moveTo>
                      <a:lnTo>
                        <a:pt x="3" y="11"/>
                      </a:lnTo>
                      <a:lnTo>
                        <a:pt x="3" y="12"/>
                      </a:lnTo>
                      <a:lnTo>
                        <a:pt x="2" y="12"/>
                      </a:lnTo>
                      <a:lnTo>
                        <a:pt x="3" y="13"/>
                      </a:lnTo>
                      <a:lnTo>
                        <a:pt x="3" y="13"/>
                      </a:lnTo>
                      <a:lnTo>
                        <a:pt x="3" y="13"/>
                      </a:lnTo>
                      <a:lnTo>
                        <a:pt x="6" y="12"/>
                      </a:lnTo>
                      <a:lnTo>
                        <a:pt x="7" y="11"/>
                      </a:lnTo>
                      <a:lnTo>
                        <a:pt x="7" y="10"/>
                      </a:lnTo>
                      <a:lnTo>
                        <a:pt x="7" y="9"/>
                      </a:lnTo>
                      <a:lnTo>
                        <a:pt x="7" y="7"/>
                      </a:lnTo>
                      <a:lnTo>
                        <a:pt x="8" y="6"/>
                      </a:lnTo>
                      <a:lnTo>
                        <a:pt x="8" y="7"/>
                      </a:lnTo>
                      <a:lnTo>
                        <a:pt x="8" y="8"/>
                      </a:lnTo>
                      <a:lnTo>
                        <a:pt x="8" y="10"/>
                      </a:lnTo>
                      <a:lnTo>
                        <a:pt x="9" y="10"/>
                      </a:lnTo>
                      <a:lnTo>
                        <a:pt x="9" y="10"/>
                      </a:lnTo>
                      <a:lnTo>
                        <a:pt x="9" y="9"/>
                      </a:lnTo>
                      <a:lnTo>
                        <a:pt x="10" y="9"/>
                      </a:lnTo>
                      <a:lnTo>
                        <a:pt x="11" y="8"/>
                      </a:lnTo>
                      <a:lnTo>
                        <a:pt x="12" y="8"/>
                      </a:lnTo>
                      <a:lnTo>
                        <a:pt x="12" y="8"/>
                      </a:lnTo>
                      <a:lnTo>
                        <a:pt x="11" y="7"/>
                      </a:lnTo>
                      <a:lnTo>
                        <a:pt x="11" y="6"/>
                      </a:lnTo>
                      <a:lnTo>
                        <a:pt x="11" y="6"/>
                      </a:lnTo>
                      <a:lnTo>
                        <a:pt x="10" y="6"/>
                      </a:lnTo>
                      <a:lnTo>
                        <a:pt x="9" y="5"/>
                      </a:lnTo>
                      <a:lnTo>
                        <a:pt x="9" y="5"/>
                      </a:lnTo>
                      <a:lnTo>
                        <a:pt x="7" y="4"/>
                      </a:lnTo>
                      <a:lnTo>
                        <a:pt x="6" y="2"/>
                      </a:lnTo>
                      <a:lnTo>
                        <a:pt x="6" y="2"/>
                      </a:lnTo>
                      <a:lnTo>
                        <a:pt x="5" y="0"/>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2" name="Freeform 628"/>
                <p:cNvSpPr>
                  <a:spLocks/>
                </p:cNvSpPr>
                <p:nvPr/>
              </p:nvSpPr>
              <p:spPr bwMode="auto">
                <a:xfrm>
                  <a:off x="4813" y="1394"/>
                  <a:ext cx="108" cy="229"/>
                </a:xfrm>
                <a:custGeom>
                  <a:avLst/>
                  <a:gdLst/>
                  <a:ahLst/>
                  <a:cxnLst>
                    <a:cxn ang="0">
                      <a:pos x="21" y="40"/>
                    </a:cxn>
                    <a:cxn ang="0">
                      <a:pos x="20" y="40"/>
                    </a:cxn>
                    <a:cxn ang="0">
                      <a:pos x="19" y="40"/>
                    </a:cxn>
                    <a:cxn ang="0">
                      <a:pos x="18" y="42"/>
                    </a:cxn>
                    <a:cxn ang="0">
                      <a:pos x="17" y="42"/>
                    </a:cxn>
                    <a:cxn ang="0">
                      <a:pos x="17" y="43"/>
                    </a:cxn>
                    <a:cxn ang="0">
                      <a:pos x="17" y="43"/>
                    </a:cxn>
                    <a:cxn ang="0">
                      <a:pos x="17" y="43"/>
                    </a:cxn>
                    <a:cxn ang="0">
                      <a:pos x="16" y="43"/>
                    </a:cxn>
                    <a:cxn ang="0">
                      <a:pos x="16" y="44"/>
                    </a:cxn>
                    <a:cxn ang="0">
                      <a:pos x="2" y="47"/>
                    </a:cxn>
                    <a:cxn ang="0">
                      <a:pos x="1" y="46"/>
                    </a:cxn>
                    <a:cxn ang="0">
                      <a:pos x="0" y="45"/>
                    </a:cxn>
                    <a:cxn ang="0">
                      <a:pos x="0" y="44"/>
                    </a:cxn>
                    <a:cxn ang="0">
                      <a:pos x="1" y="43"/>
                    </a:cxn>
                    <a:cxn ang="0">
                      <a:pos x="0" y="41"/>
                    </a:cxn>
                    <a:cxn ang="0">
                      <a:pos x="0" y="34"/>
                    </a:cxn>
                    <a:cxn ang="0">
                      <a:pos x="0" y="32"/>
                    </a:cxn>
                    <a:cxn ang="0">
                      <a:pos x="1" y="28"/>
                    </a:cxn>
                    <a:cxn ang="0">
                      <a:pos x="1" y="26"/>
                    </a:cxn>
                    <a:cxn ang="0">
                      <a:pos x="1" y="24"/>
                    </a:cxn>
                    <a:cxn ang="0">
                      <a:pos x="1" y="22"/>
                    </a:cxn>
                    <a:cxn ang="0">
                      <a:pos x="1" y="21"/>
                    </a:cxn>
                    <a:cxn ang="0">
                      <a:pos x="1" y="20"/>
                    </a:cxn>
                    <a:cxn ang="0">
                      <a:pos x="4" y="18"/>
                    </a:cxn>
                    <a:cxn ang="0">
                      <a:pos x="5" y="14"/>
                    </a:cxn>
                    <a:cxn ang="0">
                      <a:pos x="4" y="12"/>
                    </a:cxn>
                    <a:cxn ang="0">
                      <a:pos x="4" y="10"/>
                    </a:cxn>
                    <a:cxn ang="0">
                      <a:pos x="4" y="10"/>
                    </a:cxn>
                    <a:cxn ang="0">
                      <a:pos x="4" y="9"/>
                    </a:cxn>
                    <a:cxn ang="0">
                      <a:pos x="3" y="7"/>
                    </a:cxn>
                    <a:cxn ang="0">
                      <a:pos x="4" y="4"/>
                    </a:cxn>
                    <a:cxn ang="0">
                      <a:pos x="3" y="3"/>
                    </a:cxn>
                    <a:cxn ang="0">
                      <a:pos x="3" y="2"/>
                    </a:cxn>
                    <a:cxn ang="0">
                      <a:pos x="4" y="2"/>
                    </a:cxn>
                    <a:cxn ang="0">
                      <a:pos x="5" y="1"/>
                    </a:cxn>
                    <a:cxn ang="0">
                      <a:pos x="6" y="1"/>
                    </a:cxn>
                    <a:cxn ang="0">
                      <a:pos x="6" y="1"/>
                    </a:cxn>
                    <a:cxn ang="0">
                      <a:pos x="7" y="0"/>
                    </a:cxn>
                    <a:cxn ang="0">
                      <a:pos x="17" y="29"/>
                    </a:cxn>
                    <a:cxn ang="0">
                      <a:pos x="17" y="30"/>
                    </a:cxn>
                    <a:cxn ang="0">
                      <a:pos x="17" y="31"/>
                    </a:cxn>
                    <a:cxn ang="0">
                      <a:pos x="17" y="31"/>
                    </a:cxn>
                    <a:cxn ang="0">
                      <a:pos x="19" y="33"/>
                    </a:cxn>
                    <a:cxn ang="0">
                      <a:pos x="20" y="33"/>
                    </a:cxn>
                    <a:cxn ang="0">
                      <a:pos x="20" y="34"/>
                    </a:cxn>
                    <a:cxn ang="0">
                      <a:pos x="20" y="35"/>
                    </a:cxn>
                    <a:cxn ang="0">
                      <a:pos x="21" y="37"/>
                    </a:cxn>
                    <a:cxn ang="0">
                      <a:pos x="21" y="38"/>
                    </a:cxn>
                    <a:cxn ang="0">
                      <a:pos x="21" y="39"/>
                    </a:cxn>
                    <a:cxn ang="0">
                      <a:pos x="21" y="40"/>
                    </a:cxn>
                    <a:cxn ang="0">
                      <a:pos x="21" y="40"/>
                    </a:cxn>
                  </a:cxnLst>
                  <a:rect l="0" t="0" r="r" b="b"/>
                  <a:pathLst>
                    <a:path w="21" h="47">
                      <a:moveTo>
                        <a:pt x="21" y="40"/>
                      </a:moveTo>
                      <a:lnTo>
                        <a:pt x="20" y="40"/>
                      </a:lnTo>
                      <a:lnTo>
                        <a:pt x="19" y="40"/>
                      </a:lnTo>
                      <a:lnTo>
                        <a:pt x="18" y="42"/>
                      </a:lnTo>
                      <a:lnTo>
                        <a:pt x="17" y="42"/>
                      </a:lnTo>
                      <a:lnTo>
                        <a:pt x="17" y="43"/>
                      </a:lnTo>
                      <a:lnTo>
                        <a:pt x="17" y="43"/>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10"/>
                      </a:lnTo>
                      <a:lnTo>
                        <a:pt x="4" y="9"/>
                      </a:lnTo>
                      <a:lnTo>
                        <a:pt x="3" y="7"/>
                      </a:lnTo>
                      <a:lnTo>
                        <a:pt x="4" y="4"/>
                      </a:lnTo>
                      <a:lnTo>
                        <a:pt x="3" y="3"/>
                      </a:lnTo>
                      <a:lnTo>
                        <a:pt x="3" y="2"/>
                      </a:lnTo>
                      <a:lnTo>
                        <a:pt x="4" y="2"/>
                      </a:lnTo>
                      <a:lnTo>
                        <a:pt x="5" y="1"/>
                      </a:lnTo>
                      <a:lnTo>
                        <a:pt x="6" y="1"/>
                      </a:lnTo>
                      <a:lnTo>
                        <a:pt x="6" y="1"/>
                      </a:lnTo>
                      <a:lnTo>
                        <a:pt x="7" y="0"/>
                      </a:lnTo>
                      <a:lnTo>
                        <a:pt x="17" y="29"/>
                      </a:lnTo>
                      <a:lnTo>
                        <a:pt x="17" y="30"/>
                      </a:lnTo>
                      <a:lnTo>
                        <a:pt x="17" y="31"/>
                      </a:lnTo>
                      <a:lnTo>
                        <a:pt x="17" y="31"/>
                      </a:lnTo>
                      <a:lnTo>
                        <a:pt x="19" y="33"/>
                      </a:lnTo>
                      <a:lnTo>
                        <a:pt x="20" y="33"/>
                      </a:lnTo>
                      <a:lnTo>
                        <a:pt x="20" y="34"/>
                      </a:lnTo>
                      <a:lnTo>
                        <a:pt x="20" y="35"/>
                      </a:lnTo>
                      <a:lnTo>
                        <a:pt x="21" y="37"/>
                      </a:lnTo>
                      <a:lnTo>
                        <a:pt x="21" y="38"/>
                      </a:lnTo>
                      <a:lnTo>
                        <a:pt x="21" y="39"/>
                      </a:lnTo>
                      <a:lnTo>
                        <a:pt x="21" y="40"/>
                      </a:lnTo>
                      <a:lnTo>
                        <a:pt x="21" y="40"/>
                      </a:lnTo>
                      <a:close/>
                    </a:path>
                  </a:pathLst>
                </a:custGeom>
                <a:solidFill>
                  <a:srgbClr val="FFC66D"/>
                </a:solidFill>
                <a:ln w="12700" cmpd="sng">
                  <a:solidFill>
                    <a:schemeClr val="tx1"/>
                  </a:solidFill>
                  <a:prstDash val="solid"/>
                  <a:round/>
                  <a:headEnd/>
                  <a:tailEnd/>
                </a:ln>
              </p:spPr>
              <p:txBody>
                <a:bodyPr/>
                <a:lstStyle/>
                <a:p>
                  <a:endParaRPr lang="en-US"/>
                </a:p>
              </p:txBody>
            </p:sp>
            <p:grpSp>
              <p:nvGrpSpPr>
                <p:cNvPr id="16" name="Group 629"/>
                <p:cNvGrpSpPr>
                  <a:grpSpLocks/>
                </p:cNvGrpSpPr>
                <p:nvPr/>
              </p:nvGrpSpPr>
              <p:grpSpPr bwMode="auto">
                <a:xfrm>
                  <a:off x="1990" y="2891"/>
                  <a:ext cx="658" cy="400"/>
                  <a:chOff x="1991" y="3321"/>
                  <a:chExt cx="361" cy="231"/>
                </a:xfrm>
              </p:grpSpPr>
              <p:sp>
                <p:nvSpPr>
                  <p:cNvPr id="421494" name="Freeform 630"/>
                  <p:cNvSpPr>
                    <a:spLocks/>
                  </p:cNvSpPr>
                  <p:nvPr/>
                </p:nvSpPr>
                <p:spPr bwMode="auto">
                  <a:xfrm>
                    <a:off x="2274" y="3459"/>
                    <a:ext cx="78" cy="93"/>
                  </a:xfrm>
                  <a:custGeom>
                    <a:avLst/>
                    <a:gdLst/>
                    <a:ahLst/>
                    <a:cxnLst>
                      <a:cxn ang="0">
                        <a:pos x="0" y="7"/>
                      </a:cxn>
                      <a:cxn ang="0">
                        <a:pos x="1" y="13"/>
                      </a:cxn>
                      <a:cxn ang="0">
                        <a:pos x="1" y="16"/>
                      </a:cxn>
                      <a:cxn ang="0">
                        <a:pos x="6" y="19"/>
                      </a:cxn>
                      <a:cxn ang="0">
                        <a:pos x="8" y="16"/>
                      </a:cxn>
                      <a:cxn ang="0">
                        <a:pos x="16" y="11"/>
                      </a:cxn>
                      <a:cxn ang="0">
                        <a:pos x="13" y="5"/>
                      </a:cxn>
                      <a:cxn ang="0">
                        <a:pos x="3" y="0"/>
                      </a:cxn>
                      <a:cxn ang="0">
                        <a:pos x="3" y="5"/>
                      </a:cxn>
                      <a:cxn ang="0">
                        <a:pos x="0" y="7"/>
                      </a:cxn>
                      <a:cxn ang="0">
                        <a:pos x="0" y="7"/>
                      </a:cxn>
                    </a:cxnLst>
                    <a:rect l="0" t="0" r="r" b="b"/>
                    <a:pathLst>
                      <a:path w="16" h="19">
                        <a:moveTo>
                          <a:pt x="0" y="7"/>
                        </a:moveTo>
                        <a:lnTo>
                          <a:pt x="1" y="13"/>
                        </a:lnTo>
                        <a:lnTo>
                          <a:pt x="1" y="16"/>
                        </a:lnTo>
                        <a:lnTo>
                          <a:pt x="6" y="19"/>
                        </a:lnTo>
                        <a:lnTo>
                          <a:pt x="8" y="16"/>
                        </a:lnTo>
                        <a:lnTo>
                          <a:pt x="16" y="11"/>
                        </a:lnTo>
                        <a:lnTo>
                          <a:pt x="13" y="5"/>
                        </a:lnTo>
                        <a:lnTo>
                          <a:pt x="3" y="0"/>
                        </a:lnTo>
                        <a:lnTo>
                          <a:pt x="3" y="5"/>
                        </a:lnTo>
                        <a:lnTo>
                          <a:pt x="0" y="7"/>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5" name="Freeform 631"/>
                  <p:cNvSpPr>
                    <a:spLocks/>
                  </p:cNvSpPr>
                  <p:nvPr/>
                </p:nvSpPr>
                <p:spPr bwMode="auto">
                  <a:xfrm>
                    <a:off x="2235" y="3409"/>
                    <a:ext cx="44" cy="29"/>
                  </a:xfrm>
                  <a:custGeom>
                    <a:avLst/>
                    <a:gdLst/>
                    <a:ahLst/>
                    <a:cxnLst>
                      <a:cxn ang="0">
                        <a:pos x="3" y="6"/>
                      </a:cxn>
                      <a:cxn ang="0">
                        <a:pos x="8" y="6"/>
                      </a:cxn>
                      <a:cxn ang="0">
                        <a:pos x="9" y="3"/>
                      </a:cxn>
                      <a:cxn ang="0">
                        <a:pos x="5" y="2"/>
                      </a:cxn>
                      <a:cxn ang="0">
                        <a:pos x="3" y="2"/>
                      </a:cxn>
                      <a:cxn ang="0">
                        <a:pos x="2" y="0"/>
                      </a:cxn>
                      <a:cxn ang="0">
                        <a:pos x="0" y="2"/>
                      </a:cxn>
                      <a:cxn ang="0">
                        <a:pos x="2" y="5"/>
                      </a:cxn>
                      <a:cxn ang="0">
                        <a:pos x="3" y="6"/>
                      </a:cxn>
                      <a:cxn ang="0">
                        <a:pos x="3" y="6"/>
                      </a:cxn>
                    </a:cxnLst>
                    <a:rect l="0" t="0" r="r" b="b"/>
                    <a:pathLst>
                      <a:path w="9" h="6">
                        <a:moveTo>
                          <a:pt x="3" y="6"/>
                        </a:moveTo>
                        <a:lnTo>
                          <a:pt x="8" y="6"/>
                        </a:lnTo>
                        <a:lnTo>
                          <a:pt x="9" y="3"/>
                        </a:lnTo>
                        <a:lnTo>
                          <a:pt x="5" y="2"/>
                        </a:lnTo>
                        <a:lnTo>
                          <a:pt x="3" y="2"/>
                        </a:lnTo>
                        <a:lnTo>
                          <a:pt x="2" y="0"/>
                        </a:lnTo>
                        <a:lnTo>
                          <a:pt x="0" y="2"/>
                        </a:lnTo>
                        <a:lnTo>
                          <a:pt x="2" y="5"/>
                        </a:lnTo>
                        <a:lnTo>
                          <a:pt x="3" y="6"/>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6" name="Freeform 632"/>
                  <p:cNvSpPr>
                    <a:spLocks/>
                  </p:cNvSpPr>
                  <p:nvPr/>
                </p:nvSpPr>
                <p:spPr bwMode="auto">
                  <a:xfrm>
                    <a:off x="2225" y="3438"/>
                    <a:ext cx="20" cy="10"/>
                  </a:xfrm>
                  <a:custGeom>
                    <a:avLst/>
                    <a:gdLst/>
                    <a:ahLst/>
                    <a:cxnLst>
                      <a:cxn ang="0">
                        <a:pos x="0" y="2"/>
                      </a:cxn>
                      <a:cxn ang="0">
                        <a:pos x="4" y="0"/>
                      </a:cxn>
                      <a:cxn ang="0">
                        <a:pos x="4" y="2"/>
                      </a:cxn>
                      <a:cxn ang="0">
                        <a:pos x="0" y="2"/>
                      </a:cxn>
                      <a:cxn ang="0">
                        <a:pos x="0" y="2"/>
                      </a:cxn>
                    </a:cxnLst>
                    <a:rect l="0" t="0" r="r" b="b"/>
                    <a:pathLst>
                      <a:path w="4" h="2">
                        <a:moveTo>
                          <a:pt x="0" y="2"/>
                        </a:moveTo>
                        <a:lnTo>
                          <a:pt x="4" y="0"/>
                        </a:lnTo>
                        <a:lnTo>
                          <a:pt x="4" y="2"/>
                        </a:lnTo>
                        <a:lnTo>
                          <a:pt x="0"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7" name="Freeform 633"/>
                  <p:cNvSpPr>
                    <a:spLocks/>
                  </p:cNvSpPr>
                  <p:nvPr/>
                </p:nvSpPr>
                <p:spPr bwMode="auto">
                  <a:xfrm>
                    <a:off x="2211" y="3419"/>
                    <a:ext cx="19" cy="14"/>
                  </a:xfrm>
                  <a:custGeom>
                    <a:avLst/>
                    <a:gdLst/>
                    <a:ahLst/>
                    <a:cxnLst>
                      <a:cxn ang="0">
                        <a:pos x="2" y="0"/>
                      </a:cxn>
                      <a:cxn ang="0">
                        <a:pos x="2" y="0"/>
                      </a:cxn>
                      <a:cxn ang="0">
                        <a:pos x="3" y="0"/>
                      </a:cxn>
                      <a:cxn ang="0">
                        <a:pos x="3" y="0"/>
                      </a:cxn>
                      <a:cxn ang="0">
                        <a:pos x="3" y="0"/>
                      </a:cxn>
                      <a:cxn ang="0">
                        <a:pos x="3" y="1"/>
                      </a:cxn>
                      <a:cxn ang="0">
                        <a:pos x="3" y="1"/>
                      </a:cxn>
                      <a:cxn ang="0">
                        <a:pos x="3" y="1"/>
                      </a:cxn>
                      <a:cxn ang="0">
                        <a:pos x="4" y="1"/>
                      </a:cxn>
                      <a:cxn ang="0">
                        <a:pos x="3" y="2"/>
                      </a:cxn>
                      <a:cxn ang="0">
                        <a:pos x="3" y="2"/>
                      </a:cxn>
                      <a:cxn ang="0">
                        <a:pos x="3" y="2"/>
                      </a:cxn>
                      <a:cxn ang="0">
                        <a:pos x="3" y="3"/>
                      </a:cxn>
                      <a:cxn ang="0">
                        <a:pos x="3" y="3"/>
                      </a:cxn>
                      <a:cxn ang="0">
                        <a:pos x="3" y="3"/>
                      </a:cxn>
                      <a:cxn ang="0">
                        <a:pos x="2" y="3"/>
                      </a:cxn>
                      <a:cxn ang="0">
                        <a:pos x="2" y="3"/>
                      </a:cxn>
                      <a:cxn ang="0">
                        <a:pos x="2" y="3"/>
                      </a:cxn>
                      <a:cxn ang="0">
                        <a:pos x="1" y="3"/>
                      </a:cxn>
                      <a:cxn ang="0">
                        <a:pos x="1" y="3"/>
                      </a:cxn>
                      <a:cxn ang="0">
                        <a:pos x="1" y="3"/>
                      </a:cxn>
                      <a:cxn ang="0">
                        <a:pos x="1" y="2"/>
                      </a:cxn>
                      <a:cxn ang="0">
                        <a:pos x="0" y="2"/>
                      </a:cxn>
                      <a:cxn ang="0">
                        <a:pos x="0" y="2"/>
                      </a:cxn>
                      <a:cxn ang="0">
                        <a:pos x="0" y="1"/>
                      </a:cxn>
                      <a:cxn ang="0">
                        <a:pos x="0" y="1"/>
                      </a:cxn>
                      <a:cxn ang="0">
                        <a:pos x="0" y="1"/>
                      </a:cxn>
                      <a:cxn ang="0">
                        <a:pos x="1" y="1"/>
                      </a:cxn>
                      <a:cxn ang="0">
                        <a:pos x="1" y="0"/>
                      </a:cxn>
                      <a:cxn ang="0">
                        <a:pos x="1" y="0"/>
                      </a:cxn>
                      <a:cxn ang="0">
                        <a:pos x="1" y="0"/>
                      </a:cxn>
                      <a:cxn ang="0">
                        <a:pos x="2" y="0"/>
                      </a:cxn>
                      <a:cxn ang="0">
                        <a:pos x="2" y="0"/>
                      </a:cxn>
                      <a:cxn ang="0">
                        <a:pos x="2" y="0"/>
                      </a:cxn>
                    </a:cxnLst>
                    <a:rect l="0" t="0" r="r" b="b"/>
                    <a:pathLst>
                      <a:path w="4" h="3">
                        <a:moveTo>
                          <a:pt x="2" y="0"/>
                        </a:moveTo>
                        <a:lnTo>
                          <a:pt x="2" y="0"/>
                        </a:lnTo>
                        <a:lnTo>
                          <a:pt x="3" y="0"/>
                        </a:lnTo>
                        <a:lnTo>
                          <a:pt x="3" y="0"/>
                        </a:lnTo>
                        <a:lnTo>
                          <a:pt x="3" y="0"/>
                        </a:lnTo>
                        <a:lnTo>
                          <a:pt x="3" y="1"/>
                        </a:lnTo>
                        <a:lnTo>
                          <a:pt x="3" y="1"/>
                        </a:lnTo>
                        <a:lnTo>
                          <a:pt x="3" y="1"/>
                        </a:lnTo>
                        <a:lnTo>
                          <a:pt x="4" y="1"/>
                        </a:lnTo>
                        <a:lnTo>
                          <a:pt x="3" y="2"/>
                        </a:lnTo>
                        <a:lnTo>
                          <a:pt x="3" y="2"/>
                        </a:lnTo>
                        <a:lnTo>
                          <a:pt x="3" y="2"/>
                        </a:lnTo>
                        <a:lnTo>
                          <a:pt x="3" y="3"/>
                        </a:lnTo>
                        <a:lnTo>
                          <a:pt x="3" y="3"/>
                        </a:lnTo>
                        <a:lnTo>
                          <a:pt x="3" y="3"/>
                        </a:lnTo>
                        <a:lnTo>
                          <a:pt x="2" y="3"/>
                        </a:lnTo>
                        <a:lnTo>
                          <a:pt x="2" y="3"/>
                        </a:lnTo>
                        <a:lnTo>
                          <a:pt x="2" y="3"/>
                        </a:lnTo>
                        <a:lnTo>
                          <a:pt x="1" y="3"/>
                        </a:lnTo>
                        <a:lnTo>
                          <a:pt x="1" y="3"/>
                        </a:lnTo>
                        <a:lnTo>
                          <a:pt x="1" y="3"/>
                        </a:lnTo>
                        <a:lnTo>
                          <a:pt x="1" y="2"/>
                        </a:lnTo>
                        <a:lnTo>
                          <a:pt x="0" y="2"/>
                        </a:lnTo>
                        <a:lnTo>
                          <a:pt x="0" y="2"/>
                        </a:lnTo>
                        <a:lnTo>
                          <a:pt x="0" y="1"/>
                        </a:lnTo>
                        <a:lnTo>
                          <a:pt x="0" y="1"/>
                        </a:lnTo>
                        <a:lnTo>
                          <a:pt x="0" y="1"/>
                        </a:lnTo>
                        <a:lnTo>
                          <a:pt x="1" y="1"/>
                        </a:lnTo>
                        <a:lnTo>
                          <a:pt x="1" y="0"/>
                        </a:lnTo>
                        <a:lnTo>
                          <a:pt x="1" y="0"/>
                        </a:lnTo>
                        <a:lnTo>
                          <a:pt x="1" y="0"/>
                        </a:lnTo>
                        <a:lnTo>
                          <a:pt x="2" y="0"/>
                        </a:lnTo>
                        <a:lnTo>
                          <a:pt x="2"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8" name="Freeform 634"/>
                  <p:cNvSpPr>
                    <a:spLocks/>
                  </p:cNvSpPr>
                  <p:nvPr/>
                </p:nvSpPr>
                <p:spPr bwMode="auto">
                  <a:xfrm>
                    <a:off x="2186" y="3394"/>
                    <a:ext cx="39" cy="15"/>
                  </a:xfrm>
                  <a:custGeom>
                    <a:avLst/>
                    <a:gdLst/>
                    <a:ahLst/>
                    <a:cxnLst>
                      <a:cxn ang="0">
                        <a:pos x="0" y="3"/>
                      </a:cxn>
                      <a:cxn ang="0">
                        <a:pos x="7" y="3"/>
                      </a:cxn>
                      <a:cxn ang="0">
                        <a:pos x="8" y="0"/>
                      </a:cxn>
                      <a:cxn ang="0">
                        <a:pos x="2" y="0"/>
                      </a:cxn>
                      <a:cxn ang="0">
                        <a:pos x="0" y="3"/>
                      </a:cxn>
                      <a:cxn ang="0">
                        <a:pos x="0" y="3"/>
                      </a:cxn>
                    </a:cxnLst>
                    <a:rect l="0" t="0" r="r" b="b"/>
                    <a:pathLst>
                      <a:path w="8" h="3">
                        <a:moveTo>
                          <a:pt x="0" y="3"/>
                        </a:moveTo>
                        <a:lnTo>
                          <a:pt x="7" y="3"/>
                        </a:lnTo>
                        <a:lnTo>
                          <a:pt x="8" y="0"/>
                        </a:lnTo>
                        <a:lnTo>
                          <a:pt x="2" y="0"/>
                        </a:lnTo>
                        <a:lnTo>
                          <a:pt x="0" y="3"/>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499" name="Freeform 635"/>
                  <p:cNvSpPr>
                    <a:spLocks/>
                  </p:cNvSpPr>
                  <p:nvPr/>
                </p:nvSpPr>
                <p:spPr bwMode="auto">
                  <a:xfrm>
                    <a:off x="2026" y="3321"/>
                    <a:ext cx="38" cy="24"/>
                  </a:xfrm>
                  <a:custGeom>
                    <a:avLst/>
                    <a:gdLst/>
                    <a:ahLst/>
                    <a:cxnLst>
                      <a:cxn ang="0">
                        <a:pos x="0" y="4"/>
                      </a:cxn>
                      <a:cxn ang="0">
                        <a:pos x="3" y="5"/>
                      </a:cxn>
                      <a:cxn ang="0">
                        <a:pos x="6" y="5"/>
                      </a:cxn>
                      <a:cxn ang="0">
                        <a:pos x="8" y="2"/>
                      </a:cxn>
                      <a:cxn ang="0">
                        <a:pos x="5" y="0"/>
                      </a:cxn>
                      <a:cxn ang="0">
                        <a:pos x="1" y="2"/>
                      </a:cxn>
                      <a:cxn ang="0">
                        <a:pos x="0" y="4"/>
                      </a:cxn>
                      <a:cxn ang="0">
                        <a:pos x="0" y="4"/>
                      </a:cxn>
                    </a:cxnLst>
                    <a:rect l="0" t="0" r="r" b="b"/>
                    <a:pathLst>
                      <a:path w="8" h="5">
                        <a:moveTo>
                          <a:pt x="0" y="4"/>
                        </a:moveTo>
                        <a:lnTo>
                          <a:pt x="3" y="5"/>
                        </a:lnTo>
                        <a:lnTo>
                          <a:pt x="6" y="5"/>
                        </a:lnTo>
                        <a:lnTo>
                          <a:pt x="8" y="2"/>
                        </a:lnTo>
                        <a:lnTo>
                          <a:pt x="5" y="0"/>
                        </a:lnTo>
                        <a:lnTo>
                          <a:pt x="1" y="2"/>
                        </a:lnTo>
                        <a:lnTo>
                          <a:pt x="0" y="4"/>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500" name="Freeform 636"/>
                  <p:cNvSpPr>
                    <a:spLocks/>
                  </p:cNvSpPr>
                  <p:nvPr/>
                </p:nvSpPr>
                <p:spPr bwMode="auto">
                  <a:xfrm>
                    <a:off x="1991" y="3321"/>
                    <a:ext cx="20" cy="24"/>
                  </a:xfrm>
                  <a:custGeom>
                    <a:avLst/>
                    <a:gdLst/>
                    <a:ahLst/>
                    <a:cxnLst>
                      <a:cxn ang="0">
                        <a:pos x="0" y="5"/>
                      </a:cxn>
                      <a:cxn ang="0">
                        <a:pos x="4" y="2"/>
                      </a:cxn>
                      <a:cxn ang="0">
                        <a:pos x="4" y="0"/>
                      </a:cxn>
                      <a:cxn ang="0">
                        <a:pos x="0" y="4"/>
                      </a:cxn>
                      <a:cxn ang="0">
                        <a:pos x="0" y="5"/>
                      </a:cxn>
                      <a:cxn ang="0">
                        <a:pos x="0" y="5"/>
                      </a:cxn>
                    </a:cxnLst>
                    <a:rect l="0" t="0" r="r" b="b"/>
                    <a:pathLst>
                      <a:path w="4" h="5">
                        <a:moveTo>
                          <a:pt x="0" y="5"/>
                        </a:moveTo>
                        <a:lnTo>
                          <a:pt x="4" y="2"/>
                        </a:lnTo>
                        <a:lnTo>
                          <a:pt x="4" y="0"/>
                        </a:lnTo>
                        <a:lnTo>
                          <a:pt x="0" y="4"/>
                        </a:lnTo>
                        <a:lnTo>
                          <a:pt x="0" y="5"/>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421501" name="Freeform 637"/>
                  <p:cNvSpPr>
                    <a:spLocks/>
                  </p:cNvSpPr>
                  <p:nvPr/>
                </p:nvSpPr>
                <p:spPr bwMode="auto">
                  <a:xfrm>
                    <a:off x="2128" y="3360"/>
                    <a:ext cx="39" cy="34"/>
                  </a:xfrm>
                  <a:custGeom>
                    <a:avLst/>
                    <a:gdLst/>
                    <a:ahLst/>
                    <a:cxnLst>
                      <a:cxn ang="0">
                        <a:pos x="3" y="7"/>
                      </a:cxn>
                      <a:cxn ang="0">
                        <a:pos x="8" y="7"/>
                      </a:cxn>
                      <a:cxn ang="0">
                        <a:pos x="8" y="4"/>
                      </a:cxn>
                      <a:cxn ang="0">
                        <a:pos x="4" y="0"/>
                      </a:cxn>
                      <a:cxn ang="0">
                        <a:pos x="0" y="2"/>
                      </a:cxn>
                      <a:cxn ang="0">
                        <a:pos x="3" y="7"/>
                      </a:cxn>
                      <a:cxn ang="0">
                        <a:pos x="3" y="7"/>
                      </a:cxn>
                    </a:cxnLst>
                    <a:rect l="0" t="0" r="r" b="b"/>
                    <a:pathLst>
                      <a:path w="8" h="7">
                        <a:moveTo>
                          <a:pt x="3" y="7"/>
                        </a:moveTo>
                        <a:lnTo>
                          <a:pt x="8" y="7"/>
                        </a:lnTo>
                        <a:lnTo>
                          <a:pt x="8" y="4"/>
                        </a:lnTo>
                        <a:lnTo>
                          <a:pt x="4" y="0"/>
                        </a:lnTo>
                        <a:lnTo>
                          <a:pt x="0" y="2"/>
                        </a:lnTo>
                        <a:lnTo>
                          <a:pt x="3" y="7"/>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gr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ext Box 2"/>
          <p:cNvSpPr txBox="1">
            <a:spLocks noChangeArrowheads="1"/>
          </p:cNvSpPr>
          <p:nvPr/>
        </p:nvSpPr>
        <p:spPr bwMode="auto">
          <a:xfrm>
            <a:off x="6862234" y="1376364"/>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Verdana" pitchFamily="34" charset="0"/>
              </a:rPr>
              <a:t>2000</a:t>
            </a:r>
          </a:p>
        </p:txBody>
      </p:sp>
      <p:sp>
        <p:nvSpPr>
          <p:cNvPr id="32771" name="Rectangle 3"/>
          <p:cNvSpPr>
            <a:spLocks noChangeArrowheads="1"/>
          </p:cNvSpPr>
          <p:nvPr/>
        </p:nvSpPr>
        <p:spPr bwMode="auto">
          <a:xfrm>
            <a:off x="0" y="76200"/>
            <a:ext cx="9144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eaLnBrk="0" hangingPunct="0"/>
            <a:r>
              <a:rPr lang="en-US" b="1">
                <a:solidFill>
                  <a:srgbClr val="000000"/>
                </a:solidFill>
                <a:latin typeface="Verdana" pitchFamily="34" charset="0"/>
              </a:rPr>
              <a:t>Obesity Trends* Among U.S. Adults</a:t>
            </a:r>
            <a:r>
              <a:rPr lang="en-US" b="1">
                <a:solidFill>
                  <a:srgbClr val="201D5D"/>
                </a:solidFill>
                <a:latin typeface="Verdana" pitchFamily="34" charset="0"/>
              </a:rPr>
              <a:t/>
            </a:r>
            <a:br>
              <a:rPr lang="en-US" b="1">
                <a:solidFill>
                  <a:srgbClr val="201D5D"/>
                </a:solidFill>
                <a:latin typeface="Verdana" pitchFamily="34" charset="0"/>
              </a:rPr>
            </a:br>
            <a:r>
              <a:rPr lang="en-US" b="1">
                <a:solidFill>
                  <a:srgbClr val="DE3021"/>
                </a:solidFill>
                <a:latin typeface="Verdana" pitchFamily="34" charset="0"/>
              </a:rPr>
              <a:t>BRFSS,</a:t>
            </a:r>
            <a:r>
              <a:rPr lang="en-US" b="1">
                <a:solidFill>
                  <a:srgbClr val="201D5D"/>
                </a:solidFill>
                <a:latin typeface="Verdana" pitchFamily="34" charset="0"/>
              </a:rPr>
              <a:t> </a:t>
            </a:r>
            <a:r>
              <a:rPr lang="en-US" b="1">
                <a:solidFill>
                  <a:srgbClr val="DE3021"/>
                </a:solidFill>
                <a:latin typeface="Verdana" pitchFamily="34" charset="0"/>
              </a:rPr>
              <a:t>1990, 2000, 2010</a:t>
            </a:r>
          </a:p>
        </p:txBody>
      </p:sp>
      <p:sp>
        <p:nvSpPr>
          <p:cNvPr id="32772" name="Text Box 4"/>
          <p:cNvSpPr txBox="1">
            <a:spLocks noChangeArrowheads="1"/>
          </p:cNvSpPr>
          <p:nvPr/>
        </p:nvSpPr>
        <p:spPr bwMode="auto">
          <a:xfrm>
            <a:off x="0" y="990600"/>
            <a:ext cx="9144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7938">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US" sz="1400" b="1">
                <a:solidFill>
                  <a:srgbClr val="000000"/>
                </a:solidFill>
                <a:latin typeface="Verdana" pitchFamily="34" charset="0"/>
              </a:rPr>
              <a:t>(*BMI </a:t>
            </a:r>
            <a:r>
              <a:rPr lang="en-US" sz="1400" b="1">
                <a:solidFill>
                  <a:srgbClr val="000000"/>
                </a:solidFill>
                <a:latin typeface="Verdana" pitchFamily="34" charset="0"/>
                <a:sym typeface="Symbol" pitchFamily="18" charset="2"/>
              </a:rPr>
              <a:t></a:t>
            </a:r>
            <a:r>
              <a:rPr lang="en-US" sz="1400" b="1">
                <a:solidFill>
                  <a:srgbClr val="000000"/>
                </a:solidFill>
                <a:latin typeface="Verdana" pitchFamily="34" charset="0"/>
              </a:rPr>
              <a:t>30, or about 30 lbs. overweight for 5’4” person)</a:t>
            </a:r>
          </a:p>
        </p:txBody>
      </p:sp>
      <p:sp>
        <p:nvSpPr>
          <p:cNvPr id="32773" name="Text Box 5"/>
          <p:cNvSpPr txBox="1">
            <a:spLocks noChangeArrowheads="1"/>
          </p:cNvSpPr>
          <p:nvPr/>
        </p:nvSpPr>
        <p:spPr bwMode="auto">
          <a:xfrm>
            <a:off x="4233334" y="3378201"/>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Verdana" pitchFamily="34" charset="0"/>
              </a:rPr>
              <a:t>2010</a:t>
            </a:r>
          </a:p>
        </p:txBody>
      </p:sp>
      <p:grpSp>
        <p:nvGrpSpPr>
          <p:cNvPr id="32774" name="Group 6"/>
          <p:cNvGrpSpPr>
            <a:grpSpLocks/>
          </p:cNvGrpSpPr>
          <p:nvPr/>
        </p:nvGrpSpPr>
        <p:grpSpPr bwMode="auto">
          <a:xfrm>
            <a:off x="458611" y="1558925"/>
            <a:ext cx="3227211" cy="1866900"/>
            <a:chOff x="728" y="1077"/>
            <a:chExt cx="4371" cy="2247"/>
          </a:xfrm>
        </p:grpSpPr>
        <p:sp>
          <p:nvSpPr>
            <p:cNvPr id="32938" name="Freeform 7"/>
            <p:cNvSpPr>
              <a:spLocks/>
            </p:cNvSpPr>
            <p:nvPr/>
          </p:nvSpPr>
          <p:spPr bwMode="auto">
            <a:xfrm>
              <a:off x="1661" y="1077"/>
              <a:ext cx="460" cy="322"/>
            </a:xfrm>
            <a:custGeom>
              <a:avLst/>
              <a:gdLst>
                <a:gd name="T0" fmla="*/ 26 w 90"/>
                <a:gd name="T1" fmla="*/ 951 h 66"/>
                <a:gd name="T2" fmla="*/ 0 w 90"/>
                <a:gd name="T3" fmla="*/ 951 h 66"/>
                <a:gd name="T4" fmla="*/ 26 w 90"/>
                <a:gd name="T5" fmla="*/ 883 h 66"/>
                <a:gd name="T6" fmla="*/ 26 w 90"/>
                <a:gd name="T7" fmla="*/ 834 h 66"/>
                <a:gd name="T8" fmla="*/ 26 w 90"/>
                <a:gd name="T9" fmla="*/ 834 h 66"/>
                <a:gd name="T10" fmla="*/ 51 w 90"/>
                <a:gd name="T11" fmla="*/ 859 h 66"/>
                <a:gd name="T12" fmla="*/ 26 w 90"/>
                <a:gd name="T13" fmla="*/ 883 h 66"/>
                <a:gd name="T14" fmla="*/ 77 w 90"/>
                <a:gd name="T15" fmla="*/ 859 h 66"/>
                <a:gd name="T16" fmla="*/ 77 w 90"/>
                <a:gd name="T17" fmla="*/ 834 h 66"/>
                <a:gd name="T18" fmla="*/ 77 w 90"/>
                <a:gd name="T19" fmla="*/ 785 h 66"/>
                <a:gd name="T20" fmla="*/ 51 w 90"/>
                <a:gd name="T21" fmla="*/ 712 h 66"/>
                <a:gd name="T22" fmla="*/ 77 w 90"/>
                <a:gd name="T23" fmla="*/ 712 h 66"/>
                <a:gd name="T24" fmla="*/ 133 w 90"/>
                <a:gd name="T25" fmla="*/ 688 h 66"/>
                <a:gd name="T26" fmla="*/ 102 w 90"/>
                <a:gd name="T27" fmla="*/ 668 h 66"/>
                <a:gd name="T28" fmla="*/ 77 w 90"/>
                <a:gd name="T29" fmla="*/ 688 h 66"/>
                <a:gd name="T30" fmla="*/ 77 w 90"/>
                <a:gd name="T31" fmla="*/ 595 h 66"/>
                <a:gd name="T32" fmla="*/ 77 w 90"/>
                <a:gd name="T33" fmla="*/ 522 h 66"/>
                <a:gd name="T34" fmla="*/ 77 w 90"/>
                <a:gd name="T35" fmla="*/ 405 h 66"/>
                <a:gd name="T36" fmla="*/ 51 w 90"/>
                <a:gd name="T37" fmla="*/ 263 h 66"/>
                <a:gd name="T38" fmla="*/ 51 w 90"/>
                <a:gd name="T39" fmla="*/ 141 h 66"/>
                <a:gd name="T40" fmla="*/ 286 w 90"/>
                <a:gd name="T41" fmla="*/ 215 h 66"/>
                <a:gd name="T42" fmla="*/ 496 w 90"/>
                <a:gd name="T43" fmla="*/ 307 h 66"/>
                <a:gd name="T44" fmla="*/ 603 w 90"/>
                <a:gd name="T45" fmla="*/ 332 h 66"/>
                <a:gd name="T46" fmla="*/ 629 w 90"/>
                <a:gd name="T47" fmla="*/ 356 h 66"/>
                <a:gd name="T48" fmla="*/ 629 w 90"/>
                <a:gd name="T49" fmla="*/ 478 h 66"/>
                <a:gd name="T50" fmla="*/ 572 w 90"/>
                <a:gd name="T51" fmla="*/ 546 h 66"/>
                <a:gd name="T52" fmla="*/ 572 w 90"/>
                <a:gd name="T53" fmla="*/ 595 h 66"/>
                <a:gd name="T54" fmla="*/ 572 w 90"/>
                <a:gd name="T55" fmla="*/ 644 h 66"/>
                <a:gd name="T56" fmla="*/ 603 w 90"/>
                <a:gd name="T57" fmla="*/ 668 h 66"/>
                <a:gd name="T58" fmla="*/ 654 w 90"/>
                <a:gd name="T59" fmla="*/ 571 h 66"/>
                <a:gd name="T60" fmla="*/ 705 w 90"/>
                <a:gd name="T61" fmla="*/ 498 h 66"/>
                <a:gd name="T62" fmla="*/ 756 w 90"/>
                <a:gd name="T63" fmla="*/ 429 h 66"/>
                <a:gd name="T64" fmla="*/ 680 w 90"/>
                <a:gd name="T65" fmla="*/ 239 h 66"/>
                <a:gd name="T66" fmla="*/ 705 w 90"/>
                <a:gd name="T67" fmla="*/ 215 h 66"/>
                <a:gd name="T68" fmla="*/ 756 w 90"/>
                <a:gd name="T69" fmla="*/ 166 h 66"/>
                <a:gd name="T70" fmla="*/ 705 w 90"/>
                <a:gd name="T71" fmla="*/ 117 h 66"/>
                <a:gd name="T72" fmla="*/ 705 w 90"/>
                <a:gd name="T73" fmla="*/ 0 h 66"/>
                <a:gd name="T74" fmla="*/ 1620 w 90"/>
                <a:gd name="T75" fmla="*/ 215 h 66"/>
                <a:gd name="T76" fmla="*/ 2351 w 90"/>
                <a:gd name="T77" fmla="*/ 381 h 66"/>
                <a:gd name="T78" fmla="*/ 2090 w 90"/>
                <a:gd name="T79" fmla="*/ 1405 h 66"/>
                <a:gd name="T80" fmla="*/ 2090 w 90"/>
                <a:gd name="T81" fmla="*/ 1429 h 66"/>
                <a:gd name="T82" fmla="*/ 2090 w 90"/>
                <a:gd name="T83" fmla="*/ 1454 h 66"/>
                <a:gd name="T84" fmla="*/ 2116 w 90"/>
                <a:gd name="T85" fmla="*/ 1498 h 66"/>
                <a:gd name="T86" fmla="*/ 2090 w 90"/>
                <a:gd name="T87" fmla="*/ 1522 h 66"/>
                <a:gd name="T88" fmla="*/ 2090 w 90"/>
                <a:gd name="T89" fmla="*/ 1571 h 66"/>
                <a:gd name="T90" fmla="*/ 1436 w 90"/>
                <a:gd name="T91" fmla="*/ 1454 h 66"/>
                <a:gd name="T92" fmla="*/ 1360 w 90"/>
                <a:gd name="T93" fmla="*/ 1454 h 66"/>
                <a:gd name="T94" fmla="*/ 1308 w 90"/>
                <a:gd name="T95" fmla="*/ 1429 h 66"/>
                <a:gd name="T96" fmla="*/ 1227 w 90"/>
                <a:gd name="T97" fmla="*/ 1454 h 66"/>
                <a:gd name="T98" fmla="*/ 1150 w 90"/>
                <a:gd name="T99" fmla="*/ 1429 h 66"/>
                <a:gd name="T100" fmla="*/ 1073 w 90"/>
                <a:gd name="T101" fmla="*/ 1454 h 66"/>
                <a:gd name="T102" fmla="*/ 966 w 90"/>
                <a:gd name="T103" fmla="*/ 1429 h 66"/>
                <a:gd name="T104" fmla="*/ 782 w 90"/>
                <a:gd name="T105" fmla="*/ 1429 h 66"/>
                <a:gd name="T106" fmla="*/ 629 w 90"/>
                <a:gd name="T107" fmla="*/ 1381 h 66"/>
                <a:gd name="T108" fmla="*/ 496 w 90"/>
                <a:gd name="T109" fmla="*/ 1381 h 66"/>
                <a:gd name="T110" fmla="*/ 312 w 90"/>
                <a:gd name="T111" fmla="*/ 1332 h 66"/>
                <a:gd name="T112" fmla="*/ 286 w 90"/>
                <a:gd name="T113" fmla="*/ 1190 h 66"/>
                <a:gd name="T114" fmla="*/ 286 w 90"/>
                <a:gd name="T115" fmla="*/ 1117 h 66"/>
                <a:gd name="T116" fmla="*/ 184 w 90"/>
                <a:gd name="T117" fmla="*/ 1049 h 66"/>
                <a:gd name="T118" fmla="*/ 158 w 90"/>
                <a:gd name="T119" fmla="*/ 1025 h 66"/>
                <a:gd name="T120" fmla="*/ 77 w 90"/>
                <a:gd name="T121" fmla="*/ 1000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39" name="Freeform 8"/>
            <p:cNvSpPr>
              <a:spLocks/>
            </p:cNvSpPr>
            <p:nvPr/>
          </p:nvSpPr>
          <p:spPr bwMode="auto">
            <a:xfrm>
              <a:off x="2843" y="1262"/>
              <a:ext cx="457" cy="269"/>
            </a:xfrm>
            <a:custGeom>
              <a:avLst/>
              <a:gdLst>
                <a:gd name="T0" fmla="*/ 0 w 89"/>
                <a:gd name="T1" fmla="*/ 1218 h 55"/>
                <a:gd name="T2" fmla="*/ 134 w 89"/>
                <a:gd name="T3" fmla="*/ 0 h 55"/>
                <a:gd name="T4" fmla="*/ 1160 w 89"/>
                <a:gd name="T5" fmla="*/ 73 h 55"/>
                <a:gd name="T6" fmla="*/ 2162 w 89"/>
                <a:gd name="T7" fmla="*/ 98 h 55"/>
                <a:gd name="T8" fmla="*/ 2162 w 89"/>
                <a:gd name="T9" fmla="*/ 117 h 55"/>
                <a:gd name="T10" fmla="*/ 2187 w 89"/>
                <a:gd name="T11" fmla="*/ 215 h 55"/>
                <a:gd name="T12" fmla="*/ 2187 w 89"/>
                <a:gd name="T13" fmla="*/ 240 h 55"/>
                <a:gd name="T14" fmla="*/ 2162 w 89"/>
                <a:gd name="T15" fmla="*/ 313 h 55"/>
                <a:gd name="T16" fmla="*/ 2162 w 89"/>
                <a:gd name="T17" fmla="*/ 430 h 55"/>
                <a:gd name="T18" fmla="*/ 2213 w 89"/>
                <a:gd name="T19" fmla="*/ 548 h 55"/>
                <a:gd name="T20" fmla="*/ 2239 w 89"/>
                <a:gd name="T21" fmla="*/ 597 h 55"/>
                <a:gd name="T22" fmla="*/ 2270 w 89"/>
                <a:gd name="T23" fmla="*/ 719 h 55"/>
                <a:gd name="T24" fmla="*/ 2270 w 89"/>
                <a:gd name="T25" fmla="*/ 910 h 55"/>
                <a:gd name="T26" fmla="*/ 2295 w 89"/>
                <a:gd name="T27" fmla="*/ 959 h 55"/>
                <a:gd name="T28" fmla="*/ 2295 w 89"/>
                <a:gd name="T29" fmla="*/ 1027 h 55"/>
                <a:gd name="T30" fmla="*/ 2295 w 89"/>
                <a:gd name="T31" fmla="*/ 1052 h 55"/>
                <a:gd name="T32" fmla="*/ 2347 w 89"/>
                <a:gd name="T33" fmla="*/ 1218 h 55"/>
                <a:gd name="T34" fmla="*/ 2347 w 89"/>
                <a:gd name="T35" fmla="*/ 1267 h 55"/>
                <a:gd name="T36" fmla="*/ 2347 w 89"/>
                <a:gd name="T37" fmla="*/ 1316 h 55"/>
                <a:gd name="T38" fmla="*/ 0 w 89"/>
                <a:gd name="T39" fmla="*/ 1218 h 55"/>
                <a:gd name="T40" fmla="*/ 0 w 89"/>
                <a:gd name="T41" fmla="*/ 1218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0" name="Freeform 9"/>
            <p:cNvSpPr>
              <a:spLocks/>
            </p:cNvSpPr>
            <p:nvPr/>
          </p:nvSpPr>
          <p:spPr bwMode="auto">
            <a:xfrm>
              <a:off x="2823" y="1511"/>
              <a:ext cx="483" cy="312"/>
            </a:xfrm>
            <a:custGeom>
              <a:avLst/>
              <a:gdLst>
                <a:gd name="T0" fmla="*/ 0 w 94"/>
                <a:gd name="T1" fmla="*/ 1214 h 64"/>
                <a:gd name="T2" fmla="*/ 77 w 94"/>
                <a:gd name="T3" fmla="*/ 405 h 64"/>
                <a:gd name="T4" fmla="*/ 108 w 94"/>
                <a:gd name="T5" fmla="*/ 0 h 64"/>
                <a:gd name="T6" fmla="*/ 2456 w 94"/>
                <a:gd name="T7" fmla="*/ 97 h 64"/>
                <a:gd name="T8" fmla="*/ 2456 w 94"/>
                <a:gd name="T9" fmla="*/ 141 h 64"/>
                <a:gd name="T10" fmla="*/ 2430 w 94"/>
                <a:gd name="T11" fmla="*/ 166 h 64"/>
                <a:gd name="T12" fmla="*/ 2374 w 94"/>
                <a:gd name="T13" fmla="*/ 239 h 64"/>
                <a:gd name="T14" fmla="*/ 2374 w 94"/>
                <a:gd name="T15" fmla="*/ 263 h 64"/>
                <a:gd name="T16" fmla="*/ 2482 w 94"/>
                <a:gd name="T17" fmla="*/ 356 h 64"/>
                <a:gd name="T18" fmla="*/ 2482 w 94"/>
                <a:gd name="T19" fmla="*/ 1092 h 64"/>
                <a:gd name="T20" fmla="*/ 2482 w 94"/>
                <a:gd name="T21" fmla="*/ 1092 h 64"/>
                <a:gd name="T22" fmla="*/ 2430 w 94"/>
                <a:gd name="T23" fmla="*/ 1092 h 64"/>
                <a:gd name="T24" fmla="*/ 2456 w 94"/>
                <a:gd name="T25" fmla="*/ 1116 h 64"/>
                <a:gd name="T26" fmla="*/ 2482 w 94"/>
                <a:gd name="T27" fmla="*/ 1141 h 64"/>
                <a:gd name="T28" fmla="*/ 2456 w 94"/>
                <a:gd name="T29" fmla="*/ 1189 h 64"/>
                <a:gd name="T30" fmla="*/ 2482 w 94"/>
                <a:gd name="T31" fmla="*/ 1214 h 64"/>
                <a:gd name="T32" fmla="*/ 2482 w 94"/>
                <a:gd name="T33" fmla="*/ 1282 h 64"/>
                <a:gd name="T34" fmla="*/ 2456 w 94"/>
                <a:gd name="T35" fmla="*/ 1282 h 64"/>
                <a:gd name="T36" fmla="*/ 2482 w 94"/>
                <a:gd name="T37" fmla="*/ 1331 h 64"/>
                <a:gd name="T38" fmla="*/ 2430 w 94"/>
                <a:gd name="T39" fmla="*/ 1404 h 64"/>
                <a:gd name="T40" fmla="*/ 2482 w 94"/>
                <a:gd name="T41" fmla="*/ 1472 h 64"/>
                <a:gd name="T42" fmla="*/ 2482 w 94"/>
                <a:gd name="T43" fmla="*/ 1521 h 64"/>
                <a:gd name="T44" fmla="*/ 2482 w 94"/>
                <a:gd name="T45" fmla="*/ 1521 h 64"/>
                <a:gd name="T46" fmla="*/ 2405 w 94"/>
                <a:gd name="T47" fmla="*/ 1472 h 64"/>
                <a:gd name="T48" fmla="*/ 2271 w 94"/>
                <a:gd name="T49" fmla="*/ 1404 h 64"/>
                <a:gd name="T50" fmla="*/ 2220 w 94"/>
                <a:gd name="T51" fmla="*/ 1380 h 64"/>
                <a:gd name="T52" fmla="*/ 2163 w 94"/>
                <a:gd name="T53" fmla="*/ 1380 h 64"/>
                <a:gd name="T54" fmla="*/ 2112 w 94"/>
                <a:gd name="T55" fmla="*/ 1423 h 64"/>
                <a:gd name="T56" fmla="*/ 2086 w 94"/>
                <a:gd name="T57" fmla="*/ 1423 h 64"/>
                <a:gd name="T58" fmla="*/ 2035 w 94"/>
                <a:gd name="T59" fmla="*/ 1423 h 64"/>
                <a:gd name="T60" fmla="*/ 2009 w 94"/>
                <a:gd name="T61" fmla="*/ 1355 h 64"/>
                <a:gd name="T62" fmla="*/ 1978 w 94"/>
                <a:gd name="T63" fmla="*/ 1331 h 64"/>
                <a:gd name="T64" fmla="*/ 1927 w 94"/>
                <a:gd name="T65" fmla="*/ 1355 h 64"/>
                <a:gd name="T66" fmla="*/ 1875 w 94"/>
                <a:gd name="T67" fmla="*/ 1355 h 64"/>
                <a:gd name="T68" fmla="*/ 1824 w 94"/>
                <a:gd name="T69" fmla="*/ 1282 h 64"/>
                <a:gd name="T70" fmla="*/ 0 w 94"/>
                <a:gd name="T71" fmla="*/ 1214 h 64"/>
                <a:gd name="T72" fmla="*/ 0 w 94"/>
                <a:gd name="T73" fmla="*/ 1214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1" name="Freeform 10"/>
            <p:cNvSpPr>
              <a:spLocks/>
            </p:cNvSpPr>
            <p:nvPr/>
          </p:nvSpPr>
          <p:spPr bwMode="auto">
            <a:xfrm>
              <a:off x="2807" y="1760"/>
              <a:ext cx="571" cy="268"/>
            </a:xfrm>
            <a:custGeom>
              <a:avLst/>
              <a:gdLst>
                <a:gd name="T0" fmla="*/ 0 w 111"/>
                <a:gd name="T1" fmla="*/ 809 h 55"/>
                <a:gd name="T2" fmla="*/ 77 w 111"/>
                <a:gd name="T3" fmla="*/ 0 h 55"/>
                <a:gd name="T4" fmla="*/ 1903 w 111"/>
                <a:gd name="T5" fmla="*/ 73 h 55"/>
                <a:gd name="T6" fmla="*/ 1960 w 111"/>
                <a:gd name="T7" fmla="*/ 141 h 55"/>
                <a:gd name="T8" fmla="*/ 2011 w 111"/>
                <a:gd name="T9" fmla="*/ 141 h 55"/>
                <a:gd name="T10" fmla="*/ 2063 w 111"/>
                <a:gd name="T11" fmla="*/ 117 h 55"/>
                <a:gd name="T12" fmla="*/ 2089 w 111"/>
                <a:gd name="T13" fmla="*/ 141 h 55"/>
                <a:gd name="T14" fmla="*/ 2119 w 111"/>
                <a:gd name="T15" fmla="*/ 214 h 55"/>
                <a:gd name="T16" fmla="*/ 2171 w 111"/>
                <a:gd name="T17" fmla="*/ 214 h 55"/>
                <a:gd name="T18" fmla="*/ 2197 w 111"/>
                <a:gd name="T19" fmla="*/ 214 h 55"/>
                <a:gd name="T20" fmla="*/ 2248 w 111"/>
                <a:gd name="T21" fmla="*/ 166 h 55"/>
                <a:gd name="T22" fmla="*/ 2305 w 111"/>
                <a:gd name="T23" fmla="*/ 166 h 55"/>
                <a:gd name="T24" fmla="*/ 2356 w 111"/>
                <a:gd name="T25" fmla="*/ 190 h 55"/>
                <a:gd name="T26" fmla="*/ 2490 w 111"/>
                <a:gd name="T27" fmla="*/ 263 h 55"/>
                <a:gd name="T28" fmla="*/ 2567 w 111"/>
                <a:gd name="T29" fmla="*/ 307 h 55"/>
                <a:gd name="T30" fmla="*/ 2567 w 111"/>
                <a:gd name="T31" fmla="*/ 356 h 55"/>
                <a:gd name="T32" fmla="*/ 2618 w 111"/>
                <a:gd name="T33" fmla="*/ 380 h 55"/>
                <a:gd name="T34" fmla="*/ 2618 w 111"/>
                <a:gd name="T35" fmla="*/ 404 h 55"/>
                <a:gd name="T36" fmla="*/ 2593 w 111"/>
                <a:gd name="T37" fmla="*/ 453 h 55"/>
                <a:gd name="T38" fmla="*/ 2618 w 111"/>
                <a:gd name="T39" fmla="*/ 497 h 55"/>
                <a:gd name="T40" fmla="*/ 2644 w 111"/>
                <a:gd name="T41" fmla="*/ 570 h 55"/>
                <a:gd name="T42" fmla="*/ 2675 w 111"/>
                <a:gd name="T43" fmla="*/ 594 h 55"/>
                <a:gd name="T44" fmla="*/ 2675 w 111"/>
                <a:gd name="T45" fmla="*/ 619 h 55"/>
                <a:gd name="T46" fmla="*/ 2675 w 111"/>
                <a:gd name="T47" fmla="*/ 663 h 55"/>
                <a:gd name="T48" fmla="*/ 2726 w 111"/>
                <a:gd name="T49" fmla="*/ 687 h 55"/>
                <a:gd name="T50" fmla="*/ 2752 w 111"/>
                <a:gd name="T51" fmla="*/ 711 h 55"/>
                <a:gd name="T52" fmla="*/ 2726 w 111"/>
                <a:gd name="T53" fmla="*/ 760 h 55"/>
                <a:gd name="T54" fmla="*/ 2726 w 111"/>
                <a:gd name="T55" fmla="*/ 809 h 55"/>
                <a:gd name="T56" fmla="*/ 2778 w 111"/>
                <a:gd name="T57" fmla="*/ 833 h 55"/>
                <a:gd name="T58" fmla="*/ 2778 w 111"/>
                <a:gd name="T59" fmla="*/ 877 h 55"/>
                <a:gd name="T60" fmla="*/ 2752 w 111"/>
                <a:gd name="T61" fmla="*/ 901 h 55"/>
                <a:gd name="T62" fmla="*/ 2778 w 111"/>
                <a:gd name="T63" fmla="*/ 926 h 55"/>
                <a:gd name="T64" fmla="*/ 2804 w 111"/>
                <a:gd name="T65" fmla="*/ 975 h 55"/>
                <a:gd name="T66" fmla="*/ 2778 w 111"/>
                <a:gd name="T67" fmla="*/ 999 h 55"/>
                <a:gd name="T68" fmla="*/ 2804 w 111"/>
                <a:gd name="T69" fmla="*/ 1043 h 55"/>
                <a:gd name="T70" fmla="*/ 2804 w 111"/>
                <a:gd name="T71" fmla="*/ 1067 h 55"/>
                <a:gd name="T72" fmla="*/ 2829 w 111"/>
                <a:gd name="T73" fmla="*/ 1091 h 55"/>
                <a:gd name="T74" fmla="*/ 2860 w 111"/>
                <a:gd name="T75" fmla="*/ 1140 h 55"/>
                <a:gd name="T76" fmla="*/ 2886 w 111"/>
                <a:gd name="T77" fmla="*/ 1189 h 55"/>
                <a:gd name="T78" fmla="*/ 2937 w 111"/>
                <a:gd name="T79" fmla="*/ 1233 h 55"/>
                <a:gd name="T80" fmla="*/ 2937 w 111"/>
                <a:gd name="T81" fmla="*/ 1257 h 55"/>
                <a:gd name="T82" fmla="*/ 2937 w 111"/>
                <a:gd name="T83" fmla="*/ 1282 h 55"/>
                <a:gd name="T84" fmla="*/ 2937 w 111"/>
                <a:gd name="T85" fmla="*/ 1306 h 55"/>
                <a:gd name="T86" fmla="*/ 664 w 111"/>
                <a:gd name="T87" fmla="*/ 1257 h 55"/>
                <a:gd name="T88" fmla="*/ 689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2" name="Freeform 11"/>
            <p:cNvSpPr>
              <a:spLocks/>
            </p:cNvSpPr>
            <p:nvPr/>
          </p:nvSpPr>
          <p:spPr bwMode="auto">
            <a:xfrm>
              <a:off x="2921"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43" name="Freeform 12"/>
            <p:cNvSpPr>
              <a:spLocks/>
            </p:cNvSpPr>
            <p:nvPr/>
          </p:nvSpPr>
          <p:spPr bwMode="auto">
            <a:xfrm>
              <a:off x="2848" y="2262"/>
              <a:ext cx="595" cy="293"/>
            </a:xfrm>
            <a:custGeom>
              <a:avLst/>
              <a:gdLst>
                <a:gd name="T0" fmla="*/ 369 w 116"/>
                <a:gd name="T1" fmla="*/ 24 h 60"/>
                <a:gd name="T2" fmla="*/ 0 w 116"/>
                <a:gd name="T3" fmla="*/ 215 h 60"/>
                <a:gd name="T4" fmla="*/ 1052 w 116"/>
                <a:gd name="T5" fmla="*/ 1050 h 60"/>
                <a:gd name="T6" fmla="*/ 1103 w 116"/>
                <a:gd name="T7" fmla="*/ 1074 h 60"/>
                <a:gd name="T8" fmla="*/ 1185 w 116"/>
                <a:gd name="T9" fmla="*/ 1143 h 60"/>
                <a:gd name="T10" fmla="*/ 1262 w 116"/>
                <a:gd name="T11" fmla="*/ 1123 h 60"/>
                <a:gd name="T12" fmla="*/ 1313 w 116"/>
                <a:gd name="T13" fmla="*/ 1143 h 60"/>
                <a:gd name="T14" fmla="*/ 1344 w 116"/>
                <a:gd name="T15" fmla="*/ 1192 h 60"/>
                <a:gd name="T16" fmla="*/ 1446 w 116"/>
                <a:gd name="T17" fmla="*/ 1216 h 60"/>
                <a:gd name="T18" fmla="*/ 1498 w 116"/>
                <a:gd name="T19" fmla="*/ 1240 h 60"/>
                <a:gd name="T20" fmla="*/ 1554 w 116"/>
                <a:gd name="T21" fmla="*/ 1216 h 60"/>
                <a:gd name="T22" fmla="*/ 1605 w 116"/>
                <a:gd name="T23" fmla="*/ 1265 h 60"/>
                <a:gd name="T24" fmla="*/ 1708 w 116"/>
                <a:gd name="T25" fmla="*/ 1265 h 60"/>
                <a:gd name="T26" fmla="*/ 1764 w 116"/>
                <a:gd name="T27" fmla="*/ 1314 h 60"/>
                <a:gd name="T28" fmla="*/ 1790 w 116"/>
                <a:gd name="T29" fmla="*/ 1358 h 60"/>
                <a:gd name="T30" fmla="*/ 1867 w 116"/>
                <a:gd name="T31" fmla="*/ 1333 h 60"/>
                <a:gd name="T32" fmla="*/ 1975 w 116"/>
                <a:gd name="T33" fmla="*/ 1382 h 60"/>
                <a:gd name="T34" fmla="*/ 2026 w 116"/>
                <a:gd name="T35" fmla="*/ 1358 h 60"/>
                <a:gd name="T36" fmla="*/ 2077 w 116"/>
                <a:gd name="T37" fmla="*/ 1358 h 60"/>
                <a:gd name="T38" fmla="*/ 2077 w 116"/>
                <a:gd name="T39" fmla="*/ 1431 h 60"/>
                <a:gd name="T40" fmla="*/ 2103 w 116"/>
                <a:gd name="T41" fmla="*/ 1382 h 60"/>
                <a:gd name="T42" fmla="*/ 2159 w 116"/>
                <a:gd name="T43" fmla="*/ 1333 h 60"/>
                <a:gd name="T44" fmla="*/ 2185 w 116"/>
                <a:gd name="T45" fmla="*/ 1358 h 60"/>
                <a:gd name="T46" fmla="*/ 2236 w 116"/>
                <a:gd name="T47" fmla="*/ 1382 h 60"/>
                <a:gd name="T48" fmla="*/ 2288 w 116"/>
                <a:gd name="T49" fmla="*/ 1358 h 60"/>
                <a:gd name="T50" fmla="*/ 2288 w 116"/>
                <a:gd name="T51" fmla="*/ 1382 h 60"/>
                <a:gd name="T52" fmla="*/ 2370 w 116"/>
                <a:gd name="T53" fmla="*/ 1431 h 60"/>
                <a:gd name="T54" fmla="*/ 2447 w 116"/>
                <a:gd name="T55" fmla="*/ 1382 h 60"/>
                <a:gd name="T56" fmla="*/ 2606 w 116"/>
                <a:gd name="T57" fmla="*/ 1333 h 60"/>
                <a:gd name="T58" fmla="*/ 2657 w 116"/>
                <a:gd name="T59" fmla="*/ 1333 h 60"/>
                <a:gd name="T60" fmla="*/ 2790 w 116"/>
                <a:gd name="T61" fmla="*/ 1333 h 60"/>
                <a:gd name="T62" fmla="*/ 2975 w 116"/>
                <a:gd name="T63" fmla="*/ 1406 h 60"/>
                <a:gd name="T64" fmla="*/ 3026 w 116"/>
                <a:gd name="T65" fmla="*/ 1431 h 60"/>
                <a:gd name="T66" fmla="*/ 3052 w 116"/>
                <a:gd name="T67" fmla="*/ 737 h 60"/>
                <a:gd name="T68" fmla="*/ 3001 w 116"/>
                <a:gd name="T69" fmla="*/ 73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4" name="Freeform 13"/>
            <p:cNvSpPr>
              <a:spLocks/>
            </p:cNvSpPr>
            <p:nvPr/>
          </p:nvSpPr>
          <p:spPr bwMode="auto">
            <a:xfrm>
              <a:off x="3296"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5" name="Freeform 14"/>
            <p:cNvSpPr>
              <a:spLocks/>
            </p:cNvSpPr>
            <p:nvPr/>
          </p:nvSpPr>
          <p:spPr bwMode="auto">
            <a:xfrm>
              <a:off x="3353"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6" name="Freeform 15"/>
            <p:cNvSpPr>
              <a:spLocks/>
            </p:cNvSpPr>
            <p:nvPr/>
          </p:nvSpPr>
          <p:spPr bwMode="auto">
            <a:xfrm>
              <a:off x="3526" y="1438"/>
              <a:ext cx="364" cy="371"/>
            </a:xfrm>
            <a:custGeom>
              <a:avLst/>
              <a:gdLst>
                <a:gd name="T0" fmla="*/ 764 w 71"/>
                <a:gd name="T1" fmla="*/ 1787 h 76"/>
                <a:gd name="T2" fmla="*/ 631 w 71"/>
                <a:gd name="T3" fmla="*/ 1713 h 76"/>
                <a:gd name="T4" fmla="*/ 579 w 71"/>
                <a:gd name="T5" fmla="*/ 1547 h 76"/>
                <a:gd name="T6" fmla="*/ 605 w 71"/>
                <a:gd name="T7" fmla="*/ 1504 h 76"/>
                <a:gd name="T8" fmla="*/ 554 w 71"/>
                <a:gd name="T9" fmla="*/ 1406 h 76"/>
                <a:gd name="T10" fmla="*/ 554 w 71"/>
                <a:gd name="T11" fmla="*/ 1289 h 76"/>
                <a:gd name="T12" fmla="*/ 446 w 71"/>
                <a:gd name="T13" fmla="*/ 1191 h 76"/>
                <a:gd name="T14" fmla="*/ 318 w 71"/>
                <a:gd name="T15" fmla="*/ 1074 h 76"/>
                <a:gd name="T16" fmla="*/ 210 w 71"/>
                <a:gd name="T17" fmla="*/ 1025 h 76"/>
                <a:gd name="T18" fmla="*/ 185 w 71"/>
                <a:gd name="T19" fmla="*/ 1001 h 76"/>
                <a:gd name="T20" fmla="*/ 77 w 71"/>
                <a:gd name="T21" fmla="*/ 976 h 76"/>
                <a:gd name="T22" fmla="*/ 26 w 71"/>
                <a:gd name="T23" fmla="*/ 927 h 76"/>
                <a:gd name="T24" fmla="*/ 51 w 71"/>
                <a:gd name="T25" fmla="*/ 737 h 76"/>
                <a:gd name="T26" fmla="*/ 77 w 71"/>
                <a:gd name="T27" fmla="*/ 669 h 76"/>
                <a:gd name="T28" fmla="*/ 0 w 71"/>
                <a:gd name="T29" fmla="*/ 596 h 76"/>
                <a:gd name="T30" fmla="*/ 26 w 71"/>
                <a:gd name="T31" fmla="*/ 522 h 76"/>
                <a:gd name="T32" fmla="*/ 133 w 71"/>
                <a:gd name="T33" fmla="*/ 405 h 76"/>
                <a:gd name="T34" fmla="*/ 185 w 71"/>
                <a:gd name="T35" fmla="*/ 381 h 76"/>
                <a:gd name="T36" fmla="*/ 185 w 71"/>
                <a:gd name="T37" fmla="*/ 142 h 76"/>
                <a:gd name="T38" fmla="*/ 236 w 71"/>
                <a:gd name="T39" fmla="*/ 117 h 76"/>
                <a:gd name="T40" fmla="*/ 343 w 71"/>
                <a:gd name="T41" fmla="*/ 117 h 76"/>
                <a:gd name="T42" fmla="*/ 579 w 71"/>
                <a:gd name="T43" fmla="*/ 24 h 76"/>
                <a:gd name="T44" fmla="*/ 631 w 71"/>
                <a:gd name="T45" fmla="*/ 24 h 76"/>
                <a:gd name="T46" fmla="*/ 605 w 71"/>
                <a:gd name="T47" fmla="*/ 73 h 76"/>
                <a:gd name="T48" fmla="*/ 579 w 71"/>
                <a:gd name="T49" fmla="*/ 142 h 76"/>
                <a:gd name="T50" fmla="*/ 682 w 71"/>
                <a:gd name="T51" fmla="*/ 117 h 76"/>
                <a:gd name="T52" fmla="*/ 738 w 71"/>
                <a:gd name="T53" fmla="*/ 142 h 76"/>
                <a:gd name="T54" fmla="*/ 815 w 71"/>
                <a:gd name="T55" fmla="*/ 190 h 76"/>
                <a:gd name="T56" fmla="*/ 841 w 71"/>
                <a:gd name="T57" fmla="*/ 239 h 76"/>
                <a:gd name="T58" fmla="*/ 1159 w 71"/>
                <a:gd name="T59" fmla="*/ 308 h 76"/>
                <a:gd name="T60" fmla="*/ 1261 w 71"/>
                <a:gd name="T61" fmla="*/ 356 h 76"/>
                <a:gd name="T62" fmla="*/ 1312 w 71"/>
                <a:gd name="T63" fmla="*/ 356 h 76"/>
                <a:gd name="T64" fmla="*/ 1338 w 71"/>
                <a:gd name="T65" fmla="*/ 356 h 76"/>
                <a:gd name="T66" fmla="*/ 1471 w 71"/>
                <a:gd name="T67" fmla="*/ 381 h 76"/>
                <a:gd name="T68" fmla="*/ 1471 w 71"/>
                <a:gd name="T69" fmla="*/ 405 h 76"/>
                <a:gd name="T70" fmla="*/ 1523 w 71"/>
                <a:gd name="T71" fmla="*/ 430 h 76"/>
                <a:gd name="T72" fmla="*/ 1605 w 71"/>
                <a:gd name="T73" fmla="*/ 503 h 76"/>
                <a:gd name="T74" fmla="*/ 1579 w 71"/>
                <a:gd name="T75" fmla="*/ 596 h 76"/>
                <a:gd name="T76" fmla="*/ 1656 w 71"/>
                <a:gd name="T77" fmla="*/ 596 h 76"/>
                <a:gd name="T78" fmla="*/ 1630 w 71"/>
                <a:gd name="T79" fmla="*/ 644 h 76"/>
                <a:gd name="T80" fmla="*/ 1682 w 71"/>
                <a:gd name="T81" fmla="*/ 713 h 76"/>
                <a:gd name="T82" fmla="*/ 1605 w 71"/>
                <a:gd name="T83" fmla="*/ 786 h 76"/>
                <a:gd name="T84" fmla="*/ 1548 w 71"/>
                <a:gd name="T85" fmla="*/ 908 h 76"/>
                <a:gd name="T86" fmla="*/ 1548 w 71"/>
                <a:gd name="T87" fmla="*/ 927 h 76"/>
                <a:gd name="T88" fmla="*/ 1656 w 71"/>
                <a:gd name="T89" fmla="*/ 835 h 76"/>
                <a:gd name="T90" fmla="*/ 1733 w 71"/>
                <a:gd name="T91" fmla="*/ 786 h 76"/>
                <a:gd name="T92" fmla="*/ 1789 w 71"/>
                <a:gd name="T93" fmla="*/ 737 h 76"/>
                <a:gd name="T94" fmla="*/ 1789 w 71"/>
                <a:gd name="T95" fmla="*/ 669 h 76"/>
                <a:gd name="T96" fmla="*/ 1815 w 71"/>
                <a:gd name="T97" fmla="*/ 644 h 76"/>
                <a:gd name="T98" fmla="*/ 1841 w 71"/>
                <a:gd name="T99" fmla="*/ 596 h 76"/>
                <a:gd name="T100" fmla="*/ 1866 w 71"/>
                <a:gd name="T101" fmla="*/ 620 h 76"/>
                <a:gd name="T102" fmla="*/ 1815 w 71"/>
                <a:gd name="T103" fmla="*/ 786 h 76"/>
                <a:gd name="T104" fmla="*/ 1789 w 71"/>
                <a:gd name="T105" fmla="*/ 835 h 76"/>
                <a:gd name="T106" fmla="*/ 1733 w 71"/>
                <a:gd name="T107" fmla="*/ 952 h 76"/>
                <a:gd name="T108" fmla="*/ 1733 w 71"/>
                <a:gd name="T109" fmla="*/ 1074 h 76"/>
                <a:gd name="T110" fmla="*/ 1682 w 71"/>
                <a:gd name="T111" fmla="*/ 1118 h 76"/>
                <a:gd name="T112" fmla="*/ 1707 w 71"/>
                <a:gd name="T113" fmla="*/ 1289 h 76"/>
                <a:gd name="T114" fmla="*/ 1656 w 71"/>
                <a:gd name="T115" fmla="*/ 1406 h 76"/>
                <a:gd name="T116" fmla="*/ 1707 w 71"/>
                <a:gd name="T117" fmla="*/ 1669 h 76"/>
                <a:gd name="T118" fmla="*/ 1707 w 71"/>
                <a:gd name="T119" fmla="*/ 1694 h 76"/>
                <a:gd name="T120" fmla="*/ 1707 w 71"/>
                <a:gd name="T121" fmla="*/ 1762 h 76"/>
                <a:gd name="T122" fmla="*/ 790 w 71"/>
                <a:gd name="T123" fmla="*/ 1811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7" name="Freeform 16"/>
            <p:cNvSpPr>
              <a:spLocks/>
            </p:cNvSpPr>
            <p:nvPr/>
          </p:nvSpPr>
          <p:spPr bwMode="auto">
            <a:xfrm>
              <a:off x="3787"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8" name="Freeform 17"/>
            <p:cNvSpPr>
              <a:spLocks/>
            </p:cNvSpPr>
            <p:nvPr/>
          </p:nvSpPr>
          <p:spPr bwMode="auto">
            <a:xfrm>
              <a:off x="3742"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49" name="Freeform 18"/>
            <p:cNvSpPr>
              <a:spLocks/>
            </p:cNvSpPr>
            <p:nvPr/>
          </p:nvSpPr>
          <p:spPr bwMode="auto">
            <a:xfrm>
              <a:off x="3890" y="2409"/>
              <a:ext cx="266"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2 w 52"/>
                <a:gd name="T11" fmla="*/ 1942 h 83"/>
                <a:gd name="T12" fmla="*/ 133 w 52"/>
                <a:gd name="T13" fmla="*/ 1918 h 83"/>
                <a:gd name="T14" fmla="*/ 184 w 52"/>
                <a:gd name="T15" fmla="*/ 1942 h 83"/>
                <a:gd name="T16" fmla="*/ 210 w 52"/>
                <a:gd name="T17" fmla="*/ 1918 h 83"/>
                <a:gd name="T18" fmla="*/ 210 w 52"/>
                <a:gd name="T19" fmla="*/ 1825 h 83"/>
                <a:gd name="T20" fmla="*/ 235 w 52"/>
                <a:gd name="T21" fmla="*/ 1777 h 83"/>
                <a:gd name="T22" fmla="*/ 261 w 52"/>
                <a:gd name="T23" fmla="*/ 1825 h 83"/>
                <a:gd name="T24" fmla="*/ 261 w 52"/>
                <a:gd name="T25" fmla="*/ 1850 h 83"/>
                <a:gd name="T26" fmla="*/ 286 w 52"/>
                <a:gd name="T27" fmla="*/ 1893 h 83"/>
                <a:gd name="T28" fmla="*/ 343 w 52"/>
                <a:gd name="T29" fmla="*/ 1966 h 83"/>
                <a:gd name="T30" fmla="*/ 368 w 52"/>
                <a:gd name="T31" fmla="*/ 1966 h 83"/>
                <a:gd name="T32" fmla="*/ 394 w 52"/>
                <a:gd name="T33" fmla="*/ 1966 h 83"/>
                <a:gd name="T34" fmla="*/ 445 w 52"/>
                <a:gd name="T35" fmla="*/ 1918 h 83"/>
                <a:gd name="T36" fmla="*/ 445 w 52"/>
                <a:gd name="T37" fmla="*/ 1918 h 83"/>
                <a:gd name="T38" fmla="*/ 471 w 52"/>
                <a:gd name="T39" fmla="*/ 1893 h 83"/>
                <a:gd name="T40" fmla="*/ 471 w 52"/>
                <a:gd name="T41" fmla="*/ 1893 h 83"/>
                <a:gd name="T42" fmla="*/ 471 w 52"/>
                <a:gd name="T43" fmla="*/ 1874 h 83"/>
                <a:gd name="T44" fmla="*/ 445 w 52"/>
                <a:gd name="T45" fmla="*/ 1874 h 83"/>
                <a:gd name="T46" fmla="*/ 445 w 52"/>
                <a:gd name="T47" fmla="*/ 1850 h 83"/>
                <a:gd name="T48" fmla="*/ 471 w 52"/>
                <a:gd name="T49" fmla="*/ 1825 h 83"/>
                <a:gd name="T50" fmla="*/ 471 w 52"/>
                <a:gd name="T51" fmla="*/ 1801 h 83"/>
                <a:gd name="T52" fmla="*/ 419 w 52"/>
                <a:gd name="T53" fmla="*/ 1777 h 83"/>
                <a:gd name="T54" fmla="*/ 419 w 52"/>
                <a:gd name="T55" fmla="*/ 1777 h 83"/>
                <a:gd name="T56" fmla="*/ 394 w 52"/>
                <a:gd name="T57" fmla="*/ 1777 h 83"/>
                <a:gd name="T58" fmla="*/ 368 w 52"/>
                <a:gd name="T59" fmla="*/ 1728 h 83"/>
                <a:gd name="T60" fmla="*/ 368 w 52"/>
                <a:gd name="T61" fmla="*/ 1704 h 83"/>
                <a:gd name="T62" fmla="*/ 368 w 52"/>
                <a:gd name="T63" fmla="*/ 1684 h 83"/>
                <a:gd name="T64" fmla="*/ 368 w 52"/>
                <a:gd name="T65" fmla="*/ 1684 h 83"/>
                <a:gd name="T66" fmla="*/ 368 w 52"/>
                <a:gd name="T67" fmla="*/ 1660 h 83"/>
                <a:gd name="T68" fmla="*/ 1361 w 52"/>
                <a:gd name="T69" fmla="*/ 1562 h 83"/>
                <a:gd name="T70" fmla="*/ 1361 w 52"/>
                <a:gd name="T71" fmla="*/ 1538 h 83"/>
                <a:gd name="T72" fmla="*/ 1310 w 52"/>
                <a:gd name="T73" fmla="*/ 1494 h 83"/>
                <a:gd name="T74" fmla="*/ 1310 w 52"/>
                <a:gd name="T75" fmla="*/ 1373 h 83"/>
                <a:gd name="T76" fmla="*/ 1258 w 52"/>
                <a:gd name="T77" fmla="*/ 1304 h 83"/>
                <a:gd name="T78" fmla="*/ 1258 w 52"/>
                <a:gd name="T79" fmla="*/ 1231 h 83"/>
                <a:gd name="T80" fmla="*/ 1284 w 52"/>
                <a:gd name="T81" fmla="*/ 1183 h 83"/>
                <a:gd name="T82" fmla="*/ 1284 w 52"/>
                <a:gd name="T83" fmla="*/ 1115 h 83"/>
                <a:gd name="T84" fmla="*/ 1310 w 52"/>
                <a:gd name="T85" fmla="*/ 1066 h 83"/>
                <a:gd name="T86" fmla="*/ 1335 w 52"/>
                <a:gd name="T87" fmla="*/ 1066 h 83"/>
                <a:gd name="T88" fmla="*/ 1284 w 52"/>
                <a:gd name="T89" fmla="*/ 1042 h 83"/>
                <a:gd name="T90" fmla="*/ 1310 w 52"/>
                <a:gd name="T91" fmla="*/ 993 h 83"/>
                <a:gd name="T92" fmla="*/ 1284 w 52"/>
                <a:gd name="T93" fmla="*/ 973 h 83"/>
                <a:gd name="T94" fmla="*/ 1258 w 52"/>
                <a:gd name="T95" fmla="*/ 949 h 83"/>
                <a:gd name="T96" fmla="*/ 1228 w 52"/>
                <a:gd name="T97" fmla="*/ 925 h 83"/>
                <a:gd name="T98" fmla="*/ 1202 w 52"/>
                <a:gd name="T99" fmla="*/ 876 h 83"/>
                <a:gd name="T100" fmla="*/ 1177 w 52"/>
                <a:gd name="T101" fmla="*/ 852 h 83"/>
                <a:gd name="T102" fmla="*/ 941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0" name="Freeform 19"/>
            <p:cNvSpPr>
              <a:spLocks/>
            </p:cNvSpPr>
            <p:nvPr/>
          </p:nvSpPr>
          <p:spPr bwMode="auto">
            <a:xfrm>
              <a:off x="4060"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1" name="Freeform 20"/>
            <p:cNvSpPr>
              <a:spLocks/>
            </p:cNvSpPr>
            <p:nvPr/>
          </p:nvSpPr>
          <p:spPr bwMode="auto">
            <a:xfrm>
              <a:off x="4141"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2" name="Freeform 21"/>
            <p:cNvSpPr>
              <a:spLocks/>
            </p:cNvSpPr>
            <p:nvPr/>
          </p:nvSpPr>
          <p:spPr bwMode="auto">
            <a:xfrm>
              <a:off x="3962" y="2716"/>
              <a:ext cx="630" cy="453"/>
            </a:xfrm>
            <a:custGeom>
              <a:avLst/>
              <a:gdLst>
                <a:gd name="T0" fmla="*/ 0 w 123"/>
                <a:gd name="T1" fmla="*/ 190 h 93"/>
                <a:gd name="T2" fmla="*/ 0 w 123"/>
                <a:gd name="T3" fmla="*/ 239 h 93"/>
                <a:gd name="T4" fmla="*/ 51 w 123"/>
                <a:gd name="T5" fmla="*/ 283 h 93"/>
                <a:gd name="T6" fmla="*/ 77 w 123"/>
                <a:gd name="T7" fmla="*/ 356 h 93"/>
                <a:gd name="T8" fmla="*/ 102 w 123"/>
                <a:gd name="T9" fmla="*/ 404 h 93"/>
                <a:gd name="T10" fmla="*/ 77 w 123"/>
                <a:gd name="T11" fmla="*/ 453 h 93"/>
                <a:gd name="T12" fmla="*/ 184 w 123"/>
                <a:gd name="T13" fmla="*/ 429 h 93"/>
                <a:gd name="T14" fmla="*/ 236 w 123"/>
                <a:gd name="T15" fmla="*/ 356 h 93"/>
                <a:gd name="T16" fmla="*/ 261 w 123"/>
                <a:gd name="T17" fmla="*/ 356 h 93"/>
                <a:gd name="T18" fmla="*/ 236 w 123"/>
                <a:gd name="T19" fmla="*/ 404 h 93"/>
                <a:gd name="T20" fmla="*/ 497 w 123"/>
                <a:gd name="T21" fmla="*/ 331 h 93"/>
                <a:gd name="T22" fmla="*/ 497 w 123"/>
                <a:gd name="T23" fmla="*/ 380 h 93"/>
                <a:gd name="T24" fmla="*/ 656 w 123"/>
                <a:gd name="T25" fmla="*/ 404 h 93"/>
                <a:gd name="T26" fmla="*/ 763 w 123"/>
                <a:gd name="T27" fmla="*/ 429 h 93"/>
                <a:gd name="T28" fmla="*/ 814 w 123"/>
                <a:gd name="T29" fmla="*/ 453 h 93"/>
                <a:gd name="T30" fmla="*/ 814 w 123"/>
                <a:gd name="T31" fmla="*/ 472 h 93"/>
                <a:gd name="T32" fmla="*/ 942 w 123"/>
                <a:gd name="T33" fmla="*/ 570 h 93"/>
                <a:gd name="T34" fmla="*/ 917 w 123"/>
                <a:gd name="T35" fmla="*/ 594 h 93"/>
                <a:gd name="T36" fmla="*/ 891 w 123"/>
                <a:gd name="T37" fmla="*/ 619 h 93"/>
                <a:gd name="T38" fmla="*/ 1076 w 123"/>
                <a:gd name="T39" fmla="*/ 570 h 93"/>
                <a:gd name="T40" fmla="*/ 1311 w 123"/>
                <a:gd name="T41" fmla="*/ 497 h 93"/>
                <a:gd name="T42" fmla="*/ 1311 w 123"/>
                <a:gd name="T43" fmla="*/ 429 h 93"/>
                <a:gd name="T44" fmla="*/ 1598 w 123"/>
                <a:gd name="T45" fmla="*/ 497 h 93"/>
                <a:gd name="T46" fmla="*/ 1808 w 123"/>
                <a:gd name="T47" fmla="*/ 662 h 93"/>
                <a:gd name="T48" fmla="*/ 1941 w 123"/>
                <a:gd name="T49" fmla="*/ 711 h 93"/>
                <a:gd name="T50" fmla="*/ 2018 w 123"/>
                <a:gd name="T51" fmla="*/ 852 h 93"/>
                <a:gd name="T52" fmla="*/ 1992 w 123"/>
                <a:gd name="T53" fmla="*/ 1140 h 93"/>
                <a:gd name="T54" fmla="*/ 2100 w 123"/>
                <a:gd name="T55" fmla="*/ 1281 h 93"/>
                <a:gd name="T56" fmla="*/ 2074 w 123"/>
                <a:gd name="T57" fmla="*/ 1189 h 93"/>
                <a:gd name="T58" fmla="*/ 2151 w 123"/>
                <a:gd name="T59" fmla="*/ 1208 h 93"/>
                <a:gd name="T60" fmla="*/ 2177 w 123"/>
                <a:gd name="T61" fmla="*/ 1189 h 93"/>
                <a:gd name="T62" fmla="*/ 2177 w 123"/>
                <a:gd name="T63" fmla="*/ 1257 h 93"/>
                <a:gd name="T64" fmla="*/ 2100 w 123"/>
                <a:gd name="T65" fmla="*/ 1354 h 93"/>
                <a:gd name="T66" fmla="*/ 2177 w 123"/>
                <a:gd name="T67" fmla="*/ 1447 h 93"/>
                <a:gd name="T68" fmla="*/ 2336 w 123"/>
                <a:gd name="T69" fmla="*/ 1612 h 93"/>
                <a:gd name="T70" fmla="*/ 2387 w 123"/>
                <a:gd name="T71" fmla="*/ 1637 h 93"/>
                <a:gd name="T72" fmla="*/ 2464 w 123"/>
                <a:gd name="T73" fmla="*/ 1754 h 93"/>
                <a:gd name="T74" fmla="*/ 2597 w 123"/>
                <a:gd name="T75" fmla="*/ 1944 h 93"/>
                <a:gd name="T76" fmla="*/ 2832 w 123"/>
                <a:gd name="T77" fmla="*/ 2090 h 93"/>
                <a:gd name="T78" fmla="*/ 2914 w 123"/>
                <a:gd name="T79" fmla="*/ 2133 h 93"/>
                <a:gd name="T80" fmla="*/ 2884 w 123"/>
                <a:gd name="T81" fmla="*/ 2158 h 93"/>
                <a:gd name="T82" fmla="*/ 2858 w 123"/>
                <a:gd name="T83" fmla="*/ 2182 h 93"/>
                <a:gd name="T84" fmla="*/ 2966 w 123"/>
                <a:gd name="T85" fmla="*/ 2182 h 93"/>
                <a:gd name="T86" fmla="*/ 3176 w 123"/>
                <a:gd name="T87" fmla="*/ 2090 h 93"/>
                <a:gd name="T88" fmla="*/ 3176 w 123"/>
                <a:gd name="T89" fmla="*/ 1944 h 93"/>
                <a:gd name="T90" fmla="*/ 3201 w 123"/>
                <a:gd name="T91" fmla="*/ 1754 h 93"/>
                <a:gd name="T92" fmla="*/ 3176 w 123"/>
                <a:gd name="T93" fmla="*/ 1447 h 93"/>
                <a:gd name="T94" fmla="*/ 2966 w 123"/>
                <a:gd name="T95" fmla="*/ 1140 h 93"/>
                <a:gd name="T96" fmla="*/ 2884 w 123"/>
                <a:gd name="T97" fmla="*/ 1018 h 93"/>
                <a:gd name="T98" fmla="*/ 2884 w 123"/>
                <a:gd name="T99" fmla="*/ 901 h 93"/>
                <a:gd name="T100" fmla="*/ 2704 w 123"/>
                <a:gd name="T101" fmla="*/ 687 h 93"/>
                <a:gd name="T102" fmla="*/ 2597 w 123"/>
                <a:gd name="T103" fmla="*/ 570 h 93"/>
                <a:gd name="T104" fmla="*/ 2412 w 123"/>
                <a:gd name="T105" fmla="*/ 190 h 93"/>
                <a:gd name="T106" fmla="*/ 2361 w 123"/>
                <a:gd name="T107" fmla="*/ 141 h 93"/>
                <a:gd name="T108" fmla="*/ 2310 w 123"/>
                <a:gd name="T109" fmla="*/ 24 h 93"/>
                <a:gd name="T110" fmla="*/ 2151 w 123"/>
                <a:gd name="T111" fmla="*/ 24 h 93"/>
                <a:gd name="T112" fmla="*/ 2151 w 123"/>
                <a:gd name="T113" fmla="*/ 166 h 93"/>
                <a:gd name="T114" fmla="*/ 2100 w 123"/>
                <a:gd name="T115" fmla="*/ 190 h 93"/>
                <a:gd name="T116" fmla="*/ 1024 w 123"/>
                <a:gd name="T117" fmla="*/ 166 h 93"/>
                <a:gd name="T118" fmla="*/ 999 w 123"/>
                <a:gd name="T119" fmla="*/ 7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3" name="Freeform 22"/>
            <p:cNvSpPr>
              <a:spLocks/>
            </p:cNvSpPr>
            <p:nvPr/>
          </p:nvSpPr>
          <p:spPr bwMode="auto">
            <a:xfrm>
              <a:off x="4243"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54" name="Freeform 23"/>
            <p:cNvSpPr>
              <a:spLocks/>
            </p:cNvSpPr>
            <p:nvPr/>
          </p:nvSpPr>
          <p:spPr bwMode="auto">
            <a:xfrm>
              <a:off x="3433" y="2306"/>
              <a:ext cx="344" cy="302"/>
            </a:xfrm>
            <a:custGeom>
              <a:avLst/>
              <a:gdLst>
                <a:gd name="T0" fmla="*/ 0 w 67"/>
                <a:gd name="T1" fmla="*/ 73 h 62"/>
                <a:gd name="T2" fmla="*/ 1581 w 67"/>
                <a:gd name="T3" fmla="*/ 0 h 62"/>
                <a:gd name="T4" fmla="*/ 1581 w 67"/>
                <a:gd name="T5" fmla="*/ 24 h 62"/>
                <a:gd name="T6" fmla="*/ 1607 w 67"/>
                <a:gd name="T7" fmla="*/ 49 h 62"/>
                <a:gd name="T8" fmla="*/ 1633 w 67"/>
                <a:gd name="T9" fmla="*/ 73 h 62"/>
                <a:gd name="T10" fmla="*/ 1607 w 67"/>
                <a:gd name="T11" fmla="*/ 117 h 62"/>
                <a:gd name="T12" fmla="*/ 1581 w 67"/>
                <a:gd name="T13" fmla="*/ 141 h 62"/>
                <a:gd name="T14" fmla="*/ 1530 w 67"/>
                <a:gd name="T15" fmla="*/ 190 h 62"/>
                <a:gd name="T16" fmla="*/ 1530 w 67"/>
                <a:gd name="T17" fmla="*/ 214 h 62"/>
                <a:gd name="T18" fmla="*/ 1766 w 67"/>
                <a:gd name="T19" fmla="*/ 214 h 62"/>
                <a:gd name="T20" fmla="*/ 1766 w 67"/>
                <a:gd name="T21" fmla="*/ 214 h 62"/>
                <a:gd name="T22" fmla="*/ 1766 w 67"/>
                <a:gd name="T23" fmla="*/ 239 h 62"/>
                <a:gd name="T24" fmla="*/ 1741 w 67"/>
                <a:gd name="T25" fmla="*/ 283 h 62"/>
                <a:gd name="T26" fmla="*/ 1715 w 67"/>
                <a:gd name="T27" fmla="*/ 307 h 62"/>
                <a:gd name="T28" fmla="*/ 1689 w 67"/>
                <a:gd name="T29" fmla="*/ 404 h 62"/>
                <a:gd name="T30" fmla="*/ 1633 w 67"/>
                <a:gd name="T31" fmla="*/ 453 h 62"/>
                <a:gd name="T32" fmla="*/ 1633 w 67"/>
                <a:gd name="T33" fmla="*/ 521 h 62"/>
                <a:gd name="T34" fmla="*/ 1633 w 67"/>
                <a:gd name="T35" fmla="*/ 594 h 62"/>
                <a:gd name="T36" fmla="*/ 1633 w 67"/>
                <a:gd name="T37" fmla="*/ 594 h 62"/>
                <a:gd name="T38" fmla="*/ 1581 w 67"/>
                <a:gd name="T39" fmla="*/ 619 h 62"/>
                <a:gd name="T40" fmla="*/ 1581 w 67"/>
                <a:gd name="T41" fmla="*/ 643 h 62"/>
                <a:gd name="T42" fmla="*/ 1504 w 67"/>
                <a:gd name="T43" fmla="*/ 687 h 62"/>
                <a:gd name="T44" fmla="*/ 1504 w 67"/>
                <a:gd name="T45" fmla="*/ 760 h 62"/>
                <a:gd name="T46" fmla="*/ 1504 w 67"/>
                <a:gd name="T47" fmla="*/ 828 h 62"/>
                <a:gd name="T48" fmla="*/ 1479 w 67"/>
                <a:gd name="T49" fmla="*/ 852 h 62"/>
                <a:gd name="T50" fmla="*/ 1422 w 67"/>
                <a:gd name="T51" fmla="*/ 901 h 62"/>
                <a:gd name="T52" fmla="*/ 1371 w 67"/>
                <a:gd name="T53" fmla="*/ 950 h 62"/>
                <a:gd name="T54" fmla="*/ 1345 w 67"/>
                <a:gd name="T55" fmla="*/ 974 h 62"/>
                <a:gd name="T56" fmla="*/ 1345 w 67"/>
                <a:gd name="T57" fmla="*/ 1018 h 62"/>
                <a:gd name="T58" fmla="*/ 1320 w 67"/>
                <a:gd name="T59" fmla="*/ 1067 h 62"/>
                <a:gd name="T60" fmla="*/ 1320 w 67"/>
                <a:gd name="T61" fmla="*/ 1091 h 62"/>
                <a:gd name="T62" fmla="*/ 1294 w 67"/>
                <a:gd name="T63" fmla="*/ 1164 h 62"/>
                <a:gd name="T64" fmla="*/ 1263 w 67"/>
                <a:gd name="T65" fmla="*/ 1208 h 62"/>
                <a:gd name="T66" fmla="*/ 1294 w 67"/>
                <a:gd name="T67" fmla="*/ 1281 h 62"/>
                <a:gd name="T68" fmla="*/ 1320 w 67"/>
                <a:gd name="T69" fmla="*/ 1305 h 62"/>
                <a:gd name="T70" fmla="*/ 1320 w 67"/>
                <a:gd name="T71" fmla="*/ 1354 h 62"/>
                <a:gd name="T72" fmla="*/ 1320 w 67"/>
                <a:gd name="T73" fmla="*/ 1354 h 62"/>
                <a:gd name="T74" fmla="*/ 1320 w 67"/>
                <a:gd name="T75" fmla="*/ 1378 h 62"/>
                <a:gd name="T76" fmla="*/ 1320 w 67"/>
                <a:gd name="T77" fmla="*/ 1378 h 62"/>
                <a:gd name="T78" fmla="*/ 1294 w 67"/>
                <a:gd name="T79" fmla="*/ 1422 h 62"/>
                <a:gd name="T80" fmla="*/ 1320 w 67"/>
                <a:gd name="T81" fmla="*/ 1447 h 62"/>
                <a:gd name="T82" fmla="*/ 211 w 67"/>
                <a:gd name="T83" fmla="*/ 1471 h 62"/>
                <a:gd name="T84" fmla="*/ 211 w 67"/>
                <a:gd name="T85" fmla="*/ 1257 h 62"/>
                <a:gd name="T86" fmla="*/ 159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5" name="Freeform 24"/>
            <p:cNvSpPr>
              <a:spLocks/>
            </p:cNvSpPr>
            <p:nvPr/>
          </p:nvSpPr>
          <p:spPr bwMode="auto">
            <a:xfrm>
              <a:off x="1491" y="1614"/>
              <a:ext cx="553" cy="897"/>
            </a:xfrm>
            <a:custGeom>
              <a:avLst/>
              <a:gdLst>
                <a:gd name="T0" fmla="*/ 1598 w 108"/>
                <a:gd name="T1" fmla="*/ 4256 h 184"/>
                <a:gd name="T2" fmla="*/ 1598 w 108"/>
                <a:gd name="T3" fmla="*/ 4207 h 184"/>
                <a:gd name="T4" fmla="*/ 1572 w 108"/>
                <a:gd name="T5" fmla="*/ 4158 h 184"/>
                <a:gd name="T6" fmla="*/ 1495 w 108"/>
                <a:gd name="T7" fmla="*/ 3876 h 184"/>
                <a:gd name="T8" fmla="*/ 1311 w 108"/>
                <a:gd name="T9" fmla="*/ 3710 h 184"/>
                <a:gd name="T10" fmla="*/ 1260 w 108"/>
                <a:gd name="T11" fmla="*/ 3637 h 184"/>
                <a:gd name="T12" fmla="*/ 1208 w 108"/>
                <a:gd name="T13" fmla="*/ 3564 h 184"/>
                <a:gd name="T14" fmla="*/ 1024 w 108"/>
                <a:gd name="T15" fmla="*/ 3495 h 184"/>
                <a:gd name="T16" fmla="*/ 865 w 108"/>
                <a:gd name="T17" fmla="*/ 3349 h 184"/>
                <a:gd name="T18" fmla="*/ 579 w 108"/>
                <a:gd name="T19" fmla="*/ 3232 h 184"/>
                <a:gd name="T20" fmla="*/ 579 w 108"/>
                <a:gd name="T21" fmla="*/ 3140 h 184"/>
                <a:gd name="T22" fmla="*/ 604 w 108"/>
                <a:gd name="T23" fmla="*/ 3018 h 184"/>
                <a:gd name="T24" fmla="*/ 553 w 108"/>
                <a:gd name="T25" fmla="*/ 2901 h 184"/>
                <a:gd name="T26" fmla="*/ 579 w 108"/>
                <a:gd name="T27" fmla="*/ 2852 h 184"/>
                <a:gd name="T28" fmla="*/ 420 w 108"/>
                <a:gd name="T29" fmla="*/ 2589 h 184"/>
                <a:gd name="T30" fmla="*/ 312 w 108"/>
                <a:gd name="T31" fmla="*/ 2423 h 184"/>
                <a:gd name="T32" fmla="*/ 369 w 108"/>
                <a:gd name="T33" fmla="*/ 2281 h 184"/>
                <a:gd name="T34" fmla="*/ 369 w 108"/>
                <a:gd name="T35" fmla="*/ 2164 h 184"/>
                <a:gd name="T36" fmla="*/ 236 w 108"/>
                <a:gd name="T37" fmla="*/ 2043 h 184"/>
                <a:gd name="T38" fmla="*/ 236 w 108"/>
                <a:gd name="T39" fmla="*/ 1852 h 184"/>
                <a:gd name="T40" fmla="*/ 287 w 108"/>
                <a:gd name="T41" fmla="*/ 1784 h 184"/>
                <a:gd name="T42" fmla="*/ 312 w 108"/>
                <a:gd name="T43" fmla="*/ 1877 h 184"/>
                <a:gd name="T44" fmla="*/ 394 w 108"/>
                <a:gd name="T45" fmla="*/ 1852 h 184"/>
                <a:gd name="T46" fmla="*/ 369 w 108"/>
                <a:gd name="T47" fmla="*/ 1687 h 184"/>
                <a:gd name="T48" fmla="*/ 312 w 108"/>
                <a:gd name="T49" fmla="*/ 1736 h 184"/>
                <a:gd name="T50" fmla="*/ 184 w 108"/>
                <a:gd name="T51" fmla="*/ 1662 h 184"/>
                <a:gd name="T52" fmla="*/ 159 w 108"/>
                <a:gd name="T53" fmla="*/ 1448 h 184"/>
                <a:gd name="T54" fmla="*/ 26 w 108"/>
                <a:gd name="T55" fmla="*/ 1214 h 184"/>
                <a:gd name="T56" fmla="*/ 26 w 108"/>
                <a:gd name="T57" fmla="*/ 1092 h 184"/>
                <a:gd name="T58" fmla="*/ 102 w 108"/>
                <a:gd name="T59" fmla="*/ 951 h 184"/>
                <a:gd name="T60" fmla="*/ 51 w 108"/>
                <a:gd name="T61" fmla="*/ 761 h 184"/>
                <a:gd name="T62" fmla="*/ 0 w 108"/>
                <a:gd name="T63" fmla="*/ 663 h 184"/>
                <a:gd name="T64" fmla="*/ 0 w 108"/>
                <a:gd name="T65" fmla="*/ 570 h 184"/>
                <a:gd name="T66" fmla="*/ 159 w 108"/>
                <a:gd name="T67" fmla="*/ 356 h 184"/>
                <a:gd name="T68" fmla="*/ 236 w 108"/>
                <a:gd name="T69" fmla="*/ 239 h 184"/>
                <a:gd name="T70" fmla="*/ 236 w 108"/>
                <a:gd name="T71" fmla="*/ 24 h 184"/>
                <a:gd name="T72" fmla="*/ 1260 w 108"/>
                <a:gd name="T73" fmla="*/ 1521 h 184"/>
                <a:gd name="T74" fmla="*/ 2729 w 108"/>
                <a:gd name="T75" fmla="*/ 3539 h 184"/>
                <a:gd name="T76" fmla="*/ 2755 w 108"/>
                <a:gd name="T77" fmla="*/ 3637 h 184"/>
                <a:gd name="T78" fmla="*/ 2780 w 108"/>
                <a:gd name="T79" fmla="*/ 3729 h 184"/>
                <a:gd name="T80" fmla="*/ 2806 w 108"/>
                <a:gd name="T81" fmla="*/ 3802 h 184"/>
                <a:gd name="T82" fmla="*/ 2698 w 108"/>
                <a:gd name="T83" fmla="*/ 3851 h 184"/>
                <a:gd name="T84" fmla="*/ 2570 w 108"/>
                <a:gd name="T85" fmla="*/ 4090 h 184"/>
                <a:gd name="T86" fmla="*/ 2545 w 108"/>
                <a:gd name="T87" fmla="*/ 4134 h 184"/>
                <a:gd name="T88" fmla="*/ 2519 w 108"/>
                <a:gd name="T89" fmla="*/ 4231 h 184"/>
                <a:gd name="T90" fmla="*/ 2570 w 108"/>
                <a:gd name="T91" fmla="*/ 4300 h 184"/>
                <a:gd name="T92" fmla="*/ 2519 w 108"/>
                <a:gd name="T93" fmla="*/ 4373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6" name="Freeform 25"/>
            <p:cNvSpPr>
              <a:spLocks/>
            </p:cNvSpPr>
            <p:nvPr/>
          </p:nvSpPr>
          <p:spPr bwMode="auto">
            <a:xfrm>
              <a:off x="2356" y="1545"/>
              <a:ext cx="483" cy="381"/>
            </a:xfrm>
            <a:custGeom>
              <a:avLst/>
              <a:gdLst>
                <a:gd name="T0" fmla="*/ 2323 w 94"/>
                <a:gd name="T1" fmla="*/ 1861 h 78"/>
                <a:gd name="T2" fmla="*/ 2405 w 94"/>
                <a:gd name="T3" fmla="*/ 1050 h 78"/>
                <a:gd name="T4" fmla="*/ 2482 w 94"/>
                <a:gd name="T5" fmla="*/ 239 h 78"/>
                <a:gd name="T6" fmla="*/ 262 w 94"/>
                <a:gd name="T7" fmla="*/ 0 h 78"/>
                <a:gd name="T8" fmla="*/ 236 w 94"/>
                <a:gd name="T9" fmla="*/ 190 h 78"/>
                <a:gd name="T10" fmla="*/ 77 w 94"/>
                <a:gd name="T11" fmla="*/ 1192 h 78"/>
                <a:gd name="T12" fmla="*/ 51 w 94"/>
                <a:gd name="T13" fmla="*/ 1192 h 78"/>
                <a:gd name="T14" fmla="*/ 0 w 94"/>
                <a:gd name="T15" fmla="*/ 1597 h 78"/>
                <a:gd name="T16" fmla="*/ 658 w 94"/>
                <a:gd name="T17" fmla="*/ 1695 h 78"/>
                <a:gd name="T18" fmla="*/ 2323 w 94"/>
                <a:gd name="T19" fmla="*/ 1861 h 78"/>
                <a:gd name="T20" fmla="*/ 2323 w 94"/>
                <a:gd name="T21" fmla="*/ 1861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57" name="Freeform 26"/>
            <p:cNvSpPr>
              <a:spLocks/>
            </p:cNvSpPr>
            <p:nvPr/>
          </p:nvSpPr>
          <p:spPr bwMode="auto">
            <a:xfrm>
              <a:off x="2434" y="1892"/>
              <a:ext cx="508" cy="375"/>
            </a:xfrm>
            <a:custGeom>
              <a:avLst/>
              <a:gdLst>
                <a:gd name="T0" fmla="*/ 0 w 99"/>
                <a:gd name="T1" fmla="*/ 1588 h 77"/>
                <a:gd name="T2" fmla="*/ 262 w 99"/>
                <a:gd name="T3" fmla="*/ 0 h 77"/>
                <a:gd name="T4" fmla="*/ 1924 w 99"/>
                <a:gd name="T5" fmla="*/ 166 h 77"/>
                <a:gd name="T6" fmla="*/ 2607 w 99"/>
                <a:gd name="T7" fmla="*/ 214 h 77"/>
                <a:gd name="T8" fmla="*/ 2581 w 99"/>
                <a:gd name="T9" fmla="*/ 619 h 77"/>
                <a:gd name="T10" fmla="*/ 2499 w 99"/>
                <a:gd name="T11" fmla="*/ 1826 h 77"/>
                <a:gd name="T12" fmla="*/ 2160 w 99"/>
                <a:gd name="T13" fmla="*/ 1802 h 77"/>
                <a:gd name="T14" fmla="*/ 0 w 99"/>
                <a:gd name="T15" fmla="*/ 1588 h 77"/>
                <a:gd name="T16" fmla="*/ 0 w 99"/>
                <a:gd name="T17" fmla="*/ 1588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8" name="Freeform 27"/>
            <p:cNvSpPr>
              <a:spLocks/>
            </p:cNvSpPr>
            <p:nvPr/>
          </p:nvSpPr>
          <p:spPr bwMode="auto">
            <a:xfrm>
              <a:off x="2368" y="2218"/>
              <a:ext cx="485" cy="478"/>
            </a:xfrm>
            <a:custGeom>
              <a:avLst/>
              <a:gdLst>
                <a:gd name="T0" fmla="*/ 337 w 95"/>
                <a:gd name="T1" fmla="*/ 0 h 98"/>
                <a:gd name="T2" fmla="*/ 0 w 95"/>
                <a:gd name="T3" fmla="*/ 2283 h 98"/>
                <a:gd name="T4" fmla="*/ 0 w 95"/>
                <a:gd name="T5" fmla="*/ 2283 h 98"/>
                <a:gd name="T6" fmla="*/ 311 w 95"/>
                <a:gd name="T7" fmla="*/ 2331 h 98"/>
                <a:gd name="T8" fmla="*/ 337 w 95"/>
                <a:gd name="T9" fmla="*/ 2141 h 98"/>
                <a:gd name="T10" fmla="*/ 965 w 95"/>
                <a:gd name="T11" fmla="*/ 2214 h 98"/>
                <a:gd name="T12" fmla="*/ 965 w 95"/>
                <a:gd name="T13" fmla="*/ 2214 h 98"/>
                <a:gd name="T14" fmla="*/ 939 w 95"/>
                <a:gd name="T15" fmla="*/ 2190 h 98"/>
                <a:gd name="T16" fmla="*/ 965 w 95"/>
                <a:gd name="T17" fmla="*/ 2166 h 98"/>
                <a:gd name="T18" fmla="*/ 939 w 95"/>
                <a:gd name="T19" fmla="*/ 2141 h 98"/>
                <a:gd name="T20" fmla="*/ 939 w 95"/>
                <a:gd name="T21" fmla="*/ 2141 h 98"/>
                <a:gd name="T22" fmla="*/ 939 w 95"/>
                <a:gd name="T23" fmla="*/ 2141 h 98"/>
                <a:gd name="T24" fmla="*/ 2267 w 95"/>
                <a:gd name="T25" fmla="*/ 2234 h 98"/>
                <a:gd name="T26" fmla="*/ 2425 w 95"/>
                <a:gd name="T27" fmla="*/ 429 h 98"/>
                <a:gd name="T28" fmla="*/ 2451 w 95"/>
                <a:gd name="T29" fmla="*/ 429 h 98"/>
                <a:gd name="T30" fmla="*/ 2476 w 95"/>
                <a:gd name="T31" fmla="*/ 215 h 98"/>
                <a:gd name="T32" fmla="*/ 337 w 95"/>
                <a:gd name="T33" fmla="*/ 0 h 98"/>
                <a:gd name="T34" fmla="*/ 337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59" name="Freeform 28"/>
            <p:cNvSpPr>
              <a:spLocks/>
            </p:cNvSpPr>
            <p:nvPr/>
          </p:nvSpPr>
          <p:spPr bwMode="auto">
            <a:xfrm>
              <a:off x="2552" y="2306"/>
              <a:ext cx="969" cy="898"/>
            </a:xfrm>
            <a:custGeom>
              <a:avLst/>
              <a:gdLst>
                <a:gd name="T0" fmla="*/ 4496 w 189"/>
                <a:gd name="T1" fmla="*/ 1191 h 184"/>
                <a:gd name="T2" fmla="*/ 4178 w 189"/>
                <a:gd name="T3" fmla="*/ 1118 h 184"/>
                <a:gd name="T4" fmla="*/ 3968 w 189"/>
                <a:gd name="T5" fmla="*/ 1166 h 184"/>
                <a:gd name="T6" fmla="*/ 3809 w 189"/>
                <a:gd name="T7" fmla="*/ 1166 h 184"/>
                <a:gd name="T8" fmla="*/ 3758 w 189"/>
                <a:gd name="T9" fmla="*/ 1166 h 184"/>
                <a:gd name="T10" fmla="*/ 3681 w 189"/>
                <a:gd name="T11" fmla="*/ 1118 h 184"/>
                <a:gd name="T12" fmla="*/ 3599 w 189"/>
                <a:gd name="T13" fmla="*/ 1215 h 184"/>
                <a:gd name="T14" fmla="*/ 3548 w 189"/>
                <a:gd name="T15" fmla="*/ 1142 h 184"/>
                <a:gd name="T16" fmla="*/ 3389 w 189"/>
                <a:gd name="T17" fmla="*/ 1118 h 184"/>
                <a:gd name="T18" fmla="*/ 3286 w 189"/>
                <a:gd name="T19" fmla="*/ 1098 h 184"/>
                <a:gd name="T20" fmla="*/ 3127 w 189"/>
                <a:gd name="T21" fmla="*/ 1049 h 184"/>
                <a:gd name="T22" fmla="*/ 3025 w 189"/>
                <a:gd name="T23" fmla="*/ 1025 h 184"/>
                <a:gd name="T24" fmla="*/ 2866 w 189"/>
                <a:gd name="T25" fmla="*/ 976 h 184"/>
                <a:gd name="T26" fmla="*/ 2784 w 189"/>
                <a:gd name="T27" fmla="*/ 903 h 184"/>
                <a:gd name="T28" fmla="*/ 2630 w 189"/>
                <a:gd name="T29" fmla="*/ 859 h 184"/>
                <a:gd name="T30" fmla="*/ 1523 w 189"/>
                <a:gd name="T31" fmla="*/ 0 h 184"/>
                <a:gd name="T32" fmla="*/ 0 w 189"/>
                <a:gd name="T33" fmla="*/ 1713 h 184"/>
                <a:gd name="T34" fmla="*/ 26 w 189"/>
                <a:gd name="T35" fmla="*/ 1786 h 184"/>
                <a:gd name="T36" fmla="*/ 133 w 189"/>
                <a:gd name="T37" fmla="*/ 1928 h 184"/>
                <a:gd name="T38" fmla="*/ 605 w 189"/>
                <a:gd name="T39" fmla="*/ 2357 h 184"/>
                <a:gd name="T40" fmla="*/ 656 w 189"/>
                <a:gd name="T41" fmla="*/ 2479 h 184"/>
                <a:gd name="T42" fmla="*/ 1000 w 189"/>
                <a:gd name="T43" fmla="*/ 2928 h 184"/>
                <a:gd name="T44" fmla="*/ 1287 w 189"/>
                <a:gd name="T45" fmla="*/ 2977 h 184"/>
                <a:gd name="T46" fmla="*/ 1471 w 189"/>
                <a:gd name="T47" fmla="*/ 2714 h 184"/>
                <a:gd name="T48" fmla="*/ 1579 w 189"/>
                <a:gd name="T49" fmla="*/ 2689 h 184"/>
                <a:gd name="T50" fmla="*/ 1764 w 189"/>
                <a:gd name="T51" fmla="*/ 2738 h 184"/>
                <a:gd name="T52" fmla="*/ 1974 w 189"/>
                <a:gd name="T53" fmla="*/ 2836 h 184"/>
                <a:gd name="T54" fmla="*/ 2025 w 189"/>
                <a:gd name="T55" fmla="*/ 2884 h 184"/>
                <a:gd name="T56" fmla="*/ 2184 w 189"/>
                <a:gd name="T57" fmla="*/ 3075 h 184"/>
                <a:gd name="T58" fmla="*/ 2471 w 189"/>
                <a:gd name="T59" fmla="*/ 3548 h 184"/>
                <a:gd name="T60" fmla="*/ 2630 w 189"/>
                <a:gd name="T61" fmla="*/ 3690 h 184"/>
                <a:gd name="T62" fmla="*/ 2681 w 189"/>
                <a:gd name="T63" fmla="*/ 3929 h 184"/>
                <a:gd name="T64" fmla="*/ 2917 w 189"/>
                <a:gd name="T65" fmla="*/ 4192 h 184"/>
                <a:gd name="T66" fmla="*/ 3312 w 189"/>
                <a:gd name="T67" fmla="*/ 4309 h 184"/>
                <a:gd name="T68" fmla="*/ 3548 w 189"/>
                <a:gd name="T69" fmla="*/ 4334 h 184"/>
                <a:gd name="T70" fmla="*/ 3522 w 189"/>
                <a:gd name="T71" fmla="*/ 4285 h 184"/>
                <a:gd name="T72" fmla="*/ 3445 w 189"/>
                <a:gd name="T73" fmla="*/ 3860 h 184"/>
                <a:gd name="T74" fmla="*/ 3420 w 189"/>
                <a:gd name="T75" fmla="*/ 3812 h 184"/>
                <a:gd name="T76" fmla="*/ 3497 w 189"/>
                <a:gd name="T77" fmla="*/ 3646 h 184"/>
                <a:gd name="T78" fmla="*/ 3522 w 189"/>
                <a:gd name="T79" fmla="*/ 3597 h 184"/>
                <a:gd name="T80" fmla="*/ 3599 w 189"/>
                <a:gd name="T81" fmla="*/ 3455 h 184"/>
                <a:gd name="T82" fmla="*/ 3656 w 189"/>
                <a:gd name="T83" fmla="*/ 3455 h 184"/>
                <a:gd name="T84" fmla="*/ 3707 w 189"/>
                <a:gd name="T85" fmla="*/ 3382 h 184"/>
                <a:gd name="T86" fmla="*/ 3758 w 189"/>
                <a:gd name="T87" fmla="*/ 3382 h 184"/>
                <a:gd name="T88" fmla="*/ 3866 w 189"/>
                <a:gd name="T89" fmla="*/ 3333 h 184"/>
                <a:gd name="T90" fmla="*/ 3917 w 189"/>
                <a:gd name="T91" fmla="*/ 3241 h 184"/>
                <a:gd name="T92" fmla="*/ 3943 w 189"/>
                <a:gd name="T93" fmla="*/ 3289 h 184"/>
                <a:gd name="T94" fmla="*/ 4337 w 189"/>
                <a:gd name="T95" fmla="*/ 3094 h 184"/>
                <a:gd name="T96" fmla="*/ 4414 w 189"/>
                <a:gd name="T97" fmla="*/ 2884 h 184"/>
                <a:gd name="T98" fmla="*/ 4496 w 189"/>
                <a:gd name="T99" fmla="*/ 2860 h 184"/>
                <a:gd name="T100" fmla="*/ 4758 w 189"/>
                <a:gd name="T101" fmla="*/ 2836 h 184"/>
                <a:gd name="T102" fmla="*/ 4835 w 189"/>
                <a:gd name="T103" fmla="*/ 2787 h 184"/>
                <a:gd name="T104" fmla="*/ 4860 w 189"/>
                <a:gd name="T105" fmla="*/ 2714 h 184"/>
                <a:gd name="T106" fmla="*/ 4891 w 189"/>
                <a:gd name="T107" fmla="*/ 2523 h 184"/>
                <a:gd name="T108" fmla="*/ 4942 w 189"/>
                <a:gd name="T109" fmla="*/ 2406 h 184"/>
                <a:gd name="T110" fmla="*/ 4917 w 189"/>
                <a:gd name="T111" fmla="*/ 2167 h 184"/>
                <a:gd name="T112" fmla="*/ 4860 w 189"/>
                <a:gd name="T113" fmla="*/ 2094 h 184"/>
                <a:gd name="T114" fmla="*/ 4835 w 189"/>
                <a:gd name="T115" fmla="*/ 1952 h 184"/>
                <a:gd name="T116" fmla="*/ 4732 w 189"/>
                <a:gd name="T117" fmla="*/ 1264 h 184"/>
                <a:gd name="T118" fmla="*/ 457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0" name="Freeform 29"/>
            <p:cNvSpPr>
              <a:spLocks/>
            </p:cNvSpPr>
            <p:nvPr/>
          </p:nvSpPr>
          <p:spPr bwMode="auto">
            <a:xfrm>
              <a:off x="4372" y="1453"/>
              <a:ext cx="522" cy="380"/>
            </a:xfrm>
            <a:custGeom>
              <a:avLst/>
              <a:gdLst>
                <a:gd name="T0" fmla="*/ 2042 w 102"/>
                <a:gd name="T1" fmla="*/ 1661 h 78"/>
                <a:gd name="T2" fmla="*/ 1991 w 102"/>
                <a:gd name="T3" fmla="*/ 1734 h 78"/>
                <a:gd name="T4" fmla="*/ 1965 w 102"/>
                <a:gd name="T5" fmla="*/ 1778 h 78"/>
                <a:gd name="T6" fmla="*/ 1965 w 102"/>
                <a:gd name="T7" fmla="*/ 1851 h 78"/>
                <a:gd name="T8" fmla="*/ 2016 w 102"/>
                <a:gd name="T9" fmla="*/ 1803 h 78"/>
                <a:gd name="T10" fmla="*/ 2124 w 102"/>
                <a:gd name="T11" fmla="*/ 1778 h 78"/>
                <a:gd name="T12" fmla="*/ 2277 w 102"/>
                <a:gd name="T13" fmla="*/ 1734 h 78"/>
                <a:gd name="T14" fmla="*/ 2513 w 102"/>
                <a:gd name="T15" fmla="*/ 1569 h 78"/>
                <a:gd name="T16" fmla="*/ 2595 w 102"/>
                <a:gd name="T17" fmla="*/ 1520 h 78"/>
                <a:gd name="T18" fmla="*/ 2671 w 102"/>
                <a:gd name="T19" fmla="*/ 1447 h 78"/>
                <a:gd name="T20" fmla="*/ 2620 w 102"/>
                <a:gd name="T21" fmla="*/ 1471 h 78"/>
                <a:gd name="T22" fmla="*/ 2538 w 102"/>
                <a:gd name="T23" fmla="*/ 1520 h 78"/>
                <a:gd name="T24" fmla="*/ 2462 w 102"/>
                <a:gd name="T25" fmla="*/ 1544 h 78"/>
                <a:gd name="T26" fmla="*/ 2538 w 102"/>
                <a:gd name="T27" fmla="*/ 1447 h 78"/>
                <a:gd name="T28" fmla="*/ 2487 w 102"/>
                <a:gd name="T29" fmla="*/ 1471 h 78"/>
                <a:gd name="T30" fmla="*/ 2252 w 102"/>
                <a:gd name="T31" fmla="*/ 1588 h 78"/>
                <a:gd name="T32" fmla="*/ 2093 w 102"/>
                <a:gd name="T33" fmla="*/ 1710 h 78"/>
                <a:gd name="T34" fmla="*/ 2068 w 102"/>
                <a:gd name="T35" fmla="*/ 1613 h 78"/>
                <a:gd name="T36" fmla="*/ 2124 w 102"/>
                <a:gd name="T37" fmla="*/ 1520 h 78"/>
                <a:gd name="T38" fmla="*/ 2068 w 102"/>
                <a:gd name="T39" fmla="*/ 1164 h 78"/>
                <a:gd name="T40" fmla="*/ 2016 w 102"/>
                <a:gd name="T41" fmla="*/ 809 h 78"/>
                <a:gd name="T42" fmla="*/ 1965 w 102"/>
                <a:gd name="T43" fmla="*/ 594 h 78"/>
                <a:gd name="T44" fmla="*/ 1940 w 102"/>
                <a:gd name="T45" fmla="*/ 570 h 78"/>
                <a:gd name="T46" fmla="*/ 1914 w 102"/>
                <a:gd name="T47" fmla="*/ 497 h 78"/>
                <a:gd name="T48" fmla="*/ 1883 w 102"/>
                <a:gd name="T49" fmla="*/ 283 h 78"/>
                <a:gd name="T50" fmla="*/ 1807 w 102"/>
                <a:gd name="T51" fmla="*/ 73 h 78"/>
                <a:gd name="T52" fmla="*/ 1781 w 102"/>
                <a:gd name="T53" fmla="*/ 0 h 78"/>
                <a:gd name="T54" fmla="*/ 1336 w 102"/>
                <a:gd name="T55" fmla="*/ 93 h 78"/>
                <a:gd name="T56" fmla="*/ 1100 w 102"/>
                <a:gd name="T57" fmla="*/ 331 h 78"/>
                <a:gd name="T58" fmla="*/ 1075 w 102"/>
                <a:gd name="T59" fmla="*/ 429 h 78"/>
                <a:gd name="T60" fmla="*/ 942 w 102"/>
                <a:gd name="T61" fmla="*/ 546 h 78"/>
                <a:gd name="T62" fmla="*/ 993 w 102"/>
                <a:gd name="T63" fmla="*/ 594 h 78"/>
                <a:gd name="T64" fmla="*/ 993 w 102"/>
                <a:gd name="T65" fmla="*/ 643 h 78"/>
                <a:gd name="T66" fmla="*/ 1024 w 102"/>
                <a:gd name="T67" fmla="*/ 760 h 78"/>
                <a:gd name="T68" fmla="*/ 788 w 102"/>
                <a:gd name="T69" fmla="*/ 926 h 78"/>
                <a:gd name="T70" fmla="*/ 496 w 102"/>
                <a:gd name="T71" fmla="*/ 926 h 78"/>
                <a:gd name="T72" fmla="*/ 235 w 102"/>
                <a:gd name="T73" fmla="*/ 999 h 78"/>
                <a:gd name="T74" fmla="*/ 159 w 102"/>
                <a:gd name="T75" fmla="*/ 1091 h 78"/>
                <a:gd name="T76" fmla="*/ 235 w 102"/>
                <a:gd name="T77" fmla="*/ 1233 h 78"/>
                <a:gd name="T78" fmla="*/ 51 w 102"/>
                <a:gd name="T79" fmla="*/ 1423 h 78"/>
                <a:gd name="T80" fmla="*/ 1469 w 102"/>
                <a:gd name="T81" fmla="*/ 1306 h 78"/>
                <a:gd name="T82" fmla="*/ 1494 w 102"/>
                <a:gd name="T83" fmla="*/ 1354 h 78"/>
                <a:gd name="T84" fmla="*/ 1546 w 102"/>
                <a:gd name="T85" fmla="*/ 1379 h 78"/>
                <a:gd name="T86" fmla="*/ 1622 w 102"/>
                <a:gd name="T87" fmla="*/ 1496 h 78"/>
                <a:gd name="T88" fmla="*/ 1730 w 102"/>
                <a:gd name="T89" fmla="*/ 1520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1" name="Freeform 30"/>
            <p:cNvSpPr>
              <a:spLocks/>
            </p:cNvSpPr>
            <p:nvPr/>
          </p:nvSpPr>
          <p:spPr bwMode="auto">
            <a:xfrm>
              <a:off x="4720" y="1428"/>
              <a:ext cx="118" cy="205"/>
            </a:xfrm>
            <a:custGeom>
              <a:avLst/>
              <a:gdLst>
                <a:gd name="T0" fmla="*/ 0 w 23"/>
                <a:gd name="T1" fmla="*/ 117 h 42"/>
                <a:gd name="T2" fmla="*/ 26 w 23"/>
                <a:gd name="T3" fmla="*/ 166 h 42"/>
                <a:gd name="T4" fmla="*/ 0 w 23"/>
                <a:gd name="T5" fmla="*/ 190 h 42"/>
                <a:gd name="T6" fmla="*/ 26 w 23"/>
                <a:gd name="T7" fmla="*/ 190 h 42"/>
                <a:gd name="T8" fmla="*/ 26 w 23"/>
                <a:gd name="T9" fmla="*/ 215 h 42"/>
                <a:gd name="T10" fmla="*/ 77 w 23"/>
                <a:gd name="T11" fmla="*/ 332 h 42"/>
                <a:gd name="T12" fmla="*/ 108 w 23"/>
                <a:gd name="T13" fmla="*/ 405 h 42"/>
                <a:gd name="T14" fmla="*/ 77 w 23"/>
                <a:gd name="T15" fmla="*/ 454 h 42"/>
                <a:gd name="T16" fmla="*/ 77 w 23"/>
                <a:gd name="T17" fmla="*/ 503 h 42"/>
                <a:gd name="T18" fmla="*/ 133 w 23"/>
                <a:gd name="T19" fmla="*/ 620 h 42"/>
                <a:gd name="T20" fmla="*/ 133 w 23"/>
                <a:gd name="T21" fmla="*/ 669 h 42"/>
                <a:gd name="T22" fmla="*/ 133 w 23"/>
                <a:gd name="T23" fmla="*/ 693 h 42"/>
                <a:gd name="T24" fmla="*/ 159 w 23"/>
                <a:gd name="T25" fmla="*/ 693 h 42"/>
                <a:gd name="T26" fmla="*/ 133 w 23"/>
                <a:gd name="T27" fmla="*/ 669 h 42"/>
                <a:gd name="T28" fmla="*/ 159 w 23"/>
                <a:gd name="T29" fmla="*/ 669 h 42"/>
                <a:gd name="T30" fmla="*/ 185 w 23"/>
                <a:gd name="T31" fmla="*/ 713 h 42"/>
                <a:gd name="T32" fmla="*/ 210 w 23"/>
                <a:gd name="T33" fmla="*/ 810 h 42"/>
                <a:gd name="T34" fmla="*/ 210 w 23"/>
                <a:gd name="T35" fmla="*/ 883 h 42"/>
                <a:gd name="T36" fmla="*/ 236 w 23"/>
                <a:gd name="T37" fmla="*/ 927 h 42"/>
                <a:gd name="T38" fmla="*/ 262 w 23"/>
                <a:gd name="T39" fmla="*/ 1001 h 42"/>
                <a:gd name="T40" fmla="*/ 528 w 23"/>
                <a:gd name="T41" fmla="*/ 952 h 42"/>
                <a:gd name="T42" fmla="*/ 498 w 23"/>
                <a:gd name="T43" fmla="*/ 927 h 42"/>
                <a:gd name="T44" fmla="*/ 472 w 23"/>
                <a:gd name="T45" fmla="*/ 903 h 42"/>
                <a:gd name="T46" fmla="*/ 472 w 23"/>
                <a:gd name="T47" fmla="*/ 883 h 42"/>
                <a:gd name="T48" fmla="*/ 498 w 23"/>
                <a:gd name="T49" fmla="*/ 859 h 42"/>
                <a:gd name="T50" fmla="*/ 472 w 23"/>
                <a:gd name="T51" fmla="*/ 810 h 42"/>
                <a:gd name="T52" fmla="*/ 472 w 23"/>
                <a:gd name="T53" fmla="*/ 644 h 42"/>
                <a:gd name="T54" fmla="*/ 472 w 23"/>
                <a:gd name="T55" fmla="*/ 595 h 42"/>
                <a:gd name="T56" fmla="*/ 498 w 23"/>
                <a:gd name="T57" fmla="*/ 503 h 42"/>
                <a:gd name="T58" fmla="*/ 498 w 23"/>
                <a:gd name="T59" fmla="*/ 454 h 42"/>
                <a:gd name="T60" fmla="*/ 498 w 23"/>
                <a:gd name="T61" fmla="*/ 405 h 42"/>
                <a:gd name="T62" fmla="*/ 498 w 23"/>
                <a:gd name="T63" fmla="*/ 356 h 42"/>
                <a:gd name="T64" fmla="*/ 498 w 23"/>
                <a:gd name="T65" fmla="*/ 332 h 42"/>
                <a:gd name="T66" fmla="*/ 498 w 23"/>
                <a:gd name="T67" fmla="*/ 307 h 42"/>
                <a:gd name="T68" fmla="*/ 580 w 23"/>
                <a:gd name="T69" fmla="*/ 264 h 42"/>
                <a:gd name="T70" fmla="*/ 605 w 23"/>
                <a:gd name="T71" fmla="*/ 166 h 42"/>
                <a:gd name="T72" fmla="*/ 580 w 23"/>
                <a:gd name="T73" fmla="*/ 117 h 42"/>
                <a:gd name="T74" fmla="*/ 580 w 23"/>
                <a:gd name="T75" fmla="*/ 73 h 42"/>
                <a:gd name="T76" fmla="*/ 580 w 23"/>
                <a:gd name="T77" fmla="*/ 73 h 42"/>
                <a:gd name="T78" fmla="*/ 580 w 23"/>
                <a:gd name="T79" fmla="*/ 49 h 42"/>
                <a:gd name="T80" fmla="*/ 554 w 23"/>
                <a:gd name="T81" fmla="*/ 0 h 42"/>
                <a:gd name="T82" fmla="*/ 0 w 23"/>
                <a:gd name="T83" fmla="*/ 117 h 42"/>
                <a:gd name="T84" fmla="*/ 0 w 23"/>
                <a:gd name="T85" fmla="*/ 117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2962" name="Group 31"/>
            <p:cNvGrpSpPr>
              <a:grpSpLocks/>
            </p:cNvGrpSpPr>
            <p:nvPr/>
          </p:nvGrpSpPr>
          <p:grpSpPr bwMode="auto">
            <a:xfrm>
              <a:off x="728" y="2448"/>
              <a:ext cx="1266" cy="876"/>
              <a:chOff x="728" y="2532"/>
              <a:chExt cx="1266" cy="876"/>
            </a:xfrm>
          </p:grpSpPr>
          <p:sp>
            <p:nvSpPr>
              <p:cNvPr id="32997" name="Freeform 32"/>
              <p:cNvSpPr>
                <a:spLocks/>
              </p:cNvSpPr>
              <p:nvPr/>
            </p:nvSpPr>
            <p:spPr bwMode="auto">
              <a:xfrm>
                <a:off x="1031" y="2532"/>
                <a:ext cx="963" cy="780"/>
              </a:xfrm>
              <a:custGeom>
                <a:avLst/>
                <a:gdLst>
                  <a:gd name="T0" fmla="*/ 369 w 188"/>
                  <a:gd name="T1" fmla="*/ 736 h 160"/>
                  <a:gd name="T2" fmla="*/ 681 w 188"/>
                  <a:gd name="T3" fmla="*/ 951 h 160"/>
                  <a:gd name="T4" fmla="*/ 471 w 188"/>
                  <a:gd name="T5" fmla="*/ 1189 h 160"/>
                  <a:gd name="T6" fmla="*/ 420 w 188"/>
                  <a:gd name="T7" fmla="*/ 1024 h 160"/>
                  <a:gd name="T8" fmla="*/ 133 w 188"/>
                  <a:gd name="T9" fmla="*/ 1307 h 160"/>
                  <a:gd name="T10" fmla="*/ 287 w 188"/>
                  <a:gd name="T11" fmla="*/ 1521 h 160"/>
                  <a:gd name="T12" fmla="*/ 707 w 188"/>
                  <a:gd name="T13" fmla="*/ 1448 h 160"/>
                  <a:gd name="T14" fmla="*/ 579 w 188"/>
                  <a:gd name="T15" fmla="*/ 1760 h 160"/>
                  <a:gd name="T16" fmla="*/ 471 w 188"/>
                  <a:gd name="T17" fmla="*/ 1877 h 160"/>
                  <a:gd name="T18" fmla="*/ 261 w 188"/>
                  <a:gd name="T19" fmla="*/ 1950 h 160"/>
                  <a:gd name="T20" fmla="*/ 159 w 188"/>
                  <a:gd name="T21" fmla="*/ 2330 h 160"/>
                  <a:gd name="T22" fmla="*/ 287 w 188"/>
                  <a:gd name="T23" fmla="*/ 2545 h 160"/>
                  <a:gd name="T24" fmla="*/ 579 w 188"/>
                  <a:gd name="T25" fmla="*/ 2662 h 160"/>
                  <a:gd name="T26" fmla="*/ 579 w 188"/>
                  <a:gd name="T27" fmla="*/ 2852 h 160"/>
                  <a:gd name="T28" fmla="*/ 917 w 188"/>
                  <a:gd name="T29" fmla="*/ 2925 h 160"/>
                  <a:gd name="T30" fmla="*/ 1101 w 188"/>
                  <a:gd name="T31" fmla="*/ 2969 h 160"/>
                  <a:gd name="T32" fmla="*/ 763 w 188"/>
                  <a:gd name="T33" fmla="*/ 3349 h 160"/>
                  <a:gd name="T34" fmla="*/ 497 w 188"/>
                  <a:gd name="T35" fmla="*/ 3495 h 160"/>
                  <a:gd name="T36" fmla="*/ 77 w 188"/>
                  <a:gd name="T37" fmla="*/ 3685 h 160"/>
                  <a:gd name="T38" fmla="*/ 77 w 188"/>
                  <a:gd name="T39" fmla="*/ 3802 h 160"/>
                  <a:gd name="T40" fmla="*/ 763 w 188"/>
                  <a:gd name="T41" fmla="*/ 3539 h 160"/>
                  <a:gd name="T42" fmla="*/ 1629 w 188"/>
                  <a:gd name="T43" fmla="*/ 2852 h 160"/>
                  <a:gd name="T44" fmla="*/ 1547 w 188"/>
                  <a:gd name="T45" fmla="*/ 2779 h 160"/>
                  <a:gd name="T46" fmla="*/ 2018 w 188"/>
                  <a:gd name="T47" fmla="*/ 2257 h 160"/>
                  <a:gd name="T48" fmla="*/ 1890 w 188"/>
                  <a:gd name="T49" fmla="*/ 2398 h 160"/>
                  <a:gd name="T50" fmla="*/ 1916 w 188"/>
                  <a:gd name="T51" fmla="*/ 2589 h 160"/>
                  <a:gd name="T52" fmla="*/ 1890 w 188"/>
                  <a:gd name="T53" fmla="*/ 2711 h 160"/>
                  <a:gd name="T54" fmla="*/ 2259 w 188"/>
                  <a:gd name="T55" fmla="*/ 2520 h 160"/>
                  <a:gd name="T56" fmla="*/ 2259 w 188"/>
                  <a:gd name="T57" fmla="*/ 2330 h 160"/>
                  <a:gd name="T58" fmla="*/ 2807 w 188"/>
                  <a:gd name="T59" fmla="*/ 2447 h 160"/>
                  <a:gd name="T60" fmla="*/ 3176 w 188"/>
                  <a:gd name="T61" fmla="*/ 2398 h 160"/>
                  <a:gd name="T62" fmla="*/ 3806 w 188"/>
                  <a:gd name="T63" fmla="*/ 2589 h 160"/>
                  <a:gd name="T64" fmla="*/ 4016 w 188"/>
                  <a:gd name="T65" fmla="*/ 2828 h 160"/>
                  <a:gd name="T66" fmla="*/ 4354 w 188"/>
                  <a:gd name="T67" fmla="*/ 3042 h 160"/>
                  <a:gd name="T68" fmla="*/ 4933 w 188"/>
                  <a:gd name="T69" fmla="*/ 3091 h 160"/>
                  <a:gd name="T70" fmla="*/ 4856 w 188"/>
                  <a:gd name="T71" fmla="*/ 2779 h 160"/>
                  <a:gd name="T72" fmla="*/ 4620 w 188"/>
                  <a:gd name="T73" fmla="*/ 2735 h 160"/>
                  <a:gd name="T74" fmla="*/ 4277 w 188"/>
                  <a:gd name="T75" fmla="*/ 2520 h 160"/>
                  <a:gd name="T76" fmla="*/ 3857 w 188"/>
                  <a:gd name="T77" fmla="*/ 2257 h 160"/>
                  <a:gd name="T78" fmla="*/ 3698 w 188"/>
                  <a:gd name="T79" fmla="*/ 2447 h 160"/>
                  <a:gd name="T80" fmla="*/ 3386 w 188"/>
                  <a:gd name="T81" fmla="*/ 2208 h 160"/>
                  <a:gd name="T82" fmla="*/ 3068 w 188"/>
                  <a:gd name="T83" fmla="*/ 1901 h 160"/>
                  <a:gd name="T84" fmla="*/ 2674 w 188"/>
                  <a:gd name="T85" fmla="*/ 497 h 160"/>
                  <a:gd name="T86" fmla="*/ 2361 w 188"/>
                  <a:gd name="T87" fmla="*/ 117 h 160"/>
                  <a:gd name="T88" fmla="*/ 1808 w 188"/>
                  <a:gd name="T89" fmla="*/ 117 h 160"/>
                  <a:gd name="T90" fmla="*/ 1547 w 188"/>
                  <a:gd name="T91" fmla="*/ 117 h 160"/>
                  <a:gd name="T92" fmla="*/ 1183 w 188"/>
                  <a:gd name="T93" fmla="*/ 0 h 160"/>
                  <a:gd name="T94" fmla="*/ 917 w 188"/>
                  <a:gd name="T95" fmla="*/ 98 h 160"/>
                  <a:gd name="T96" fmla="*/ 630 w 188"/>
                  <a:gd name="T97" fmla="*/ 307 h 160"/>
                  <a:gd name="T98" fmla="*/ 497 w 188"/>
                  <a:gd name="T99" fmla="*/ 497 h 160"/>
                  <a:gd name="T100" fmla="*/ 261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98" name="Freeform 33"/>
              <p:cNvSpPr>
                <a:spLocks/>
              </p:cNvSpPr>
              <p:nvPr/>
            </p:nvSpPr>
            <p:spPr bwMode="auto">
              <a:xfrm>
                <a:off x="995" y="33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chemeClr val="bg1"/>
              </a:solidFill>
              <a:ln w="12700" cmpd="sng">
                <a:solidFill>
                  <a:schemeClr val="tx1"/>
                </a:solidFill>
                <a:prstDash val="solid"/>
                <a:round/>
                <a:headEnd/>
                <a:tailEnd/>
              </a:ln>
            </p:spPr>
            <p:txBody>
              <a:bodyPr/>
              <a:lstStyle/>
              <a:p>
                <a:endParaRPr lang="en-US"/>
              </a:p>
            </p:txBody>
          </p:sp>
          <p:sp>
            <p:nvSpPr>
              <p:cNvPr id="32999" name="Freeform 34"/>
              <p:cNvSpPr>
                <a:spLocks/>
              </p:cNvSpPr>
              <p:nvPr/>
            </p:nvSpPr>
            <p:spPr bwMode="auto">
              <a:xfrm>
                <a:off x="949" y="3310"/>
                <a:ext cx="46" cy="30"/>
              </a:xfrm>
              <a:custGeom>
                <a:avLst/>
                <a:gdLst>
                  <a:gd name="T0" fmla="*/ 184 w 9"/>
                  <a:gd name="T1" fmla="*/ 0 h 6"/>
                  <a:gd name="T2" fmla="*/ 102 w 9"/>
                  <a:gd name="T3" fmla="*/ 0 h 6"/>
                  <a:gd name="T4" fmla="*/ 77 w 9"/>
                  <a:gd name="T5" fmla="*/ 25 h 6"/>
                  <a:gd name="T6" fmla="*/ 77 w 9"/>
                  <a:gd name="T7" fmla="*/ 25 h 6"/>
                  <a:gd name="T8" fmla="*/ 77 w 9"/>
                  <a:gd name="T9" fmla="*/ 50 h 6"/>
                  <a:gd name="T10" fmla="*/ 77 w 9"/>
                  <a:gd name="T11" fmla="*/ 75 h 6"/>
                  <a:gd name="T12" fmla="*/ 51 w 9"/>
                  <a:gd name="T13" fmla="*/ 75 h 6"/>
                  <a:gd name="T14" fmla="*/ 51 w 9"/>
                  <a:gd name="T15" fmla="*/ 75 h 6"/>
                  <a:gd name="T16" fmla="*/ 26 w 9"/>
                  <a:gd name="T17" fmla="*/ 75 h 6"/>
                  <a:gd name="T18" fmla="*/ 26 w 9"/>
                  <a:gd name="T19" fmla="*/ 100 h 6"/>
                  <a:gd name="T20" fmla="*/ 26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6 w 9"/>
                  <a:gd name="T39" fmla="*/ 150 h 6"/>
                  <a:gd name="T40" fmla="*/ 51 w 9"/>
                  <a:gd name="T41" fmla="*/ 150 h 6"/>
                  <a:gd name="T42" fmla="*/ 77 w 9"/>
                  <a:gd name="T43" fmla="*/ 125 h 6"/>
                  <a:gd name="T44" fmla="*/ 158 w 9"/>
                  <a:gd name="T45" fmla="*/ 75 h 6"/>
                  <a:gd name="T46" fmla="*/ 184 w 9"/>
                  <a:gd name="T47" fmla="*/ 50 h 6"/>
                  <a:gd name="T48" fmla="*/ 210 w 9"/>
                  <a:gd name="T49" fmla="*/ 50 h 6"/>
                  <a:gd name="T50" fmla="*/ 235 w 9"/>
                  <a:gd name="T51" fmla="*/ 25 h 6"/>
                  <a:gd name="T52" fmla="*/ 235 w 9"/>
                  <a:gd name="T53" fmla="*/ 25 h 6"/>
                  <a:gd name="T54" fmla="*/ 235 w 9"/>
                  <a:gd name="T55" fmla="*/ 25 h 6"/>
                  <a:gd name="T56" fmla="*/ 210 w 9"/>
                  <a:gd name="T57" fmla="*/ 0 h 6"/>
                  <a:gd name="T58" fmla="*/ 210 w 9"/>
                  <a:gd name="T59" fmla="*/ 0 h 6"/>
                  <a:gd name="T60" fmla="*/ 210 w 9"/>
                  <a:gd name="T61" fmla="*/ 0 h 6"/>
                  <a:gd name="T62" fmla="*/ 210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0" name="Freeform 35"/>
              <p:cNvSpPr>
                <a:spLocks/>
              </p:cNvSpPr>
              <p:nvPr/>
            </p:nvSpPr>
            <p:spPr bwMode="auto">
              <a:xfrm>
                <a:off x="903" y="3332"/>
                <a:ext cx="46" cy="34"/>
              </a:xfrm>
              <a:custGeom>
                <a:avLst/>
                <a:gdLst>
                  <a:gd name="T0" fmla="*/ 210 w 9"/>
                  <a:gd name="T1" fmla="*/ 73 h 7"/>
                  <a:gd name="T2" fmla="*/ 210 w 9"/>
                  <a:gd name="T3" fmla="*/ 24 h 7"/>
                  <a:gd name="T4" fmla="*/ 133 w 9"/>
                  <a:gd name="T5" fmla="*/ 73 h 7"/>
                  <a:gd name="T6" fmla="*/ 102 w 9"/>
                  <a:gd name="T7" fmla="*/ 92 h 7"/>
                  <a:gd name="T8" fmla="*/ 102 w 9"/>
                  <a:gd name="T9" fmla="*/ 92 h 7"/>
                  <a:gd name="T10" fmla="*/ 51 w 9"/>
                  <a:gd name="T11" fmla="*/ 117 h 7"/>
                  <a:gd name="T12" fmla="*/ 26 w 9"/>
                  <a:gd name="T13" fmla="*/ 141 h 7"/>
                  <a:gd name="T14" fmla="*/ 0 w 9"/>
                  <a:gd name="T15" fmla="*/ 141 h 7"/>
                  <a:gd name="T16" fmla="*/ 51 w 9"/>
                  <a:gd name="T17" fmla="*/ 141 h 7"/>
                  <a:gd name="T18" fmla="*/ 77 w 9"/>
                  <a:gd name="T19" fmla="*/ 117 h 7"/>
                  <a:gd name="T20" fmla="*/ 158 w 9"/>
                  <a:gd name="T21" fmla="*/ 92 h 7"/>
                  <a:gd name="T22" fmla="*/ 210 w 9"/>
                  <a:gd name="T23" fmla="*/ 73 h 7"/>
                  <a:gd name="T24" fmla="*/ 210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1" name="Freeform 36"/>
              <p:cNvSpPr>
                <a:spLocks/>
              </p:cNvSpPr>
              <p:nvPr/>
            </p:nvSpPr>
            <p:spPr bwMode="auto">
              <a:xfrm>
                <a:off x="903" y="3337"/>
                <a:ext cx="41" cy="29"/>
              </a:xfrm>
              <a:custGeom>
                <a:avLst/>
                <a:gdLst>
                  <a:gd name="T0" fmla="*/ 210 w 8"/>
                  <a:gd name="T1" fmla="*/ 48 h 6"/>
                  <a:gd name="T2" fmla="*/ 210 w 8"/>
                  <a:gd name="T3" fmla="*/ 24 h 6"/>
                  <a:gd name="T4" fmla="*/ 210 w 8"/>
                  <a:gd name="T5" fmla="*/ 24 h 6"/>
                  <a:gd name="T6" fmla="*/ 210 w 8"/>
                  <a:gd name="T7" fmla="*/ 0 h 6"/>
                  <a:gd name="T8" fmla="*/ 210 w 8"/>
                  <a:gd name="T9" fmla="*/ 0 h 6"/>
                  <a:gd name="T10" fmla="*/ 210 w 8"/>
                  <a:gd name="T11" fmla="*/ 0 h 6"/>
                  <a:gd name="T12" fmla="*/ 210 w 8"/>
                  <a:gd name="T13" fmla="*/ 0 h 6"/>
                  <a:gd name="T14" fmla="*/ 210 w 8"/>
                  <a:gd name="T15" fmla="*/ 0 h 6"/>
                  <a:gd name="T16" fmla="*/ 210 w 8"/>
                  <a:gd name="T17" fmla="*/ 0 h 6"/>
                  <a:gd name="T18" fmla="*/ 210 w 8"/>
                  <a:gd name="T19" fmla="*/ 0 h 6"/>
                  <a:gd name="T20" fmla="*/ 184 w 8"/>
                  <a:gd name="T21" fmla="*/ 0 h 6"/>
                  <a:gd name="T22" fmla="*/ 184 w 8"/>
                  <a:gd name="T23" fmla="*/ 0 h 6"/>
                  <a:gd name="T24" fmla="*/ 159 w 8"/>
                  <a:gd name="T25" fmla="*/ 0 h 6"/>
                  <a:gd name="T26" fmla="*/ 133 w 8"/>
                  <a:gd name="T27" fmla="*/ 24 h 6"/>
                  <a:gd name="T28" fmla="*/ 133 w 8"/>
                  <a:gd name="T29" fmla="*/ 48 h 6"/>
                  <a:gd name="T30" fmla="*/ 133 w 8"/>
                  <a:gd name="T31" fmla="*/ 48 h 6"/>
                  <a:gd name="T32" fmla="*/ 108 w 8"/>
                  <a:gd name="T33" fmla="*/ 48 h 6"/>
                  <a:gd name="T34" fmla="*/ 108 w 8"/>
                  <a:gd name="T35" fmla="*/ 48 h 6"/>
                  <a:gd name="T36" fmla="*/ 108 w 8"/>
                  <a:gd name="T37" fmla="*/ 48 h 6"/>
                  <a:gd name="T38" fmla="*/ 108 w 8"/>
                  <a:gd name="T39" fmla="*/ 72 h 6"/>
                  <a:gd name="T40" fmla="*/ 108 w 8"/>
                  <a:gd name="T41" fmla="*/ 72 h 6"/>
                  <a:gd name="T42" fmla="*/ 108 w 8"/>
                  <a:gd name="T43" fmla="*/ 72 h 6"/>
                  <a:gd name="T44" fmla="*/ 108 w 8"/>
                  <a:gd name="T45" fmla="*/ 72 h 6"/>
                  <a:gd name="T46" fmla="*/ 51 w 8"/>
                  <a:gd name="T47" fmla="*/ 92 h 6"/>
                  <a:gd name="T48" fmla="*/ 51 w 8"/>
                  <a:gd name="T49" fmla="*/ 92 h 6"/>
                  <a:gd name="T50" fmla="*/ 51 w 8"/>
                  <a:gd name="T51" fmla="*/ 92 h 6"/>
                  <a:gd name="T52" fmla="*/ 51 w 8"/>
                  <a:gd name="T53" fmla="*/ 92 h 6"/>
                  <a:gd name="T54" fmla="*/ 26 w 8"/>
                  <a:gd name="T55" fmla="*/ 92 h 6"/>
                  <a:gd name="T56" fmla="*/ 26 w 8"/>
                  <a:gd name="T57" fmla="*/ 116 h 6"/>
                  <a:gd name="T58" fmla="*/ 26 w 8"/>
                  <a:gd name="T59" fmla="*/ 116 h 6"/>
                  <a:gd name="T60" fmla="*/ 0 w 8"/>
                  <a:gd name="T61" fmla="*/ 116 h 6"/>
                  <a:gd name="T62" fmla="*/ 0 w 8"/>
                  <a:gd name="T63" fmla="*/ 116 h 6"/>
                  <a:gd name="T64" fmla="*/ 0 w 8"/>
                  <a:gd name="T65" fmla="*/ 116 h 6"/>
                  <a:gd name="T66" fmla="*/ 26 w 8"/>
                  <a:gd name="T67" fmla="*/ 140 h 6"/>
                  <a:gd name="T68" fmla="*/ 26 w 8"/>
                  <a:gd name="T69" fmla="*/ 140 h 6"/>
                  <a:gd name="T70" fmla="*/ 26 w 8"/>
                  <a:gd name="T71" fmla="*/ 140 h 6"/>
                  <a:gd name="T72" fmla="*/ 26 w 8"/>
                  <a:gd name="T73" fmla="*/ 140 h 6"/>
                  <a:gd name="T74" fmla="*/ 51 w 8"/>
                  <a:gd name="T75" fmla="*/ 116 h 6"/>
                  <a:gd name="T76" fmla="*/ 51 w 8"/>
                  <a:gd name="T77" fmla="*/ 116 h 6"/>
                  <a:gd name="T78" fmla="*/ 77 w 8"/>
                  <a:gd name="T79" fmla="*/ 116 h 6"/>
                  <a:gd name="T80" fmla="*/ 77 w 8"/>
                  <a:gd name="T81" fmla="*/ 92 h 6"/>
                  <a:gd name="T82" fmla="*/ 77 w 8"/>
                  <a:gd name="T83" fmla="*/ 92 h 6"/>
                  <a:gd name="T84" fmla="*/ 133 w 8"/>
                  <a:gd name="T85" fmla="*/ 92 h 6"/>
                  <a:gd name="T86" fmla="*/ 133 w 8"/>
                  <a:gd name="T87" fmla="*/ 72 h 6"/>
                  <a:gd name="T88" fmla="*/ 159 w 8"/>
                  <a:gd name="T89" fmla="*/ 72 h 6"/>
                  <a:gd name="T90" fmla="*/ 184 w 8"/>
                  <a:gd name="T91" fmla="*/ 72 h 6"/>
                  <a:gd name="T92" fmla="*/ 184 w 8"/>
                  <a:gd name="T93" fmla="*/ 48 h 6"/>
                  <a:gd name="T94" fmla="*/ 184 w 8"/>
                  <a:gd name="T95" fmla="*/ 48 h 6"/>
                  <a:gd name="T96" fmla="*/ 210 w 8"/>
                  <a:gd name="T97" fmla="*/ 48 h 6"/>
                  <a:gd name="T98" fmla="*/ 210 w 8"/>
                  <a:gd name="T99" fmla="*/ 48 h 6"/>
                  <a:gd name="T100" fmla="*/ 21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2" name="Freeform 37"/>
              <p:cNvSpPr>
                <a:spLocks/>
              </p:cNvSpPr>
              <p:nvPr/>
            </p:nvSpPr>
            <p:spPr bwMode="auto">
              <a:xfrm>
                <a:off x="877" y="3376"/>
                <a:ext cx="4" cy="5"/>
              </a:xfrm>
              <a:custGeom>
                <a:avLst/>
                <a:gdLst>
                  <a:gd name="T0" fmla="*/ 16 w 1"/>
                  <a:gd name="T1" fmla="*/ 0 h 1"/>
                  <a:gd name="T2" fmla="*/ 0 w 1"/>
                  <a:gd name="T3" fmla="*/ 0 h 1"/>
                  <a:gd name="T4" fmla="*/ 0 w 1"/>
                  <a:gd name="T5" fmla="*/ 25 h 1"/>
                  <a:gd name="T6" fmla="*/ 16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3" name="Freeform 38"/>
              <p:cNvSpPr>
                <a:spLocks/>
              </p:cNvSpPr>
              <p:nvPr/>
            </p:nvSpPr>
            <p:spPr bwMode="auto">
              <a:xfrm>
                <a:off x="877" y="3376"/>
                <a:ext cx="4" cy="5"/>
              </a:xfrm>
              <a:custGeom>
                <a:avLst/>
                <a:gdLst>
                  <a:gd name="T0" fmla="*/ 16 w 1"/>
                  <a:gd name="T1" fmla="*/ 0 h 1"/>
                  <a:gd name="T2" fmla="*/ 16 w 1"/>
                  <a:gd name="T3" fmla="*/ 0 h 1"/>
                  <a:gd name="T4" fmla="*/ 16 w 1"/>
                  <a:gd name="T5" fmla="*/ 0 h 1"/>
                  <a:gd name="T6" fmla="*/ 16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16 w 1"/>
                  <a:gd name="T27" fmla="*/ 25 h 1"/>
                  <a:gd name="T28" fmla="*/ 16 w 1"/>
                  <a:gd name="T29" fmla="*/ 0 h 1"/>
                  <a:gd name="T30" fmla="*/ 16 w 1"/>
                  <a:gd name="T31" fmla="*/ 0 h 1"/>
                  <a:gd name="T32" fmla="*/ 16 w 1"/>
                  <a:gd name="T33" fmla="*/ 0 h 1"/>
                  <a:gd name="T34" fmla="*/ 16 w 1"/>
                  <a:gd name="T35" fmla="*/ 0 h 1"/>
                  <a:gd name="T36" fmla="*/ 16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4" name="Freeform 39"/>
              <p:cNvSpPr>
                <a:spLocks/>
              </p:cNvSpPr>
              <p:nvPr/>
            </p:nvSpPr>
            <p:spPr bwMode="auto">
              <a:xfrm>
                <a:off x="836" y="33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5" name="Freeform 40"/>
              <p:cNvSpPr>
                <a:spLocks/>
              </p:cNvSpPr>
              <p:nvPr/>
            </p:nvSpPr>
            <p:spPr bwMode="auto">
              <a:xfrm>
                <a:off x="840" y="3384"/>
                <a:ext cx="15" cy="9"/>
              </a:xfrm>
              <a:custGeom>
                <a:avLst/>
                <a:gdLst>
                  <a:gd name="T0" fmla="*/ 50 w 3"/>
                  <a:gd name="T1" fmla="*/ 0 h 2"/>
                  <a:gd name="T2" fmla="*/ 50 w 3"/>
                  <a:gd name="T3" fmla="*/ 0 h 2"/>
                  <a:gd name="T4" fmla="*/ 50 w 3"/>
                  <a:gd name="T5" fmla="*/ 0 h 2"/>
                  <a:gd name="T6" fmla="*/ 50 w 3"/>
                  <a:gd name="T7" fmla="*/ 0 h 2"/>
                  <a:gd name="T8" fmla="*/ 75 w 3"/>
                  <a:gd name="T9" fmla="*/ 0 h 2"/>
                  <a:gd name="T10" fmla="*/ 75 w 3"/>
                  <a:gd name="T11" fmla="*/ 0 h 2"/>
                  <a:gd name="T12" fmla="*/ 75 w 3"/>
                  <a:gd name="T13" fmla="*/ 0 h 2"/>
                  <a:gd name="T14" fmla="*/ 75 w 3"/>
                  <a:gd name="T15" fmla="*/ 0 h 2"/>
                  <a:gd name="T16" fmla="*/ 75 w 3"/>
                  <a:gd name="T17" fmla="*/ 0 h 2"/>
                  <a:gd name="T18" fmla="*/ 75 w 3"/>
                  <a:gd name="T19" fmla="*/ 0 h 2"/>
                  <a:gd name="T20" fmla="*/ 75 w 3"/>
                  <a:gd name="T21" fmla="*/ 0 h 2"/>
                  <a:gd name="T22" fmla="*/ 50 w 3"/>
                  <a:gd name="T23" fmla="*/ 0 h 2"/>
                  <a:gd name="T24" fmla="*/ 50 w 3"/>
                  <a:gd name="T25" fmla="*/ 22 h 2"/>
                  <a:gd name="T26" fmla="*/ 75 w 3"/>
                  <a:gd name="T27" fmla="*/ 22 h 2"/>
                  <a:gd name="T28" fmla="*/ 75 w 3"/>
                  <a:gd name="T29" fmla="*/ 22 h 2"/>
                  <a:gd name="T30" fmla="*/ 75 w 3"/>
                  <a:gd name="T31" fmla="*/ 22 h 2"/>
                  <a:gd name="T32" fmla="*/ 50 w 3"/>
                  <a:gd name="T33" fmla="*/ 22 h 2"/>
                  <a:gd name="T34" fmla="*/ 50 w 3"/>
                  <a:gd name="T35" fmla="*/ 22 h 2"/>
                  <a:gd name="T36" fmla="*/ 50 w 3"/>
                  <a:gd name="T37" fmla="*/ 22 h 2"/>
                  <a:gd name="T38" fmla="*/ 50 w 3"/>
                  <a:gd name="T39" fmla="*/ 22 h 2"/>
                  <a:gd name="T40" fmla="*/ 50 w 3"/>
                  <a:gd name="T41" fmla="*/ 22 h 2"/>
                  <a:gd name="T42" fmla="*/ 25 w 3"/>
                  <a:gd name="T43" fmla="*/ 40 h 2"/>
                  <a:gd name="T44" fmla="*/ 25 w 3"/>
                  <a:gd name="T45" fmla="*/ 40 h 2"/>
                  <a:gd name="T46" fmla="*/ 25 w 3"/>
                  <a:gd name="T47" fmla="*/ 40 h 2"/>
                  <a:gd name="T48" fmla="*/ 0 w 3"/>
                  <a:gd name="T49" fmla="*/ 40 h 2"/>
                  <a:gd name="T50" fmla="*/ 0 w 3"/>
                  <a:gd name="T51" fmla="*/ 40 h 2"/>
                  <a:gd name="T52" fmla="*/ 0 w 3"/>
                  <a:gd name="T53" fmla="*/ 22 h 2"/>
                  <a:gd name="T54" fmla="*/ 25 w 3"/>
                  <a:gd name="T55" fmla="*/ 22 h 2"/>
                  <a:gd name="T56" fmla="*/ 25 w 3"/>
                  <a:gd name="T57" fmla="*/ 22 h 2"/>
                  <a:gd name="T58" fmla="*/ 25 w 3"/>
                  <a:gd name="T59" fmla="*/ 22 h 2"/>
                  <a:gd name="T60" fmla="*/ 25 w 3"/>
                  <a:gd name="T61" fmla="*/ 0 h 2"/>
                  <a:gd name="T62" fmla="*/ 50 w 3"/>
                  <a:gd name="T63" fmla="*/ 0 h 2"/>
                  <a:gd name="T64" fmla="*/ 50 w 3"/>
                  <a:gd name="T65" fmla="*/ 0 h 2"/>
                  <a:gd name="T66" fmla="*/ 50 w 3"/>
                  <a:gd name="T67" fmla="*/ 0 h 2"/>
                  <a:gd name="T68" fmla="*/ 50 w 3"/>
                  <a:gd name="T69" fmla="*/ 0 h 2"/>
                  <a:gd name="T70" fmla="*/ 50 w 3"/>
                  <a:gd name="T71" fmla="*/ 0 h 2"/>
                  <a:gd name="T72" fmla="*/ 50 w 3"/>
                  <a:gd name="T73" fmla="*/ 0 h 2"/>
                  <a:gd name="T74" fmla="*/ 50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6" name="Freeform 41"/>
              <p:cNvSpPr>
                <a:spLocks/>
              </p:cNvSpPr>
              <p:nvPr/>
            </p:nvSpPr>
            <p:spPr bwMode="auto">
              <a:xfrm>
                <a:off x="796" y="3390"/>
                <a:ext cx="20" cy="10"/>
              </a:xfrm>
              <a:custGeom>
                <a:avLst/>
                <a:gdLst>
                  <a:gd name="T0" fmla="*/ 75 w 4"/>
                  <a:gd name="T1" fmla="*/ 25 h 2"/>
                  <a:gd name="T2" fmla="*/ 75 w 4"/>
                  <a:gd name="T3" fmla="*/ 0 h 2"/>
                  <a:gd name="T4" fmla="*/ 100 w 4"/>
                  <a:gd name="T5" fmla="*/ 0 h 2"/>
                  <a:gd name="T6" fmla="*/ 100 w 4"/>
                  <a:gd name="T7" fmla="*/ 25 h 2"/>
                  <a:gd name="T8" fmla="*/ 25 w 4"/>
                  <a:gd name="T9" fmla="*/ 50 h 2"/>
                  <a:gd name="T10" fmla="*/ 75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7" name="Freeform 42"/>
              <p:cNvSpPr>
                <a:spLocks/>
              </p:cNvSpPr>
              <p:nvPr/>
            </p:nvSpPr>
            <p:spPr bwMode="auto">
              <a:xfrm>
                <a:off x="802" y="33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08" name="Freeform 43"/>
              <p:cNvSpPr>
                <a:spLocks/>
              </p:cNvSpPr>
              <p:nvPr/>
            </p:nvSpPr>
            <p:spPr bwMode="auto">
              <a:xfrm>
                <a:off x="777" y="33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chemeClr val="bg1"/>
              </a:solidFill>
              <a:ln w="12700" cmpd="sng">
                <a:solidFill>
                  <a:schemeClr val="tx1"/>
                </a:solidFill>
                <a:prstDash val="solid"/>
                <a:round/>
                <a:headEnd/>
                <a:tailEnd/>
              </a:ln>
            </p:spPr>
            <p:txBody>
              <a:bodyPr/>
              <a:lstStyle/>
              <a:p>
                <a:endParaRPr lang="en-US"/>
              </a:p>
            </p:txBody>
          </p:sp>
          <p:sp>
            <p:nvSpPr>
              <p:cNvPr id="33009" name="Freeform 44"/>
              <p:cNvSpPr>
                <a:spLocks/>
              </p:cNvSpPr>
              <p:nvPr/>
            </p:nvSpPr>
            <p:spPr bwMode="auto">
              <a:xfrm>
                <a:off x="777" y="33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0" name="Freeform 45"/>
              <p:cNvSpPr>
                <a:spLocks/>
              </p:cNvSpPr>
              <p:nvPr/>
            </p:nvSpPr>
            <p:spPr bwMode="auto">
              <a:xfrm>
                <a:off x="756" y="3393"/>
                <a:ext cx="16" cy="15"/>
              </a:xfrm>
              <a:custGeom>
                <a:avLst/>
                <a:gdLst>
                  <a:gd name="T0" fmla="*/ 85 w 3"/>
                  <a:gd name="T1" fmla="*/ 75 h 3"/>
                  <a:gd name="T2" fmla="*/ 85 w 3"/>
                  <a:gd name="T3" fmla="*/ 75 h 3"/>
                  <a:gd name="T4" fmla="*/ 85 w 3"/>
                  <a:gd name="T5" fmla="*/ 75 h 3"/>
                  <a:gd name="T6" fmla="*/ 85 w 3"/>
                  <a:gd name="T7" fmla="*/ 75 h 3"/>
                  <a:gd name="T8" fmla="*/ 85 w 3"/>
                  <a:gd name="T9" fmla="*/ 75 h 3"/>
                  <a:gd name="T10" fmla="*/ 85 w 3"/>
                  <a:gd name="T11" fmla="*/ 75 h 3"/>
                  <a:gd name="T12" fmla="*/ 59 w 3"/>
                  <a:gd name="T13" fmla="*/ 50 h 3"/>
                  <a:gd name="T14" fmla="*/ 27 w 3"/>
                  <a:gd name="T15" fmla="*/ 25 h 3"/>
                  <a:gd name="T16" fmla="*/ 27 w 3"/>
                  <a:gd name="T17" fmla="*/ 25 h 3"/>
                  <a:gd name="T18" fmla="*/ 27 w 3"/>
                  <a:gd name="T19" fmla="*/ 25 h 3"/>
                  <a:gd name="T20" fmla="*/ 27 w 3"/>
                  <a:gd name="T21" fmla="*/ 25 h 3"/>
                  <a:gd name="T22" fmla="*/ 27 w 3"/>
                  <a:gd name="T23" fmla="*/ 25 h 3"/>
                  <a:gd name="T24" fmla="*/ 27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7 w 3"/>
                  <a:gd name="T49" fmla="*/ 25 h 3"/>
                  <a:gd name="T50" fmla="*/ 27 w 3"/>
                  <a:gd name="T51" fmla="*/ 50 h 3"/>
                  <a:gd name="T52" fmla="*/ 27 w 3"/>
                  <a:gd name="T53" fmla="*/ 50 h 3"/>
                  <a:gd name="T54" fmla="*/ 59 w 3"/>
                  <a:gd name="T55" fmla="*/ 75 h 3"/>
                  <a:gd name="T56" fmla="*/ 59 w 3"/>
                  <a:gd name="T57" fmla="*/ 75 h 3"/>
                  <a:gd name="T58" fmla="*/ 85 w 3"/>
                  <a:gd name="T59" fmla="*/ 75 h 3"/>
                  <a:gd name="T60" fmla="*/ 85 w 3"/>
                  <a:gd name="T61" fmla="*/ 75 h 3"/>
                  <a:gd name="T62" fmla="*/ 85 w 3"/>
                  <a:gd name="T63" fmla="*/ 75 h 3"/>
                  <a:gd name="T64" fmla="*/ 85 w 3"/>
                  <a:gd name="T65" fmla="*/ 75 h 3"/>
                  <a:gd name="T66" fmla="*/ 8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chemeClr val="bg1"/>
              </a:solidFill>
              <a:ln w="12700" cmpd="sng">
                <a:solidFill>
                  <a:schemeClr val="tx1"/>
                </a:solidFill>
                <a:prstDash val="solid"/>
                <a:round/>
                <a:headEnd/>
                <a:tailEnd/>
              </a:ln>
            </p:spPr>
            <p:txBody>
              <a:bodyPr/>
              <a:lstStyle/>
              <a:p>
                <a:endParaRPr lang="en-US"/>
              </a:p>
            </p:txBody>
          </p:sp>
          <p:sp>
            <p:nvSpPr>
              <p:cNvPr id="33011" name="Freeform 46"/>
              <p:cNvSpPr>
                <a:spLocks/>
              </p:cNvSpPr>
              <p:nvPr/>
            </p:nvSpPr>
            <p:spPr bwMode="auto">
              <a:xfrm>
                <a:off x="728" y="3383"/>
                <a:ext cx="20" cy="10"/>
              </a:xfrm>
              <a:custGeom>
                <a:avLst/>
                <a:gdLst>
                  <a:gd name="T0" fmla="*/ 0 w 4"/>
                  <a:gd name="T1" fmla="*/ 25 h 2"/>
                  <a:gd name="T2" fmla="*/ 0 w 4"/>
                  <a:gd name="T3" fmla="*/ 25 h 2"/>
                  <a:gd name="T4" fmla="*/ 25 w 4"/>
                  <a:gd name="T5" fmla="*/ 0 h 2"/>
                  <a:gd name="T6" fmla="*/ 25 w 4"/>
                  <a:gd name="T7" fmla="*/ 0 h 2"/>
                  <a:gd name="T8" fmla="*/ 50 w 4"/>
                  <a:gd name="T9" fmla="*/ 0 h 2"/>
                  <a:gd name="T10" fmla="*/ 75 w 4"/>
                  <a:gd name="T11" fmla="*/ 0 h 2"/>
                  <a:gd name="T12" fmla="*/ 75 w 4"/>
                  <a:gd name="T13" fmla="*/ 0 h 2"/>
                  <a:gd name="T14" fmla="*/ 75 w 4"/>
                  <a:gd name="T15" fmla="*/ 0 h 2"/>
                  <a:gd name="T16" fmla="*/ 75 w 4"/>
                  <a:gd name="T17" fmla="*/ 25 h 2"/>
                  <a:gd name="T18" fmla="*/ 100 w 4"/>
                  <a:gd name="T19" fmla="*/ 25 h 2"/>
                  <a:gd name="T20" fmla="*/ 100 w 4"/>
                  <a:gd name="T21" fmla="*/ 25 h 2"/>
                  <a:gd name="T22" fmla="*/ 100 w 4"/>
                  <a:gd name="T23" fmla="*/ 25 h 2"/>
                  <a:gd name="T24" fmla="*/ 100 w 4"/>
                  <a:gd name="T25" fmla="*/ 25 h 2"/>
                  <a:gd name="T26" fmla="*/ 100 w 4"/>
                  <a:gd name="T27" fmla="*/ 25 h 2"/>
                  <a:gd name="T28" fmla="*/ 100 w 4"/>
                  <a:gd name="T29" fmla="*/ 25 h 2"/>
                  <a:gd name="T30" fmla="*/ 100 w 4"/>
                  <a:gd name="T31" fmla="*/ 25 h 2"/>
                  <a:gd name="T32" fmla="*/ 100 w 4"/>
                  <a:gd name="T33" fmla="*/ 50 h 2"/>
                  <a:gd name="T34" fmla="*/ 100 w 4"/>
                  <a:gd name="T35" fmla="*/ 50 h 2"/>
                  <a:gd name="T36" fmla="*/ 100 w 4"/>
                  <a:gd name="T37" fmla="*/ 50 h 2"/>
                  <a:gd name="T38" fmla="*/ 100 w 4"/>
                  <a:gd name="T39" fmla="*/ 50 h 2"/>
                  <a:gd name="T40" fmla="*/ 75 w 4"/>
                  <a:gd name="T41" fmla="*/ 25 h 2"/>
                  <a:gd name="T42" fmla="*/ 75 w 4"/>
                  <a:gd name="T43" fmla="*/ 25 h 2"/>
                  <a:gd name="T44" fmla="*/ 75 w 4"/>
                  <a:gd name="T45" fmla="*/ 50 h 2"/>
                  <a:gd name="T46" fmla="*/ 75 w 4"/>
                  <a:gd name="T47" fmla="*/ 50 h 2"/>
                  <a:gd name="T48" fmla="*/ 75 w 4"/>
                  <a:gd name="T49" fmla="*/ 50 h 2"/>
                  <a:gd name="T50" fmla="*/ 50 w 4"/>
                  <a:gd name="T51" fmla="*/ 50 h 2"/>
                  <a:gd name="T52" fmla="*/ 50 w 4"/>
                  <a:gd name="T53" fmla="*/ 50 h 2"/>
                  <a:gd name="T54" fmla="*/ 50 w 4"/>
                  <a:gd name="T55" fmla="*/ 50 h 2"/>
                  <a:gd name="T56" fmla="*/ 50 w 4"/>
                  <a:gd name="T57" fmla="*/ 50 h 2"/>
                  <a:gd name="T58" fmla="*/ 50 w 4"/>
                  <a:gd name="T59" fmla="*/ 50 h 2"/>
                  <a:gd name="T60" fmla="*/ 50 w 4"/>
                  <a:gd name="T61" fmla="*/ 50 h 2"/>
                  <a:gd name="T62" fmla="*/ 50 w 4"/>
                  <a:gd name="T63" fmla="*/ 50 h 2"/>
                  <a:gd name="T64" fmla="*/ 25 w 4"/>
                  <a:gd name="T65" fmla="*/ 50 h 2"/>
                  <a:gd name="T66" fmla="*/ 25 w 4"/>
                  <a:gd name="T67" fmla="*/ 50 h 2"/>
                  <a:gd name="T68" fmla="*/ 25 w 4"/>
                  <a:gd name="T69" fmla="*/ 25 h 2"/>
                  <a:gd name="T70" fmla="*/ 25 w 4"/>
                  <a:gd name="T71" fmla="*/ 25 h 2"/>
                  <a:gd name="T72" fmla="*/ 25 w 4"/>
                  <a:gd name="T73" fmla="*/ 25 h 2"/>
                  <a:gd name="T74" fmla="*/ 25 w 4"/>
                  <a:gd name="T75" fmla="*/ 25 h 2"/>
                  <a:gd name="T76" fmla="*/ 25 w 4"/>
                  <a:gd name="T77" fmla="*/ 25 h 2"/>
                  <a:gd name="T78" fmla="*/ 25 w 4"/>
                  <a:gd name="T79" fmla="*/ 25 h 2"/>
                  <a:gd name="T80" fmla="*/ 25 w 4"/>
                  <a:gd name="T81" fmla="*/ 25 h 2"/>
                  <a:gd name="T82" fmla="*/ 25 w 4"/>
                  <a:gd name="T83" fmla="*/ 25 h 2"/>
                  <a:gd name="T84" fmla="*/ 25 w 4"/>
                  <a:gd name="T85" fmla="*/ 25 h 2"/>
                  <a:gd name="T86" fmla="*/ 25 w 4"/>
                  <a:gd name="T87" fmla="*/ 25 h 2"/>
                  <a:gd name="T88" fmla="*/ 25 w 4"/>
                  <a:gd name="T89" fmla="*/ 25 h 2"/>
                  <a:gd name="T90" fmla="*/ 25 w 4"/>
                  <a:gd name="T91" fmla="*/ 25 h 2"/>
                  <a:gd name="T92" fmla="*/ 25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chemeClr val="bg1"/>
              </a:solidFill>
              <a:ln w="12700" cmpd="sng">
                <a:solidFill>
                  <a:schemeClr val="tx1"/>
                </a:solidFill>
                <a:prstDash val="solid"/>
                <a:round/>
                <a:headEnd/>
                <a:tailEnd/>
              </a:ln>
            </p:spPr>
            <p:txBody>
              <a:bodyPr/>
              <a:lstStyle/>
              <a:p>
                <a:endParaRPr lang="en-US"/>
              </a:p>
            </p:txBody>
          </p:sp>
        </p:grpSp>
        <p:sp>
          <p:nvSpPr>
            <p:cNvPr id="32963" name="Freeform 47"/>
            <p:cNvSpPr>
              <a:spLocks/>
            </p:cNvSpPr>
            <p:nvPr/>
          </p:nvSpPr>
          <p:spPr bwMode="auto">
            <a:xfrm>
              <a:off x="2095" y="1760"/>
              <a:ext cx="391" cy="458"/>
            </a:xfrm>
            <a:custGeom>
              <a:avLst/>
              <a:gdLst>
                <a:gd name="T0" fmla="*/ 1749 w 76"/>
                <a:gd name="T1" fmla="*/ 2232 h 94"/>
                <a:gd name="T2" fmla="*/ 2012 w 76"/>
                <a:gd name="T3" fmla="*/ 643 h 94"/>
                <a:gd name="T4" fmla="*/ 1348 w 76"/>
                <a:gd name="T5" fmla="*/ 546 h 94"/>
                <a:gd name="T6" fmla="*/ 1405 w 76"/>
                <a:gd name="T7" fmla="*/ 141 h 94"/>
                <a:gd name="T8" fmla="*/ 422 w 76"/>
                <a:gd name="T9" fmla="*/ 0 h 94"/>
                <a:gd name="T10" fmla="*/ 0 w 76"/>
                <a:gd name="T11" fmla="*/ 1993 h 94"/>
                <a:gd name="T12" fmla="*/ 0 w 76"/>
                <a:gd name="T13" fmla="*/ 1993 h 94"/>
                <a:gd name="T14" fmla="*/ 1749 w 76"/>
                <a:gd name="T15" fmla="*/ 2232 h 94"/>
                <a:gd name="T16" fmla="*/ 1749 w 76"/>
                <a:gd name="T17" fmla="*/ 2232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4" name="Freeform 48"/>
            <p:cNvSpPr>
              <a:spLocks/>
            </p:cNvSpPr>
            <p:nvPr/>
          </p:nvSpPr>
          <p:spPr bwMode="auto">
            <a:xfrm>
              <a:off x="1537"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5" name="Freeform 49"/>
            <p:cNvSpPr>
              <a:spLocks/>
            </p:cNvSpPr>
            <p:nvPr/>
          </p:nvSpPr>
          <p:spPr bwMode="auto">
            <a:xfrm>
              <a:off x="1988" y="1155"/>
              <a:ext cx="415" cy="634"/>
            </a:xfrm>
            <a:custGeom>
              <a:avLst/>
              <a:gdLst>
                <a:gd name="T0" fmla="*/ 184 w 81"/>
                <a:gd name="T1" fmla="*/ 2043 h 130"/>
                <a:gd name="T2" fmla="*/ 210 w 81"/>
                <a:gd name="T3" fmla="*/ 1951 h 130"/>
                <a:gd name="T4" fmla="*/ 236 w 81"/>
                <a:gd name="T5" fmla="*/ 1926 h 130"/>
                <a:gd name="T6" fmla="*/ 236 w 81"/>
                <a:gd name="T7" fmla="*/ 1878 h 130"/>
                <a:gd name="T8" fmla="*/ 159 w 81"/>
                <a:gd name="T9" fmla="*/ 1834 h 130"/>
                <a:gd name="T10" fmla="*/ 261 w 81"/>
                <a:gd name="T11" fmla="*/ 1663 h 130"/>
                <a:gd name="T12" fmla="*/ 343 w 81"/>
                <a:gd name="T13" fmla="*/ 1619 h 130"/>
                <a:gd name="T14" fmla="*/ 369 w 81"/>
                <a:gd name="T15" fmla="*/ 1570 h 130"/>
                <a:gd name="T16" fmla="*/ 523 w 81"/>
                <a:gd name="T17" fmla="*/ 1283 h 130"/>
                <a:gd name="T18" fmla="*/ 446 w 81"/>
                <a:gd name="T19" fmla="*/ 1258 h 130"/>
                <a:gd name="T20" fmla="*/ 420 w 81"/>
                <a:gd name="T21" fmla="*/ 1190 h 130"/>
                <a:gd name="T22" fmla="*/ 420 w 81"/>
                <a:gd name="T23" fmla="*/ 1117 h 130"/>
                <a:gd name="T24" fmla="*/ 420 w 81"/>
                <a:gd name="T25" fmla="*/ 1068 h 130"/>
                <a:gd name="T26" fmla="*/ 420 w 81"/>
                <a:gd name="T27" fmla="*/ 1024 h 130"/>
                <a:gd name="T28" fmla="*/ 681 w 81"/>
                <a:gd name="T29" fmla="*/ 0 h 130"/>
                <a:gd name="T30" fmla="*/ 891 w 81"/>
                <a:gd name="T31" fmla="*/ 454 h 130"/>
                <a:gd name="T32" fmla="*/ 943 w 81"/>
                <a:gd name="T33" fmla="*/ 619 h 130"/>
                <a:gd name="T34" fmla="*/ 917 w 81"/>
                <a:gd name="T35" fmla="*/ 688 h 130"/>
                <a:gd name="T36" fmla="*/ 973 w 81"/>
                <a:gd name="T37" fmla="*/ 736 h 130"/>
                <a:gd name="T38" fmla="*/ 1102 w 81"/>
                <a:gd name="T39" fmla="*/ 927 h 130"/>
                <a:gd name="T40" fmla="*/ 1127 w 81"/>
                <a:gd name="T41" fmla="*/ 1024 h 130"/>
                <a:gd name="T42" fmla="*/ 1184 w 81"/>
                <a:gd name="T43" fmla="*/ 1068 h 130"/>
                <a:gd name="T44" fmla="*/ 1286 w 81"/>
                <a:gd name="T45" fmla="*/ 1092 h 130"/>
                <a:gd name="T46" fmla="*/ 1209 w 81"/>
                <a:gd name="T47" fmla="*/ 1239 h 130"/>
                <a:gd name="T48" fmla="*/ 1184 w 81"/>
                <a:gd name="T49" fmla="*/ 1331 h 130"/>
                <a:gd name="T50" fmla="*/ 1184 w 81"/>
                <a:gd name="T51" fmla="*/ 1356 h 130"/>
                <a:gd name="T52" fmla="*/ 1127 w 81"/>
                <a:gd name="T53" fmla="*/ 1429 h 130"/>
                <a:gd name="T54" fmla="*/ 1127 w 81"/>
                <a:gd name="T55" fmla="*/ 1473 h 130"/>
                <a:gd name="T56" fmla="*/ 1209 w 81"/>
                <a:gd name="T57" fmla="*/ 1546 h 130"/>
                <a:gd name="T58" fmla="*/ 1312 w 81"/>
                <a:gd name="T59" fmla="*/ 1448 h 130"/>
                <a:gd name="T60" fmla="*/ 1337 w 81"/>
                <a:gd name="T61" fmla="*/ 1497 h 130"/>
                <a:gd name="T62" fmla="*/ 1363 w 81"/>
                <a:gd name="T63" fmla="*/ 1522 h 130"/>
                <a:gd name="T64" fmla="*/ 1363 w 81"/>
                <a:gd name="T65" fmla="*/ 1644 h 130"/>
                <a:gd name="T66" fmla="*/ 1419 w 81"/>
                <a:gd name="T67" fmla="*/ 1761 h 130"/>
                <a:gd name="T68" fmla="*/ 1394 w 81"/>
                <a:gd name="T69" fmla="*/ 1809 h 130"/>
                <a:gd name="T70" fmla="*/ 1470 w 81"/>
                <a:gd name="T71" fmla="*/ 1853 h 130"/>
                <a:gd name="T72" fmla="*/ 1496 w 81"/>
                <a:gd name="T73" fmla="*/ 1926 h 130"/>
                <a:gd name="T74" fmla="*/ 1496 w 81"/>
                <a:gd name="T75" fmla="*/ 2000 h 130"/>
                <a:gd name="T76" fmla="*/ 1547 w 81"/>
                <a:gd name="T77" fmla="*/ 2068 h 130"/>
                <a:gd name="T78" fmla="*/ 1604 w 81"/>
                <a:gd name="T79" fmla="*/ 2000 h 130"/>
                <a:gd name="T80" fmla="*/ 1706 w 81"/>
                <a:gd name="T81" fmla="*/ 2043 h 130"/>
                <a:gd name="T82" fmla="*/ 1757 w 81"/>
                <a:gd name="T83" fmla="*/ 2000 h 130"/>
                <a:gd name="T84" fmla="*/ 1865 w 81"/>
                <a:gd name="T85" fmla="*/ 2024 h 130"/>
                <a:gd name="T86" fmla="*/ 1916 w 81"/>
                <a:gd name="T87" fmla="*/ 2043 h 130"/>
                <a:gd name="T88" fmla="*/ 1993 w 81"/>
                <a:gd name="T89" fmla="*/ 2000 h 130"/>
                <a:gd name="T90" fmla="*/ 2075 w 81"/>
                <a:gd name="T91" fmla="*/ 2024 h 130"/>
                <a:gd name="T92" fmla="*/ 2126 w 81"/>
                <a:gd name="T93" fmla="*/ 2092 h 130"/>
                <a:gd name="T94" fmla="*/ 1942 w 81"/>
                <a:gd name="T95" fmla="*/ 3092 h 130"/>
                <a:gd name="T96" fmla="*/ 0 w 81"/>
                <a:gd name="T97" fmla="*/ 2760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6" name="Freeform 50"/>
            <p:cNvSpPr>
              <a:spLocks/>
            </p:cNvSpPr>
            <p:nvPr/>
          </p:nvSpPr>
          <p:spPr bwMode="auto">
            <a:xfrm>
              <a:off x="2162" y="1170"/>
              <a:ext cx="707" cy="424"/>
            </a:xfrm>
            <a:custGeom>
              <a:avLst/>
              <a:gdLst>
                <a:gd name="T0" fmla="*/ 1260 w 138"/>
                <a:gd name="T1" fmla="*/ 1828 h 87"/>
                <a:gd name="T2" fmla="*/ 1183 w 138"/>
                <a:gd name="T3" fmla="*/ 1993 h 87"/>
                <a:gd name="T4" fmla="*/ 1127 w 138"/>
                <a:gd name="T5" fmla="*/ 1901 h 87"/>
                <a:gd name="T6" fmla="*/ 1101 w 138"/>
                <a:gd name="T7" fmla="*/ 1974 h 87"/>
                <a:gd name="T8" fmla="*/ 999 w 138"/>
                <a:gd name="T9" fmla="*/ 1974 h 87"/>
                <a:gd name="T10" fmla="*/ 866 w 138"/>
                <a:gd name="T11" fmla="*/ 1949 h 87"/>
                <a:gd name="T12" fmla="*/ 840 w 138"/>
                <a:gd name="T13" fmla="*/ 1949 h 87"/>
                <a:gd name="T14" fmla="*/ 763 w 138"/>
                <a:gd name="T15" fmla="*/ 1949 h 87"/>
                <a:gd name="T16" fmla="*/ 681 w 138"/>
                <a:gd name="T17" fmla="*/ 1949 h 87"/>
                <a:gd name="T18" fmla="*/ 630 w 138"/>
                <a:gd name="T19" fmla="*/ 1974 h 87"/>
                <a:gd name="T20" fmla="*/ 605 w 138"/>
                <a:gd name="T21" fmla="*/ 1901 h 87"/>
                <a:gd name="T22" fmla="*/ 605 w 138"/>
                <a:gd name="T23" fmla="*/ 1828 h 87"/>
                <a:gd name="T24" fmla="*/ 523 w 138"/>
                <a:gd name="T25" fmla="*/ 1784 h 87"/>
                <a:gd name="T26" fmla="*/ 523 w 138"/>
                <a:gd name="T27" fmla="*/ 1711 h 87"/>
                <a:gd name="T28" fmla="*/ 471 w 138"/>
                <a:gd name="T29" fmla="*/ 1638 h 87"/>
                <a:gd name="T30" fmla="*/ 471 w 138"/>
                <a:gd name="T31" fmla="*/ 1496 h 87"/>
                <a:gd name="T32" fmla="*/ 446 w 138"/>
                <a:gd name="T33" fmla="*/ 1423 h 87"/>
                <a:gd name="T34" fmla="*/ 420 w 138"/>
                <a:gd name="T35" fmla="*/ 1404 h 87"/>
                <a:gd name="T36" fmla="*/ 394 w 138"/>
                <a:gd name="T37" fmla="*/ 1404 h 87"/>
                <a:gd name="T38" fmla="*/ 287 w 138"/>
                <a:gd name="T39" fmla="*/ 1472 h 87"/>
                <a:gd name="T40" fmla="*/ 236 w 138"/>
                <a:gd name="T41" fmla="*/ 1379 h 87"/>
                <a:gd name="T42" fmla="*/ 236 w 138"/>
                <a:gd name="T43" fmla="*/ 1330 h 87"/>
                <a:gd name="T44" fmla="*/ 287 w 138"/>
                <a:gd name="T45" fmla="*/ 1257 h 87"/>
                <a:gd name="T46" fmla="*/ 287 w 138"/>
                <a:gd name="T47" fmla="*/ 1189 h 87"/>
                <a:gd name="T48" fmla="*/ 313 w 138"/>
                <a:gd name="T49" fmla="*/ 1140 h 87"/>
                <a:gd name="T50" fmla="*/ 369 w 138"/>
                <a:gd name="T51" fmla="*/ 999 h 87"/>
                <a:gd name="T52" fmla="*/ 287 w 138"/>
                <a:gd name="T53" fmla="*/ 950 h 87"/>
                <a:gd name="T54" fmla="*/ 210 w 138"/>
                <a:gd name="T55" fmla="*/ 902 h 87"/>
                <a:gd name="T56" fmla="*/ 159 w 138"/>
                <a:gd name="T57" fmla="*/ 736 h 87"/>
                <a:gd name="T58" fmla="*/ 51 w 138"/>
                <a:gd name="T59" fmla="*/ 643 h 87"/>
                <a:gd name="T60" fmla="*/ 51 w 138"/>
                <a:gd name="T61" fmla="*/ 595 h 87"/>
                <a:gd name="T62" fmla="*/ 51 w 138"/>
                <a:gd name="T63" fmla="*/ 473 h 87"/>
                <a:gd name="T64" fmla="*/ 77 w 138"/>
                <a:gd name="T65" fmla="*/ 0 h 87"/>
                <a:gd name="T66" fmla="*/ 1286 w 138"/>
                <a:gd name="T67" fmla="*/ 190 h 87"/>
                <a:gd name="T68" fmla="*/ 3622 w 138"/>
                <a:gd name="T69" fmla="*/ 453 h 87"/>
                <a:gd name="T70" fmla="*/ 3463 w 138"/>
                <a:gd name="T71" fmla="*/ 2066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67" name="Freeform 51"/>
            <p:cNvSpPr>
              <a:spLocks/>
            </p:cNvSpPr>
            <p:nvPr/>
          </p:nvSpPr>
          <p:spPr bwMode="auto">
            <a:xfrm>
              <a:off x="1737" y="1677"/>
              <a:ext cx="440" cy="649"/>
            </a:xfrm>
            <a:custGeom>
              <a:avLst/>
              <a:gdLst>
                <a:gd name="T0" fmla="*/ 343 w 86"/>
                <a:gd name="T1" fmla="*/ 0 h 133"/>
                <a:gd name="T2" fmla="*/ 0 w 86"/>
                <a:gd name="T3" fmla="*/ 1215 h 133"/>
                <a:gd name="T4" fmla="*/ 1468 w 86"/>
                <a:gd name="T5" fmla="*/ 3167 h 133"/>
                <a:gd name="T6" fmla="*/ 1468 w 86"/>
                <a:gd name="T7" fmla="*/ 3143 h 133"/>
                <a:gd name="T8" fmla="*/ 1468 w 86"/>
                <a:gd name="T9" fmla="*/ 3118 h 133"/>
                <a:gd name="T10" fmla="*/ 1494 w 86"/>
                <a:gd name="T11" fmla="*/ 3025 h 133"/>
                <a:gd name="T12" fmla="*/ 1494 w 86"/>
                <a:gd name="T13" fmla="*/ 3001 h 133"/>
                <a:gd name="T14" fmla="*/ 1494 w 86"/>
                <a:gd name="T15" fmla="*/ 2811 h 133"/>
                <a:gd name="T16" fmla="*/ 1494 w 86"/>
                <a:gd name="T17" fmla="*/ 2738 h 133"/>
                <a:gd name="T18" fmla="*/ 1494 w 86"/>
                <a:gd name="T19" fmla="*/ 2713 h 133"/>
                <a:gd name="T20" fmla="*/ 1571 w 86"/>
                <a:gd name="T21" fmla="*/ 2713 h 133"/>
                <a:gd name="T22" fmla="*/ 1622 w 86"/>
                <a:gd name="T23" fmla="*/ 2713 h 133"/>
                <a:gd name="T24" fmla="*/ 1647 w 86"/>
                <a:gd name="T25" fmla="*/ 2738 h 133"/>
                <a:gd name="T26" fmla="*/ 1647 w 86"/>
                <a:gd name="T27" fmla="*/ 2762 h 133"/>
                <a:gd name="T28" fmla="*/ 1673 w 86"/>
                <a:gd name="T29" fmla="*/ 2786 h 133"/>
                <a:gd name="T30" fmla="*/ 1729 w 86"/>
                <a:gd name="T31" fmla="*/ 2786 h 133"/>
                <a:gd name="T32" fmla="*/ 1780 w 86"/>
                <a:gd name="T33" fmla="*/ 2620 h 133"/>
                <a:gd name="T34" fmla="*/ 1832 w 86"/>
                <a:gd name="T35" fmla="*/ 2406 h 133"/>
                <a:gd name="T36" fmla="*/ 2251 w 86"/>
                <a:gd name="T37" fmla="*/ 405 h 133"/>
                <a:gd name="T38" fmla="*/ 1284 w 86"/>
                <a:gd name="T39" fmla="*/ 215 h 133"/>
                <a:gd name="T40" fmla="*/ 343 w 86"/>
                <a:gd name="T41" fmla="*/ 0 h 133"/>
                <a:gd name="T42" fmla="*/ 343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68" name="Freeform 52"/>
            <p:cNvSpPr>
              <a:spLocks/>
            </p:cNvSpPr>
            <p:nvPr/>
          </p:nvSpPr>
          <p:spPr bwMode="auto">
            <a:xfrm>
              <a:off x="1967" y="2170"/>
              <a:ext cx="467" cy="517"/>
            </a:xfrm>
            <a:custGeom>
              <a:avLst/>
              <a:gdLst>
                <a:gd name="T0" fmla="*/ 2053 w 91"/>
                <a:gd name="T1" fmla="*/ 2522 h 106"/>
                <a:gd name="T2" fmla="*/ 2397 w 91"/>
                <a:gd name="T3" fmla="*/ 239 h 106"/>
                <a:gd name="T4" fmla="*/ 657 w 91"/>
                <a:gd name="T5" fmla="*/ 0 h 106"/>
                <a:gd name="T6" fmla="*/ 657 w 91"/>
                <a:gd name="T7" fmla="*/ 0 h 106"/>
                <a:gd name="T8" fmla="*/ 606 w 91"/>
                <a:gd name="T9" fmla="*/ 215 h 106"/>
                <a:gd name="T10" fmla="*/ 554 w 91"/>
                <a:gd name="T11" fmla="*/ 380 h 106"/>
                <a:gd name="T12" fmla="*/ 503 w 91"/>
                <a:gd name="T13" fmla="*/ 380 h 106"/>
                <a:gd name="T14" fmla="*/ 472 w 91"/>
                <a:gd name="T15" fmla="*/ 356 h 106"/>
                <a:gd name="T16" fmla="*/ 472 w 91"/>
                <a:gd name="T17" fmla="*/ 332 h 106"/>
                <a:gd name="T18" fmla="*/ 446 w 91"/>
                <a:gd name="T19" fmla="*/ 307 h 106"/>
                <a:gd name="T20" fmla="*/ 395 w 91"/>
                <a:gd name="T21" fmla="*/ 307 h 106"/>
                <a:gd name="T22" fmla="*/ 318 w 91"/>
                <a:gd name="T23" fmla="*/ 307 h 106"/>
                <a:gd name="T24" fmla="*/ 318 w 91"/>
                <a:gd name="T25" fmla="*/ 332 h 106"/>
                <a:gd name="T26" fmla="*/ 318 w 91"/>
                <a:gd name="T27" fmla="*/ 405 h 106"/>
                <a:gd name="T28" fmla="*/ 318 w 91"/>
                <a:gd name="T29" fmla="*/ 595 h 106"/>
                <a:gd name="T30" fmla="*/ 318 w 91"/>
                <a:gd name="T31" fmla="*/ 619 h 106"/>
                <a:gd name="T32" fmla="*/ 287 w 91"/>
                <a:gd name="T33" fmla="*/ 712 h 106"/>
                <a:gd name="T34" fmla="*/ 287 w 91"/>
                <a:gd name="T35" fmla="*/ 736 h 106"/>
                <a:gd name="T36" fmla="*/ 287 w 91"/>
                <a:gd name="T37" fmla="*/ 761 h 106"/>
                <a:gd name="T38" fmla="*/ 287 w 91"/>
                <a:gd name="T39" fmla="*/ 810 h 106"/>
                <a:gd name="T40" fmla="*/ 287 w 91"/>
                <a:gd name="T41" fmla="*/ 834 h 106"/>
                <a:gd name="T42" fmla="*/ 287 w 91"/>
                <a:gd name="T43" fmla="*/ 858 h 106"/>
                <a:gd name="T44" fmla="*/ 318 w 91"/>
                <a:gd name="T45" fmla="*/ 902 h 106"/>
                <a:gd name="T46" fmla="*/ 318 w 91"/>
                <a:gd name="T47" fmla="*/ 927 h 106"/>
                <a:gd name="T48" fmla="*/ 318 w 91"/>
                <a:gd name="T49" fmla="*/ 975 h 106"/>
                <a:gd name="T50" fmla="*/ 344 w 91"/>
                <a:gd name="T51" fmla="*/ 1024 h 106"/>
                <a:gd name="T52" fmla="*/ 344 w 91"/>
                <a:gd name="T53" fmla="*/ 1024 h 106"/>
                <a:gd name="T54" fmla="*/ 369 w 91"/>
                <a:gd name="T55" fmla="*/ 1049 h 106"/>
                <a:gd name="T56" fmla="*/ 395 w 91"/>
                <a:gd name="T57" fmla="*/ 1093 h 106"/>
                <a:gd name="T58" fmla="*/ 369 w 91"/>
                <a:gd name="T59" fmla="*/ 1093 h 106"/>
                <a:gd name="T60" fmla="*/ 369 w 91"/>
                <a:gd name="T61" fmla="*/ 1093 h 106"/>
                <a:gd name="T62" fmla="*/ 318 w 91"/>
                <a:gd name="T63" fmla="*/ 1117 h 106"/>
                <a:gd name="T64" fmla="*/ 262 w 91"/>
                <a:gd name="T65" fmla="*/ 1141 h 106"/>
                <a:gd name="T66" fmla="*/ 236 w 91"/>
                <a:gd name="T67" fmla="*/ 1190 h 106"/>
                <a:gd name="T68" fmla="*/ 185 w 91"/>
                <a:gd name="T69" fmla="*/ 1307 h 106"/>
                <a:gd name="T70" fmla="*/ 133 w 91"/>
                <a:gd name="T71" fmla="*/ 1380 h 106"/>
                <a:gd name="T72" fmla="*/ 77 w 91"/>
                <a:gd name="T73" fmla="*/ 1380 h 106"/>
                <a:gd name="T74" fmla="*/ 77 w 91"/>
                <a:gd name="T75" fmla="*/ 1405 h 106"/>
                <a:gd name="T76" fmla="*/ 108 w 91"/>
                <a:gd name="T77" fmla="*/ 1429 h 106"/>
                <a:gd name="T78" fmla="*/ 77 w 91"/>
                <a:gd name="T79" fmla="*/ 1453 h 106"/>
                <a:gd name="T80" fmla="*/ 77 w 91"/>
                <a:gd name="T81" fmla="*/ 1497 h 106"/>
                <a:gd name="T82" fmla="*/ 77 w 91"/>
                <a:gd name="T83" fmla="*/ 1522 h 106"/>
                <a:gd name="T84" fmla="*/ 133 w 91"/>
                <a:gd name="T85" fmla="*/ 1571 h 106"/>
                <a:gd name="T86" fmla="*/ 159 w 91"/>
                <a:gd name="T87" fmla="*/ 1595 h 106"/>
                <a:gd name="T88" fmla="*/ 133 w 91"/>
                <a:gd name="T89" fmla="*/ 1595 h 106"/>
                <a:gd name="T90" fmla="*/ 133 w 91"/>
                <a:gd name="T91" fmla="*/ 1644 h 106"/>
                <a:gd name="T92" fmla="*/ 108 w 91"/>
                <a:gd name="T93" fmla="*/ 1663 h 106"/>
                <a:gd name="T94" fmla="*/ 77 w 91"/>
                <a:gd name="T95" fmla="*/ 1663 h 106"/>
                <a:gd name="T96" fmla="*/ 26 w 91"/>
                <a:gd name="T97" fmla="*/ 1644 h 106"/>
                <a:gd name="T98" fmla="*/ 0 w 91"/>
                <a:gd name="T99" fmla="*/ 1736 h 106"/>
                <a:gd name="T100" fmla="*/ 1288 w 91"/>
                <a:gd name="T101" fmla="*/ 2424 h 106"/>
                <a:gd name="T102" fmla="*/ 2053 w 91"/>
                <a:gd name="T103" fmla="*/ 2522 h 106"/>
                <a:gd name="T104" fmla="*/ 2053 w 91"/>
                <a:gd name="T105" fmla="*/ 2522 h 106"/>
                <a:gd name="T106" fmla="*/ 2053 w 91"/>
                <a:gd name="T107" fmla="*/ 2522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69" name="Freeform 53"/>
            <p:cNvSpPr>
              <a:spLocks/>
            </p:cNvSpPr>
            <p:nvPr/>
          </p:nvSpPr>
          <p:spPr bwMode="auto">
            <a:xfrm>
              <a:off x="3265" y="1248"/>
              <a:ext cx="455" cy="487"/>
            </a:xfrm>
            <a:custGeom>
              <a:avLst/>
              <a:gdLst>
                <a:gd name="T0" fmla="*/ 210 w 89"/>
                <a:gd name="T1" fmla="*/ 1636 h 100"/>
                <a:gd name="T2" fmla="*/ 102 w 89"/>
                <a:gd name="T3" fmla="*/ 1519 h 100"/>
                <a:gd name="T4" fmla="*/ 184 w 89"/>
                <a:gd name="T5" fmla="*/ 1422 h 100"/>
                <a:gd name="T6" fmla="*/ 184 w 89"/>
                <a:gd name="T7" fmla="*/ 1330 h 100"/>
                <a:gd name="T8" fmla="*/ 133 w 89"/>
                <a:gd name="T9" fmla="*/ 1115 h 100"/>
                <a:gd name="T10" fmla="*/ 133 w 89"/>
                <a:gd name="T11" fmla="*/ 1018 h 100"/>
                <a:gd name="T12" fmla="*/ 102 w 89"/>
                <a:gd name="T13" fmla="*/ 784 h 100"/>
                <a:gd name="T14" fmla="*/ 51 w 89"/>
                <a:gd name="T15" fmla="*/ 618 h 100"/>
                <a:gd name="T16" fmla="*/ 0 w 89"/>
                <a:gd name="T17" fmla="*/ 380 h 100"/>
                <a:gd name="T18" fmla="*/ 26 w 89"/>
                <a:gd name="T19" fmla="*/ 282 h 100"/>
                <a:gd name="T20" fmla="*/ 0 w 89"/>
                <a:gd name="T21" fmla="*/ 166 h 100"/>
                <a:gd name="T22" fmla="*/ 603 w 89"/>
                <a:gd name="T23" fmla="*/ 73 h 100"/>
                <a:gd name="T24" fmla="*/ 654 w 89"/>
                <a:gd name="T25" fmla="*/ 24 h 100"/>
                <a:gd name="T26" fmla="*/ 731 w 89"/>
                <a:gd name="T27" fmla="*/ 117 h 100"/>
                <a:gd name="T28" fmla="*/ 731 w 89"/>
                <a:gd name="T29" fmla="*/ 239 h 100"/>
                <a:gd name="T30" fmla="*/ 838 w 89"/>
                <a:gd name="T31" fmla="*/ 282 h 100"/>
                <a:gd name="T32" fmla="*/ 890 w 89"/>
                <a:gd name="T33" fmla="*/ 307 h 100"/>
                <a:gd name="T34" fmla="*/ 992 w 89"/>
                <a:gd name="T35" fmla="*/ 307 h 100"/>
                <a:gd name="T36" fmla="*/ 1017 w 89"/>
                <a:gd name="T37" fmla="*/ 331 h 100"/>
                <a:gd name="T38" fmla="*/ 1125 w 89"/>
                <a:gd name="T39" fmla="*/ 307 h 100"/>
                <a:gd name="T40" fmla="*/ 1334 w 89"/>
                <a:gd name="T41" fmla="*/ 331 h 100"/>
                <a:gd name="T42" fmla="*/ 1360 w 89"/>
                <a:gd name="T43" fmla="*/ 356 h 100"/>
                <a:gd name="T44" fmla="*/ 1385 w 89"/>
                <a:gd name="T45" fmla="*/ 356 h 100"/>
                <a:gd name="T46" fmla="*/ 1411 w 89"/>
                <a:gd name="T47" fmla="*/ 429 h 100"/>
                <a:gd name="T48" fmla="*/ 1488 w 89"/>
                <a:gd name="T49" fmla="*/ 404 h 100"/>
                <a:gd name="T50" fmla="*/ 1544 w 89"/>
                <a:gd name="T51" fmla="*/ 404 h 100"/>
                <a:gd name="T52" fmla="*/ 1621 w 89"/>
                <a:gd name="T53" fmla="*/ 453 h 100"/>
                <a:gd name="T54" fmla="*/ 1672 w 89"/>
                <a:gd name="T55" fmla="*/ 497 h 100"/>
                <a:gd name="T56" fmla="*/ 1779 w 89"/>
                <a:gd name="T57" fmla="*/ 497 h 100"/>
                <a:gd name="T58" fmla="*/ 1907 w 89"/>
                <a:gd name="T59" fmla="*/ 429 h 100"/>
                <a:gd name="T60" fmla="*/ 2117 w 89"/>
                <a:gd name="T61" fmla="*/ 472 h 100"/>
                <a:gd name="T62" fmla="*/ 2168 w 89"/>
                <a:gd name="T63" fmla="*/ 472 h 100"/>
                <a:gd name="T64" fmla="*/ 2249 w 89"/>
                <a:gd name="T65" fmla="*/ 497 h 100"/>
                <a:gd name="T66" fmla="*/ 2275 w 89"/>
                <a:gd name="T67" fmla="*/ 521 h 100"/>
                <a:gd name="T68" fmla="*/ 2117 w 89"/>
                <a:gd name="T69" fmla="*/ 594 h 100"/>
                <a:gd name="T70" fmla="*/ 2040 w 89"/>
                <a:gd name="T71" fmla="*/ 662 h 100"/>
                <a:gd name="T72" fmla="*/ 1907 w 89"/>
                <a:gd name="T73" fmla="*/ 711 h 100"/>
                <a:gd name="T74" fmla="*/ 1544 w 89"/>
                <a:gd name="T75" fmla="*/ 1042 h 100"/>
                <a:gd name="T76" fmla="*/ 1488 w 89"/>
                <a:gd name="T77" fmla="*/ 1091 h 100"/>
                <a:gd name="T78" fmla="*/ 1488 w 89"/>
                <a:gd name="T79" fmla="*/ 1330 h 100"/>
                <a:gd name="T80" fmla="*/ 1360 w 89"/>
                <a:gd name="T81" fmla="*/ 1398 h 100"/>
                <a:gd name="T82" fmla="*/ 1360 w 89"/>
                <a:gd name="T83" fmla="*/ 1446 h 100"/>
                <a:gd name="T84" fmla="*/ 1360 w 89"/>
                <a:gd name="T85" fmla="*/ 1544 h 100"/>
                <a:gd name="T86" fmla="*/ 1385 w 89"/>
                <a:gd name="T87" fmla="*/ 1636 h 100"/>
                <a:gd name="T88" fmla="*/ 1360 w 89"/>
                <a:gd name="T89" fmla="*/ 1734 h 100"/>
                <a:gd name="T90" fmla="*/ 1385 w 89"/>
                <a:gd name="T91" fmla="*/ 1875 h 100"/>
                <a:gd name="T92" fmla="*/ 1437 w 89"/>
                <a:gd name="T93" fmla="*/ 1899 h 100"/>
                <a:gd name="T94" fmla="*/ 1518 w 89"/>
                <a:gd name="T95" fmla="*/ 1919 h 100"/>
                <a:gd name="T96" fmla="*/ 1544 w 89"/>
                <a:gd name="T97" fmla="*/ 1967 h 100"/>
                <a:gd name="T98" fmla="*/ 1672 w 89"/>
                <a:gd name="T99" fmla="*/ 2065 h 100"/>
                <a:gd name="T100" fmla="*/ 1881 w 89"/>
                <a:gd name="T101" fmla="*/ 2182 h 100"/>
                <a:gd name="T102" fmla="*/ 1881 w 89"/>
                <a:gd name="T103" fmla="*/ 2255 h 100"/>
                <a:gd name="T104" fmla="*/ 210 w 89"/>
                <a:gd name="T105" fmla="*/ 2372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0" name="Freeform 54"/>
            <p:cNvSpPr>
              <a:spLocks/>
            </p:cNvSpPr>
            <p:nvPr/>
          </p:nvSpPr>
          <p:spPr bwMode="auto">
            <a:xfrm>
              <a:off x="3474" y="2604"/>
              <a:ext cx="395" cy="322"/>
            </a:xfrm>
            <a:custGeom>
              <a:avLst/>
              <a:gdLst>
                <a:gd name="T0" fmla="*/ 1077 w 77"/>
                <a:gd name="T1" fmla="*/ 24 h 66"/>
                <a:gd name="T2" fmla="*/ 1159 w 77"/>
                <a:gd name="T3" fmla="*/ 239 h 66"/>
                <a:gd name="T4" fmla="*/ 1134 w 77"/>
                <a:gd name="T5" fmla="*/ 307 h 66"/>
                <a:gd name="T6" fmla="*/ 1052 w 77"/>
                <a:gd name="T7" fmla="*/ 522 h 66"/>
                <a:gd name="T8" fmla="*/ 1683 w 77"/>
                <a:gd name="T9" fmla="*/ 785 h 66"/>
                <a:gd name="T10" fmla="*/ 1683 w 77"/>
                <a:gd name="T11" fmla="*/ 951 h 66"/>
                <a:gd name="T12" fmla="*/ 1657 w 77"/>
                <a:gd name="T13" fmla="*/ 1073 h 66"/>
                <a:gd name="T14" fmla="*/ 1529 w 77"/>
                <a:gd name="T15" fmla="*/ 1049 h 66"/>
                <a:gd name="T16" fmla="*/ 1472 w 77"/>
                <a:gd name="T17" fmla="*/ 1166 h 66"/>
                <a:gd name="T18" fmla="*/ 1631 w 77"/>
                <a:gd name="T19" fmla="*/ 1142 h 66"/>
                <a:gd name="T20" fmla="*/ 1739 w 77"/>
                <a:gd name="T21" fmla="*/ 1117 h 66"/>
                <a:gd name="T22" fmla="*/ 1683 w 77"/>
                <a:gd name="T23" fmla="*/ 1166 h 66"/>
                <a:gd name="T24" fmla="*/ 1739 w 77"/>
                <a:gd name="T25" fmla="*/ 1215 h 66"/>
                <a:gd name="T26" fmla="*/ 1867 w 77"/>
                <a:gd name="T27" fmla="*/ 1117 h 66"/>
                <a:gd name="T28" fmla="*/ 1949 w 77"/>
                <a:gd name="T29" fmla="*/ 1142 h 66"/>
                <a:gd name="T30" fmla="*/ 1919 w 77"/>
                <a:gd name="T31" fmla="*/ 1215 h 66"/>
                <a:gd name="T32" fmla="*/ 1790 w 77"/>
                <a:gd name="T33" fmla="*/ 1332 h 66"/>
                <a:gd name="T34" fmla="*/ 1867 w 77"/>
                <a:gd name="T35" fmla="*/ 1429 h 66"/>
                <a:gd name="T36" fmla="*/ 2026 w 77"/>
                <a:gd name="T37" fmla="*/ 1547 h 66"/>
                <a:gd name="T38" fmla="*/ 1867 w 77"/>
                <a:gd name="T39" fmla="*/ 1498 h 66"/>
                <a:gd name="T40" fmla="*/ 1683 w 77"/>
                <a:gd name="T41" fmla="*/ 1405 h 66"/>
                <a:gd name="T42" fmla="*/ 1606 w 77"/>
                <a:gd name="T43" fmla="*/ 1473 h 66"/>
                <a:gd name="T44" fmla="*/ 1580 w 77"/>
                <a:gd name="T45" fmla="*/ 1547 h 66"/>
                <a:gd name="T46" fmla="*/ 1498 w 77"/>
                <a:gd name="T47" fmla="*/ 1498 h 66"/>
                <a:gd name="T48" fmla="*/ 1421 w 77"/>
                <a:gd name="T49" fmla="*/ 1498 h 66"/>
                <a:gd name="T50" fmla="*/ 1288 w 77"/>
                <a:gd name="T51" fmla="*/ 1522 h 66"/>
                <a:gd name="T52" fmla="*/ 1077 w 77"/>
                <a:gd name="T53" fmla="*/ 1405 h 66"/>
                <a:gd name="T54" fmla="*/ 1000 w 77"/>
                <a:gd name="T55" fmla="*/ 1356 h 66"/>
                <a:gd name="T56" fmla="*/ 975 w 77"/>
                <a:gd name="T57" fmla="*/ 1332 h 66"/>
                <a:gd name="T58" fmla="*/ 893 w 77"/>
                <a:gd name="T59" fmla="*/ 1308 h 66"/>
                <a:gd name="T60" fmla="*/ 867 w 77"/>
                <a:gd name="T61" fmla="*/ 1283 h 66"/>
                <a:gd name="T62" fmla="*/ 816 w 77"/>
                <a:gd name="T63" fmla="*/ 1381 h 66"/>
                <a:gd name="T64" fmla="*/ 395 w 77"/>
                <a:gd name="T65" fmla="*/ 1332 h 66"/>
                <a:gd name="T66" fmla="*/ 108 w 77"/>
                <a:gd name="T67" fmla="*/ 1308 h 66"/>
                <a:gd name="T68" fmla="*/ 133 w 77"/>
                <a:gd name="T69" fmla="*/ 1264 h 66"/>
                <a:gd name="T70" fmla="*/ 159 w 77"/>
                <a:gd name="T71" fmla="*/ 1093 h 66"/>
                <a:gd name="T72" fmla="*/ 159 w 77"/>
                <a:gd name="T73" fmla="*/ 1000 h 66"/>
                <a:gd name="T74" fmla="*/ 236 w 77"/>
                <a:gd name="T75" fmla="*/ 883 h 66"/>
                <a:gd name="T76" fmla="*/ 185 w 77"/>
                <a:gd name="T77" fmla="*/ 712 h 66"/>
                <a:gd name="T78" fmla="*/ 159 w 77"/>
                <a:gd name="T79" fmla="*/ 668 h 66"/>
                <a:gd name="T80" fmla="*/ 108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1" name="Freeform 55"/>
            <p:cNvSpPr>
              <a:spLocks/>
            </p:cNvSpPr>
            <p:nvPr/>
          </p:nvSpPr>
          <p:spPr bwMode="auto">
            <a:xfrm>
              <a:off x="3633"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2" name="Freeform 56"/>
            <p:cNvSpPr>
              <a:spLocks/>
            </p:cNvSpPr>
            <p:nvPr/>
          </p:nvSpPr>
          <p:spPr bwMode="auto">
            <a:xfrm>
              <a:off x="3925" y="1506"/>
              <a:ext cx="267" cy="346"/>
            </a:xfrm>
            <a:custGeom>
              <a:avLst/>
              <a:gdLst>
                <a:gd name="T0" fmla="*/ 688 w 52"/>
                <a:gd name="T1" fmla="*/ 1613 h 71"/>
                <a:gd name="T2" fmla="*/ 1135 w 52"/>
                <a:gd name="T3" fmla="*/ 1594 h 71"/>
                <a:gd name="T4" fmla="*/ 1186 w 52"/>
                <a:gd name="T5" fmla="*/ 1472 h 71"/>
                <a:gd name="T6" fmla="*/ 1186 w 52"/>
                <a:gd name="T7" fmla="*/ 1379 h 71"/>
                <a:gd name="T8" fmla="*/ 1263 w 52"/>
                <a:gd name="T9" fmla="*/ 1306 h 71"/>
                <a:gd name="T10" fmla="*/ 1294 w 52"/>
                <a:gd name="T11" fmla="*/ 1233 h 71"/>
                <a:gd name="T12" fmla="*/ 1320 w 52"/>
                <a:gd name="T13" fmla="*/ 1189 h 71"/>
                <a:gd name="T14" fmla="*/ 1345 w 52"/>
                <a:gd name="T15" fmla="*/ 1213 h 71"/>
                <a:gd name="T16" fmla="*/ 1371 w 52"/>
                <a:gd name="T17" fmla="*/ 1189 h 71"/>
                <a:gd name="T18" fmla="*/ 1371 w 52"/>
                <a:gd name="T19" fmla="*/ 1092 h 71"/>
                <a:gd name="T20" fmla="*/ 1345 w 52"/>
                <a:gd name="T21" fmla="*/ 999 h 71"/>
                <a:gd name="T22" fmla="*/ 1237 w 52"/>
                <a:gd name="T23" fmla="*/ 663 h 71"/>
                <a:gd name="T24" fmla="*/ 1109 w 52"/>
                <a:gd name="T25" fmla="*/ 663 h 71"/>
                <a:gd name="T26" fmla="*/ 950 w 52"/>
                <a:gd name="T27" fmla="*/ 853 h 71"/>
                <a:gd name="T28" fmla="*/ 924 w 52"/>
                <a:gd name="T29" fmla="*/ 833 h 71"/>
                <a:gd name="T30" fmla="*/ 868 w 52"/>
                <a:gd name="T31" fmla="*/ 809 h 71"/>
                <a:gd name="T32" fmla="*/ 868 w 52"/>
                <a:gd name="T33" fmla="*/ 711 h 71"/>
                <a:gd name="T34" fmla="*/ 950 w 52"/>
                <a:gd name="T35" fmla="*/ 663 h 71"/>
                <a:gd name="T36" fmla="*/ 950 w 52"/>
                <a:gd name="T37" fmla="*/ 619 h 71"/>
                <a:gd name="T38" fmla="*/ 1001 w 52"/>
                <a:gd name="T39" fmla="*/ 570 h 71"/>
                <a:gd name="T40" fmla="*/ 1001 w 52"/>
                <a:gd name="T41" fmla="*/ 404 h 71"/>
                <a:gd name="T42" fmla="*/ 976 w 52"/>
                <a:gd name="T43" fmla="*/ 331 h 71"/>
                <a:gd name="T44" fmla="*/ 924 w 52"/>
                <a:gd name="T45" fmla="*/ 283 h 71"/>
                <a:gd name="T46" fmla="*/ 976 w 52"/>
                <a:gd name="T47" fmla="*/ 239 h 71"/>
                <a:gd name="T48" fmla="*/ 950 w 52"/>
                <a:gd name="T49" fmla="*/ 166 h 71"/>
                <a:gd name="T50" fmla="*/ 791 w 52"/>
                <a:gd name="T51" fmla="*/ 93 h 71"/>
                <a:gd name="T52" fmla="*/ 688 w 52"/>
                <a:gd name="T53" fmla="*/ 49 h 71"/>
                <a:gd name="T54" fmla="*/ 555 w 52"/>
                <a:gd name="T55" fmla="*/ 24 h 71"/>
                <a:gd name="T56" fmla="*/ 472 w 52"/>
                <a:gd name="T57" fmla="*/ 24 h 71"/>
                <a:gd name="T58" fmla="*/ 395 w 52"/>
                <a:gd name="T59" fmla="*/ 73 h 71"/>
                <a:gd name="T60" fmla="*/ 395 w 52"/>
                <a:gd name="T61" fmla="*/ 141 h 71"/>
                <a:gd name="T62" fmla="*/ 421 w 52"/>
                <a:gd name="T63" fmla="*/ 166 h 71"/>
                <a:gd name="T64" fmla="*/ 395 w 52"/>
                <a:gd name="T65" fmla="*/ 190 h 71"/>
                <a:gd name="T66" fmla="*/ 344 w 52"/>
                <a:gd name="T67" fmla="*/ 239 h 71"/>
                <a:gd name="T68" fmla="*/ 318 w 52"/>
                <a:gd name="T69" fmla="*/ 307 h 71"/>
                <a:gd name="T70" fmla="*/ 318 w 52"/>
                <a:gd name="T71" fmla="*/ 404 h 71"/>
                <a:gd name="T72" fmla="*/ 262 w 52"/>
                <a:gd name="T73" fmla="*/ 380 h 71"/>
                <a:gd name="T74" fmla="*/ 262 w 52"/>
                <a:gd name="T75" fmla="*/ 307 h 71"/>
                <a:gd name="T76" fmla="*/ 262 w 52"/>
                <a:gd name="T77" fmla="*/ 263 h 71"/>
                <a:gd name="T78" fmla="*/ 211 w 52"/>
                <a:gd name="T79" fmla="*/ 307 h 71"/>
                <a:gd name="T80" fmla="*/ 211 w 52"/>
                <a:gd name="T81" fmla="*/ 380 h 71"/>
                <a:gd name="T82" fmla="*/ 134 w 52"/>
                <a:gd name="T83" fmla="*/ 404 h 71"/>
                <a:gd name="T84" fmla="*/ 108 w 52"/>
                <a:gd name="T85" fmla="*/ 453 h 71"/>
                <a:gd name="T86" fmla="*/ 77 w 52"/>
                <a:gd name="T87" fmla="*/ 546 h 71"/>
                <a:gd name="T88" fmla="*/ 51 w 52"/>
                <a:gd name="T89" fmla="*/ 663 h 71"/>
                <a:gd name="T90" fmla="*/ 26 w 52"/>
                <a:gd name="T91" fmla="*/ 760 h 71"/>
                <a:gd name="T92" fmla="*/ 51 w 52"/>
                <a:gd name="T93" fmla="*/ 877 h 71"/>
                <a:gd name="T94" fmla="*/ 51 w 52"/>
                <a:gd name="T95" fmla="*/ 975 h 71"/>
                <a:gd name="T96" fmla="*/ 159 w 52"/>
                <a:gd name="T97" fmla="*/ 1189 h 71"/>
                <a:gd name="T98" fmla="*/ 185 w 52"/>
                <a:gd name="T99" fmla="*/ 1306 h 71"/>
                <a:gd name="T100" fmla="*/ 185 w 52"/>
                <a:gd name="T101" fmla="*/ 1330 h 71"/>
                <a:gd name="T102" fmla="*/ 159 w 52"/>
                <a:gd name="T103" fmla="*/ 1472 h 71"/>
                <a:gd name="T104" fmla="*/ 51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3" name="Freeform 57"/>
            <p:cNvSpPr>
              <a:spLocks/>
            </p:cNvSpPr>
            <p:nvPr/>
          </p:nvSpPr>
          <p:spPr bwMode="auto">
            <a:xfrm>
              <a:off x="3669" y="1384"/>
              <a:ext cx="426" cy="200"/>
            </a:xfrm>
            <a:custGeom>
              <a:avLst/>
              <a:gdLst>
                <a:gd name="T0" fmla="*/ 108 w 83"/>
                <a:gd name="T1" fmla="*/ 380 h 41"/>
                <a:gd name="T2" fmla="*/ 210 w 83"/>
                <a:gd name="T3" fmla="*/ 307 h 41"/>
                <a:gd name="T4" fmla="*/ 529 w 83"/>
                <a:gd name="T5" fmla="*/ 141 h 41"/>
                <a:gd name="T6" fmla="*/ 683 w 83"/>
                <a:gd name="T7" fmla="*/ 24 h 41"/>
                <a:gd name="T8" fmla="*/ 816 w 83"/>
                <a:gd name="T9" fmla="*/ 24 h 41"/>
                <a:gd name="T10" fmla="*/ 739 w 83"/>
                <a:gd name="T11" fmla="*/ 98 h 41"/>
                <a:gd name="T12" fmla="*/ 606 w 83"/>
                <a:gd name="T13" fmla="*/ 215 h 41"/>
                <a:gd name="T14" fmla="*/ 606 w 83"/>
                <a:gd name="T15" fmla="*/ 288 h 41"/>
                <a:gd name="T16" fmla="*/ 739 w 83"/>
                <a:gd name="T17" fmla="*/ 239 h 41"/>
                <a:gd name="T18" fmla="*/ 1027 w 83"/>
                <a:gd name="T19" fmla="*/ 356 h 41"/>
                <a:gd name="T20" fmla="*/ 1134 w 83"/>
                <a:gd name="T21" fmla="*/ 380 h 41"/>
                <a:gd name="T22" fmla="*/ 1160 w 83"/>
                <a:gd name="T23" fmla="*/ 405 h 41"/>
                <a:gd name="T24" fmla="*/ 1288 w 83"/>
                <a:gd name="T25" fmla="*/ 307 h 41"/>
                <a:gd name="T26" fmla="*/ 1683 w 83"/>
                <a:gd name="T27" fmla="*/ 190 h 41"/>
                <a:gd name="T28" fmla="*/ 1658 w 83"/>
                <a:gd name="T29" fmla="*/ 263 h 41"/>
                <a:gd name="T30" fmla="*/ 1740 w 83"/>
                <a:gd name="T31" fmla="*/ 332 h 41"/>
                <a:gd name="T32" fmla="*/ 1899 w 83"/>
                <a:gd name="T33" fmla="*/ 307 h 41"/>
                <a:gd name="T34" fmla="*/ 2002 w 83"/>
                <a:gd name="T35" fmla="*/ 429 h 41"/>
                <a:gd name="T36" fmla="*/ 2161 w 83"/>
                <a:gd name="T37" fmla="*/ 454 h 41"/>
                <a:gd name="T38" fmla="*/ 2161 w 83"/>
                <a:gd name="T39" fmla="*/ 498 h 41"/>
                <a:gd name="T40" fmla="*/ 2079 w 83"/>
                <a:gd name="T41" fmla="*/ 498 h 41"/>
                <a:gd name="T42" fmla="*/ 1976 w 83"/>
                <a:gd name="T43" fmla="*/ 498 h 41"/>
                <a:gd name="T44" fmla="*/ 1817 w 83"/>
                <a:gd name="T45" fmla="*/ 498 h 41"/>
                <a:gd name="T46" fmla="*/ 1817 w 83"/>
                <a:gd name="T47" fmla="*/ 571 h 41"/>
                <a:gd name="T48" fmla="*/ 1632 w 83"/>
                <a:gd name="T49" fmla="*/ 498 h 41"/>
                <a:gd name="T50" fmla="*/ 1504 w 83"/>
                <a:gd name="T51" fmla="*/ 546 h 41"/>
                <a:gd name="T52" fmla="*/ 1447 w 83"/>
                <a:gd name="T53" fmla="*/ 595 h 41"/>
                <a:gd name="T54" fmla="*/ 1319 w 83"/>
                <a:gd name="T55" fmla="*/ 595 h 41"/>
                <a:gd name="T56" fmla="*/ 1211 w 83"/>
                <a:gd name="T57" fmla="*/ 712 h 41"/>
                <a:gd name="T58" fmla="*/ 1237 w 83"/>
                <a:gd name="T59" fmla="*/ 668 h 41"/>
                <a:gd name="T60" fmla="*/ 1160 w 83"/>
                <a:gd name="T61" fmla="*/ 668 h 41"/>
                <a:gd name="T62" fmla="*/ 1109 w 83"/>
                <a:gd name="T63" fmla="*/ 644 h 41"/>
                <a:gd name="T64" fmla="*/ 1052 w 83"/>
                <a:gd name="T65" fmla="*/ 761 h 41"/>
                <a:gd name="T66" fmla="*/ 950 w 83"/>
                <a:gd name="T67" fmla="*/ 902 h 41"/>
                <a:gd name="T68" fmla="*/ 898 w 83"/>
                <a:gd name="T69" fmla="*/ 927 h 41"/>
                <a:gd name="T70" fmla="*/ 924 w 83"/>
                <a:gd name="T71" fmla="*/ 859 h 41"/>
                <a:gd name="T72" fmla="*/ 842 w 83"/>
                <a:gd name="T73" fmla="*/ 859 h 41"/>
                <a:gd name="T74" fmla="*/ 790 w 83"/>
                <a:gd name="T75" fmla="*/ 688 h 41"/>
                <a:gd name="T76" fmla="*/ 765 w 83"/>
                <a:gd name="T77" fmla="*/ 668 h 41"/>
                <a:gd name="T78" fmla="*/ 606 w 83"/>
                <a:gd name="T79" fmla="*/ 620 h 41"/>
                <a:gd name="T80" fmla="*/ 580 w 83"/>
                <a:gd name="T81" fmla="*/ 620 h 41"/>
                <a:gd name="T82" fmla="*/ 421 w 83"/>
                <a:gd name="T83" fmla="*/ 571 h 41"/>
                <a:gd name="T84" fmla="*/ 10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4" name="Freeform 58"/>
            <p:cNvSpPr>
              <a:spLocks/>
            </p:cNvSpPr>
            <p:nvPr/>
          </p:nvSpPr>
          <p:spPr bwMode="auto">
            <a:xfrm>
              <a:off x="3879"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5" name="Freeform 59"/>
            <p:cNvSpPr>
              <a:spLocks/>
            </p:cNvSpPr>
            <p:nvPr/>
          </p:nvSpPr>
          <p:spPr bwMode="auto">
            <a:xfrm>
              <a:off x="3665"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6" name="Freeform 60"/>
            <p:cNvSpPr>
              <a:spLocks/>
            </p:cNvSpPr>
            <p:nvPr/>
          </p:nvSpPr>
          <p:spPr bwMode="auto">
            <a:xfrm>
              <a:off x="4331"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7" name="Freeform 61"/>
            <p:cNvSpPr>
              <a:spLocks/>
            </p:cNvSpPr>
            <p:nvPr/>
          </p:nvSpPr>
          <p:spPr bwMode="auto">
            <a:xfrm>
              <a:off x="4197" y="1970"/>
              <a:ext cx="523" cy="287"/>
            </a:xfrm>
            <a:custGeom>
              <a:avLst/>
              <a:gdLst>
                <a:gd name="T0" fmla="*/ 815 w 102"/>
                <a:gd name="T1" fmla="*/ 1304 h 59"/>
                <a:gd name="T2" fmla="*/ 682 w 102"/>
                <a:gd name="T3" fmla="*/ 1323 h 59"/>
                <a:gd name="T4" fmla="*/ 579 w 102"/>
                <a:gd name="T5" fmla="*/ 1323 h 59"/>
                <a:gd name="T6" fmla="*/ 133 w 102"/>
                <a:gd name="T7" fmla="*/ 1323 h 59"/>
                <a:gd name="T8" fmla="*/ 236 w 102"/>
                <a:gd name="T9" fmla="*/ 1231 h 59"/>
                <a:gd name="T10" fmla="*/ 262 w 102"/>
                <a:gd name="T11" fmla="*/ 1158 h 59"/>
                <a:gd name="T12" fmla="*/ 497 w 102"/>
                <a:gd name="T13" fmla="*/ 949 h 59"/>
                <a:gd name="T14" fmla="*/ 554 w 102"/>
                <a:gd name="T15" fmla="*/ 1041 h 59"/>
                <a:gd name="T16" fmla="*/ 708 w 102"/>
                <a:gd name="T17" fmla="*/ 1041 h 59"/>
                <a:gd name="T18" fmla="*/ 764 w 102"/>
                <a:gd name="T19" fmla="*/ 1017 h 59"/>
                <a:gd name="T20" fmla="*/ 892 w 102"/>
                <a:gd name="T21" fmla="*/ 992 h 59"/>
                <a:gd name="T22" fmla="*/ 949 w 102"/>
                <a:gd name="T23" fmla="*/ 968 h 59"/>
                <a:gd name="T24" fmla="*/ 1102 w 102"/>
                <a:gd name="T25" fmla="*/ 851 h 59"/>
                <a:gd name="T26" fmla="*/ 1159 w 102"/>
                <a:gd name="T27" fmla="*/ 662 h 59"/>
                <a:gd name="T28" fmla="*/ 1287 w 102"/>
                <a:gd name="T29" fmla="*/ 428 h 59"/>
                <a:gd name="T30" fmla="*/ 1369 w 102"/>
                <a:gd name="T31" fmla="*/ 448 h 59"/>
                <a:gd name="T32" fmla="*/ 1446 w 102"/>
                <a:gd name="T33" fmla="*/ 282 h 59"/>
                <a:gd name="T34" fmla="*/ 1554 w 102"/>
                <a:gd name="T35" fmla="*/ 238 h 59"/>
                <a:gd name="T36" fmla="*/ 1605 w 102"/>
                <a:gd name="T37" fmla="*/ 117 h 59"/>
                <a:gd name="T38" fmla="*/ 1605 w 102"/>
                <a:gd name="T39" fmla="*/ 24 h 59"/>
                <a:gd name="T40" fmla="*/ 1789 w 102"/>
                <a:gd name="T41" fmla="*/ 92 h 59"/>
                <a:gd name="T42" fmla="*/ 1841 w 102"/>
                <a:gd name="T43" fmla="*/ 24 h 59"/>
                <a:gd name="T44" fmla="*/ 1918 w 102"/>
                <a:gd name="T45" fmla="*/ 49 h 59"/>
                <a:gd name="T46" fmla="*/ 2000 w 102"/>
                <a:gd name="T47" fmla="*/ 92 h 59"/>
                <a:gd name="T48" fmla="*/ 2102 w 102"/>
                <a:gd name="T49" fmla="*/ 190 h 59"/>
                <a:gd name="T50" fmla="*/ 2025 w 102"/>
                <a:gd name="T51" fmla="*/ 331 h 59"/>
                <a:gd name="T52" fmla="*/ 2128 w 102"/>
                <a:gd name="T53" fmla="*/ 355 h 59"/>
                <a:gd name="T54" fmla="*/ 2210 w 102"/>
                <a:gd name="T55" fmla="*/ 404 h 59"/>
                <a:gd name="T56" fmla="*/ 2287 w 102"/>
                <a:gd name="T57" fmla="*/ 428 h 59"/>
                <a:gd name="T58" fmla="*/ 2446 w 102"/>
                <a:gd name="T59" fmla="*/ 472 h 59"/>
                <a:gd name="T60" fmla="*/ 2446 w 102"/>
                <a:gd name="T61" fmla="*/ 545 h 59"/>
                <a:gd name="T62" fmla="*/ 2420 w 102"/>
                <a:gd name="T63" fmla="*/ 613 h 59"/>
                <a:gd name="T64" fmla="*/ 2497 w 102"/>
                <a:gd name="T65" fmla="*/ 686 h 59"/>
                <a:gd name="T66" fmla="*/ 2446 w 102"/>
                <a:gd name="T67" fmla="*/ 710 h 59"/>
                <a:gd name="T68" fmla="*/ 2471 w 102"/>
                <a:gd name="T69" fmla="*/ 735 h 59"/>
                <a:gd name="T70" fmla="*/ 2420 w 102"/>
                <a:gd name="T71" fmla="*/ 759 h 59"/>
                <a:gd name="T72" fmla="*/ 2471 w 102"/>
                <a:gd name="T73" fmla="*/ 783 h 59"/>
                <a:gd name="T74" fmla="*/ 2471 w 102"/>
                <a:gd name="T75" fmla="*/ 851 h 59"/>
                <a:gd name="T76" fmla="*/ 2420 w 102"/>
                <a:gd name="T77" fmla="*/ 851 h 59"/>
                <a:gd name="T78" fmla="*/ 2523 w 102"/>
                <a:gd name="T79" fmla="*/ 876 h 59"/>
                <a:gd name="T80" fmla="*/ 2630 w 102"/>
                <a:gd name="T81" fmla="*/ 851 h 59"/>
                <a:gd name="T82" fmla="*/ 2656 w 102"/>
                <a:gd name="T83" fmla="*/ 992 h 59"/>
                <a:gd name="T84" fmla="*/ 2656 w 102"/>
                <a:gd name="T85" fmla="*/ 101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78" name="Freeform 62"/>
            <p:cNvSpPr>
              <a:spLocks/>
            </p:cNvSpPr>
            <p:nvPr/>
          </p:nvSpPr>
          <p:spPr bwMode="auto">
            <a:xfrm>
              <a:off x="4233" y="2350"/>
              <a:ext cx="353" cy="258"/>
            </a:xfrm>
            <a:custGeom>
              <a:avLst/>
              <a:gdLst>
                <a:gd name="T0" fmla="*/ 1074 w 69"/>
                <a:gd name="T1" fmla="*/ 1256 h 53"/>
                <a:gd name="T2" fmla="*/ 992 w 69"/>
                <a:gd name="T3" fmla="*/ 1232 h 53"/>
                <a:gd name="T4" fmla="*/ 967 w 69"/>
                <a:gd name="T5" fmla="*/ 1139 h 53"/>
                <a:gd name="T6" fmla="*/ 865 w 69"/>
                <a:gd name="T7" fmla="*/ 1042 h 53"/>
                <a:gd name="T8" fmla="*/ 813 w 69"/>
                <a:gd name="T9" fmla="*/ 925 h 53"/>
                <a:gd name="T10" fmla="*/ 757 w 69"/>
                <a:gd name="T11" fmla="*/ 876 h 53"/>
                <a:gd name="T12" fmla="*/ 655 w 69"/>
                <a:gd name="T13" fmla="*/ 808 h 53"/>
                <a:gd name="T14" fmla="*/ 604 w 69"/>
                <a:gd name="T15" fmla="*/ 759 h 53"/>
                <a:gd name="T16" fmla="*/ 578 w 69"/>
                <a:gd name="T17" fmla="*/ 711 h 53"/>
                <a:gd name="T18" fmla="*/ 394 w 69"/>
                <a:gd name="T19" fmla="*/ 594 h 53"/>
                <a:gd name="T20" fmla="*/ 343 w 69"/>
                <a:gd name="T21" fmla="*/ 545 h 53"/>
                <a:gd name="T22" fmla="*/ 261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2 w 69"/>
                <a:gd name="T37" fmla="*/ 73 h 53"/>
                <a:gd name="T38" fmla="*/ 343 w 69"/>
                <a:gd name="T39" fmla="*/ 49 h 53"/>
                <a:gd name="T40" fmla="*/ 813 w 69"/>
                <a:gd name="T41" fmla="*/ 24 h 53"/>
                <a:gd name="T42" fmla="*/ 813 w 69"/>
                <a:gd name="T43" fmla="*/ 49 h 53"/>
                <a:gd name="T44" fmla="*/ 916 w 69"/>
                <a:gd name="T45" fmla="*/ 92 h 53"/>
                <a:gd name="T46" fmla="*/ 1335 w 69"/>
                <a:gd name="T47" fmla="*/ 92 h 53"/>
                <a:gd name="T48" fmla="*/ 1780 w 69"/>
                <a:gd name="T49" fmla="*/ 404 h 53"/>
                <a:gd name="T50" fmla="*/ 1729 w 69"/>
                <a:gd name="T51" fmla="*/ 448 h 53"/>
                <a:gd name="T52" fmla="*/ 1647 w 69"/>
                <a:gd name="T53" fmla="*/ 570 h 53"/>
                <a:gd name="T54" fmla="*/ 1622 w 69"/>
                <a:gd name="T55" fmla="*/ 662 h 53"/>
                <a:gd name="T56" fmla="*/ 1622 w 69"/>
                <a:gd name="T57" fmla="*/ 711 h 53"/>
                <a:gd name="T58" fmla="*/ 1571 w 69"/>
                <a:gd name="T59" fmla="*/ 735 h 53"/>
                <a:gd name="T60" fmla="*/ 1545 w 69"/>
                <a:gd name="T61" fmla="*/ 784 h 53"/>
                <a:gd name="T62" fmla="*/ 1494 w 69"/>
                <a:gd name="T63" fmla="*/ 828 h 53"/>
                <a:gd name="T64" fmla="*/ 1386 w 69"/>
                <a:gd name="T65" fmla="*/ 925 h 53"/>
                <a:gd name="T66" fmla="*/ 1310 w 69"/>
                <a:gd name="T67" fmla="*/ 974 h 53"/>
                <a:gd name="T68" fmla="*/ 1284 w 69"/>
                <a:gd name="T69" fmla="*/ 1017 h 53"/>
                <a:gd name="T70" fmla="*/ 1202 w 69"/>
                <a:gd name="T71" fmla="*/ 1042 h 53"/>
                <a:gd name="T72" fmla="*/ 1202 w 69"/>
                <a:gd name="T73" fmla="*/ 1066 h 53"/>
                <a:gd name="T74" fmla="*/ 1177 w 69"/>
                <a:gd name="T75" fmla="*/ 1115 h 53"/>
                <a:gd name="T76" fmla="*/ 1126 w 69"/>
                <a:gd name="T77" fmla="*/ 1139 h 53"/>
                <a:gd name="T78" fmla="*/ 1126 w 69"/>
                <a:gd name="T79" fmla="*/ 1139 h 53"/>
                <a:gd name="T80" fmla="*/ 1126 w 69"/>
                <a:gd name="T81" fmla="*/ 1163 h 53"/>
                <a:gd name="T82" fmla="*/ 1151 w 69"/>
                <a:gd name="T83" fmla="*/ 1183 h 53"/>
                <a:gd name="T84" fmla="*/ 1100 w 69"/>
                <a:gd name="T85" fmla="*/ 1207 h 53"/>
                <a:gd name="T86" fmla="*/ 1074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79" name="Freeform 63"/>
            <p:cNvSpPr>
              <a:spLocks/>
            </p:cNvSpPr>
            <p:nvPr/>
          </p:nvSpPr>
          <p:spPr bwMode="auto">
            <a:xfrm>
              <a:off x="4074" y="2384"/>
              <a:ext cx="375" cy="376"/>
            </a:xfrm>
            <a:custGeom>
              <a:avLst/>
              <a:gdLst>
                <a:gd name="T0" fmla="*/ 236 w 73"/>
                <a:gd name="T1" fmla="*/ 977 h 77"/>
                <a:gd name="T2" fmla="*/ 293 w 73"/>
                <a:gd name="T3" fmla="*/ 1050 h 77"/>
                <a:gd name="T4" fmla="*/ 344 w 73"/>
                <a:gd name="T5" fmla="*/ 1099 h 77"/>
                <a:gd name="T6" fmla="*/ 344 w 73"/>
                <a:gd name="T7" fmla="*/ 1167 h 77"/>
                <a:gd name="T8" fmla="*/ 370 w 73"/>
                <a:gd name="T9" fmla="*/ 1191 h 77"/>
                <a:gd name="T10" fmla="*/ 344 w 73"/>
                <a:gd name="T11" fmla="*/ 1314 h 77"/>
                <a:gd name="T12" fmla="*/ 318 w 73"/>
                <a:gd name="T13" fmla="*/ 1431 h 77"/>
                <a:gd name="T14" fmla="*/ 370 w 73"/>
                <a:gd name="T15" fmla="*/ 1621 h 77"/>
                <a:gd name="T16" fmla="*/ 421 w 73"/>
                <a:gd name="T17" fmla="*/ 1694 h 77"/>
                <a:gd name="T18" fmla="*/ 447 w 73"/>
                <a:gd name="T19" fmla="*/ 1763 h 77"/>
                <a:gd name="T20" fmla="*/ 473 w 73"/>
                <a:gd name="T21" fmla="*/ 1812 h 77"/>
                <a:gd name="T22" fmla="*/ 1531 w 73"/>
                <a:gd name="T23" fmla="*/ 1812 h 77"/>
                <a:gd name="T24" fmla="*/ 1582 w 73"/>
                <a:gd name="T25" fmla="*/ 1836 h 77"/>
                <a:gd name="T26" fmla="*/ 1557 w 73"/>
                <a:gd name="T27" fmla="*/ 1694 h 77"/>
                <a:gd name="T28" fmla="*/ 1582 w 73"/>
                <a:gd name="T29" fmla="*/ 1646 h 77"/>
                <a:gd name="T30" fmla="*/ 1690 w 73"/>
                <a:gd name="T31" fmla="*/ 1646 h 77"/>
                <a:gd name="T32" fmla="*/ 1767 w 73"/>
                <a:gd name="T33" fmla="*/ 1646 h 77"/>
                <a:gd name="T34" fmla="*/ 1767 w 73"/>
                <a:gd name="T35" fmla="*/ 1548 h 77"/>
                <a:gd name="T36" fmla="*/ 1767 w 73"/>
                <a:gd name="T37" fmla="*/ 1480 h 77"/>
                <a:gd name="T38" fmla="*/ 1818 w 73"/>
                <a:gd name="T39" fmla="*/ 1265 h 77"/>
                <a:gd name="T40" fmla="*/ 1875 w 73"/>
                <a:gd name="T41" fmla="*/ 1143 h 77"/>
                <a:gd name="T42" fmla="*/ 1926 w 73"/>
                <a:gd name="T43" fmla="*/ 1123 h 77"/>
                <a:gd name="T44" fmla="*/ 1926 w 73"/>
                <a:gd name="T45" fmla="*/ 1099 h 77"/>
                <a:gd name="T46" fmla="*/ 1901 w 73"/>
                <a:gd name="T47" fmla="*/ 1099 h 77"/>
                <a:gd name="T48" fmla="*/ 1818 w 73"/>
                <a:gd name="T49" fmla="*/ 1074 h 77"/>
                <a:gd name="T50" fmla="*/ 1793 w 73"/>
                <a:gd name="T51" fmla="*/ 977 h 77"/>
                <a:gd name="T52" fmla="*/ 1690 w 73"/>
                <a:gd name="T53" fmla="*/ 884 h 77"/>
                <a:gd name="T54" fmla="*/ 1634 w 73"/>
                <a:gd name="T55" fmla="*/ 762 h 77"/>
                <a:gd name="T56" fmla="*/ 1582 w 73"/>
                <a:gd name="T57" fmla="*/ 713 h 77"/>
                <a:gd name="T58" fmla="*/ 1479 w 73"/>
                <a:gd name="T59" fmla="*/ 645 h 77"/>
                <a:gd name="T60" fmla="*/ 1423 w 73"/>
                <a:gd name="T61" fmla="*/ 596 h 77"/>
                <a:gd name="T62" fmla="*/ 1397 w 73"/>
                <a:gd name="T63" fmla="*/ 547 h 77"/>
                <a:gd name="T64" fmla="*/ 1212 w 73"/>
                <a:gd name="T65" fmla="*/ 430 h 77"/>
                <a:gd name="T66" fmla="*/ 1161 w 73"/>
                <a:gd name="T67" fmla="*/ 381 h 77"/>
                <a:gd name="T68" fmla="*/ 1084 w 73"/>
                <a:gd name="T69" fmla="*/ 288 h 77"/>
                <a:gd name="T70" fmla="*/ 1027 w 73"/>
                <a:gd name="T71" fmla="*/ 215 h 77"/>
                <a:gd name="T72" fmla="*/ 842 w 73"/>
                <a:gd name="T73" fmla="*/ 166 h 77"/>
                <a:gd name="T74" fmla="*/ 842 w 73"/>
                <a:gd name="T75" fmla="*/ 73 h 77"/>
                <a:gd name="T76" fmla="*/ 899 w 73"/>
                <a:gd name="T77" fmla="*/ 24 h 77"/>
                <a:gd name="T78" fmla="*/ 899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0" name="Freeform 64"/>
            <p:cNvSpPr>
              <a:spLocks/>
            </p:cNvSpPr>
            <p:nvPr/>
          </p:nvSpPr>
          <p:spPr bwMode="auto">
            <a:xfrm>
              <a:off x="4427" y="1916"/>
              <a:ext cx="318" cy="141"/>
            </a:xfrm>
            <a:custGeom>
              <a:avLst/>
              <a:gdLst>
                <a:gd name="T0" fmla="*/ 949 w 62"/>
                <a:gd name="T1" fmla="*/ 49 h 29"/>
                <a:gd name="T2" fmla="*/ 51 w 62"/>
                <a:gd name="T3" fmla="*/ 404 h 29"/>
                <a:gd name="T4" fmla="*/ 108 w 62"/>
                <a:gd name="T5" fmla="*/ 379 h 29"/>
                <a:gd name="T6" fmla="*/ 210 w 62"/>
                <a:gd name="T7" fmla="*/ 306 h 29"/>
                <a:gd name="T8" fmla="*/ 262 w 62"/>
                <a:gd name="T9" fmla="*/ 258 h 29"/>
                <a:gd name="T10" fmla="*/ 287 w 62"/>
                <a:gd name="T11" fmla="*/ 238 h 29"/>
                <a:gd name="T12" fmla="*/ 369 w 62"/>
                <a:gd name="T13" fmla="*/ 214 h 29"/>
                <a:gd name="T14" fmla="*/ 498 w 62"/>
                <a:gd name="T15" fmla="*/ 165 h 29"/>
                <a:gd name="T16" fmla="*/ 554 w 62"/>
                <a:gd name="T17" fmla="*/ 190 h 29"/>
                <a:gd name="T18" fmla="*/ 605 w 62"/>
                <a:gd name="T19" fmla="*/ 190 h 29"/>
                <a:gd name="T20" fmla="*/ 657 w 62"/>
                <a:gd name="T21" fmla="*/ 282 h 29"/>
                <a:gd name="T22" fmla="*/ 708 w 62"/>
                <a:gd name="T23" fmla="*/ 282 h 29"/>
                <a:gd name="T24" fmla="*/ 708 w 62"/>
                <a:gd name="T25" fmla="*/ 331 h 29"/>
                <a:gd name="T26" fmla="*/ 816 w 62"/>
                <a:gd name="T27" fmla="*/ 355 h 29"/>
                <a:gd name="T28" fmla="*/ 892 w 62"/>
                <a:gd name="T29" fmla="*/ 404 h 29"/>
                <a:gd name="T30" fmla="*/ 923 w 62"/>
                <a:gd name="T31" fmla="*/ 447 h 29"/>
                <a:gd name="T32" fmla="*/ 841 w 62"/>
                <a:gd name="T33" fmla="*/ 593 h 29"/>
                <a:gd name="T34" fmla="*/ 923 w 62"/>
                <a:gd name="T35" fmla="*/ 637 h 29"/>
                <a:gd name="T36" fmla="*/ 1000 w 62"/>
                <a:gd name="T37" fmla="*/ 661 h 29"/>
                <a:gd name="T38" fmla="*/ 1026 w 62"/>
                <a:gd name="T39" fmla="*/ 661 h 29"/>
                <a:gd name="T40" fmla="*/ 1103 w 62"/>
                <a:gd name="T41" fmla="*/ 637 h 29"/>
                <a:gd name="T42" fmla="*/ 1210 w 62"/>
                <a:gd name="T43" fmla="*/ 686 h 29"/>
                <a:gd name="T44" fmla="*/ 1236 w 62"/>
                <a:gd name="T45" fmla="*/ 661 h 29"/>
                <a:gd name="T46" fmla="*/ 1185 w 62"/>
                <a:gd name="T47" fmla="*/ 613 h 29"/>
                <a:gd name="T48" fmla="*/ 1159 w 62"/>
                <a:gd name="T49" fmla="*/ 593 h 29"/>
                <a:gd name="T50" fmla="*/ 1185 w 62"/>
                <a:gd name="T51" fmla="*/ 569 h 29"/>
                <a:gd name="T52" fmla="*/ 1159 w 62"/>
                <a:gd name="T53" fmla="*/ 545 h 29"/>
                <a:gd name="T54" fmla="*/ 1077 w 62"/>
                <a:gd name="T55" fmla="*/ 447 h 29"/>
                <a:gd name="T56" fmla="*/ 1077 w 62"/>
                <a:gd name="T57" fmla="*/ 379 h 29"/>
                <a:gd name="T58" fmla="*/ 1077 w 62"/>
                <a:gd name="T59" fmla="*/ 282 h 29"/>
                <a:gd name="T60" fmla="*/ 1077 w 62"/>
                <a:gd name="T61" fmla="*/ 238 h 29"/>
                <a:gd name="T62" fmla="*/ 1077 w 62"/>
                <a:gd name="T63" fmla="*/ 214 h 29"/>
                <a:gd name="T64" fmla="*/ 1159 w 62"/>
                <a:gd name="T65" fmla="*/ 141 h 29"/>
                <a:gd name="T66" fmla="*/ 1185 w 62"/>
                <a:gd name="T67" fmla="*/ 92 h 29"/>
                <a:gd name="T68" fmla="*/ 1236 w 62"/>
                <a:gd name="T69" fmla="*/ 92 h 29"/>
                <a:gd name="T70" fmla="*/ 1185 w 62"/>
                <a:gd name="T71" fmla="*/ 190 h 29"/>
                <a:gd name="T72" fmla="*/ 1159 w 62"/>
                <a:gd name="T73" fmla="*/ 238 h 29"/>
                <a:gd name="T74" fmla="*/ 1210 w 62"/>
                <a:gd name="T75" fmla="*/ 282 h 29"/>
                <a:gd name="T76" fmla="*/ 1210 w 62"/>
                <a:gd name="T77" fmla="*/ 379 h 29"/>
                <a:gd name="T78" fmla="*/ 1185 w 62"/>
                <a:gd name="T79" fmla="*/ 428 h 29"/>
                <a:gd name="T80" fmla="*/ 1210 w 62"/>
                <a:gd name="T81" fmla="*/ 447 h 29"/>
                <a:gd name="T82" fmla="*/ 1210 w 62"/>
                <a:gd name="T83" fmla="*/ 496 h 29"/>
                <a:gd name="T84" fmla="*/ 1236 w 62"/>
                <a:gd name="T85" fmla="*/ 569 h 29"/>
                <a:gd name="T86" fmla="*/ 1313 w 62"/>
                <a:gd name="T87" fmla="*/ 593 h 29"/>
                <a:gd name="T88" fmla="*/ 1369 w 62"/>
                <a:gd name="T89" fmla="*/ 569 h 29"/>
                <a:gd name="T90" fmla="*/ 1369 w 62"/>
                <a:gd name="T91" fmla="*/ 613 h 29"/>
                <a:gd name="T92" fmla="*/ 1395 w 62"/>
                <a:gd name="T93" fmla="*/ 661 h 29"/>
                <a:gd name="T94" fmla="*/ 1446 w 62"/>
                <a:gd name="T95" fmla="*/ 686 h 29"/>
                <a:gd name="T96" fmla="*/ 1472 w 62"/>
                <a:gd name="T97" fmla="*/ 661 h 29"/>
                <a:gd name="T98" fmla="*/ 1605 w 62"/>
                <a:gd name="T99" fmla="*/ 613 h 29"/>
                <a:gd name="T100" fmla="*/ 1631 w 62"/>
                <a:gd name="T101" fmla="*/ 447 h 29"/>
                <a:gd name="T102" fmla="*/ 1421 w 62"/>
                <a:gd name="T103" fmla="*/ 496 h 29"/>
                <a:gd name="T104" fmla="*/ 1236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1" name="Freeform 65"/>
            <p:cNvSpPr>
              <a:spLocks/>
            </p:cNvSpPr>
            <p:nvPr/>
          </p:nvSpPr>
          <p:spPr bwMode="auto">
            <a:xfrm>
              <a:off x="4669" y="1901"/>
              <a:ext cx="76" cy="117"/>
            </a:xfrm>
            <a:custGeom>
              <a:avLst/>
              <a:gdLst>
                <a:gd name="T0" fmla="*/ 385 w 15"/>
                <a:gd name="T1" fmla="*/ 522 h 24"/>
                <a:gd name="T2" fmla="*/ 385 w 15"/>
                <a:gd name="T3" fmla="*/ 478 h 24"/>
                <a:gd name="T4" fmla="*/ 360 w 15"/>
                <a:gd name="T5" fmla="*/ 429 h 24"/>
                <a:gd name="T6" fmla="*/ 309 w 15"/>
                <a:gd name="T7" fmla="*/ 380 h 24"/>
                <a:gd name="T8" fmla="*/ 258 w 15"/>
                <a:gd name="T9" fmla="*/ 356 h 24"/>
                <a:gd name="T10" fmla="*/ 233 w 15"/>
                <a:gd name="T11" fmla="*/ 332 h 24"/>
                <a:gd name="T12" fmla="*/ 233 w 15"/>
                <a:gd name="T13" fmla="*/ 283 h 24"/>
                <a:gd name="T14" fmla="*/ 177 w 15"/>
                <a:gd name="T15" fmla="*/ 215 h 24"/>
                <a:gd name="T16" fmla="*/ 152 w 15"/>
                <a:gd name="T17" fmla="*/ 190 h 24"/>
                <a:gd name="T18" fmla="*/ 127 w 15"/>
                <a:gd name="T19" fmla="*/ 141 h 24"/>
                <a:gd name="T20" fmla="*/ 101 w 15"/>
                <a:gd name="T21" fmla="*/ 117 h 24"/>
                <a:gd name="T22" fmla="*/ 101 w 15"/>
                <a:gd name="T23" fmla="*/ 98 h 24"/>
                <a:gd name="T24" fmla="*/ 101 w 15"/>
                <a:gd name="T25" fmla="*/ 98 h 24"/>
                <a:gd name="T26" fmla="*/ 101 w 15"/>
                <a:gd name="T27" fmla="*/ 73 h 24"/>
                <a:gd name="T28" fmla="*/ 127 w 15"/>
                <a:gd name="T29" fmla="*/ 0 h 24"/>
                <a:gd name="T30" fmla="*/ 101 w 15"/>
                <a:gd name="T31" fmla="*/ 0 h 24"/>
                <a:gd name="T32" fmla="*/ 51 w 15"/>
                <a:gd name="T33" fmla="*/ 0 h 24"/>
                <a:gd name="T34" fmla="*/ 25 w 15"/>
                <a:gd name="T35" fmla="*/ 24 h 24"/>
                <a:gd name="T36" fmla="*/ 25 w 15"/>
                <a:gd name="T37" fmla="*/ 49 h 24"/>
                <a:gd name="T38" fmla="*/ 25 w 15"/>
                <a:gd name="T39" fmla="*/ 73 h 24"/>
                <a:gd name="T40" fmla="*/ 0 w 15"/>
                <a:gd name="T41" fmla="*/ 73 h 24"/>
                <a:gd name="T42" fmla="*/ 177 w 15"/>
                <a:gd name="T43" fmla="*/ 570 h 24"/>
                <a:gd name="T44" fmla="*/ 385 w 15"/>
                <a:gd name="T45" fmla="*/ 522 h 24"/>
                <a:gd name="T46" fmla="*/ 385 w 15"/>
                <a:gd name="T47" fmla="*/ 522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2" name="Freeform 66"/>
            <p:cNvSpPr>
              <a:spLocks/>
            </p:cNvSpPr>
            <p:nvPr/>
          </p:nvSpPr>
          <p:spPr bwMode="auto">
            <a:xfrm>
              <a:off x="4689" y="1765"/>
              <a:ext cx="98" cy="205"/>
            </a:xfrm>
            <a:custGeom>
              <a:avLst/>
              <a:gdLst>
                <a:gd name="T0" fmla="*/ 0 w 19"/>
                <a:gd name="T1" fmla="*/ 737 h 42"/>
                <a:gd name="T2" fmla="*/ 0 w 19"/>
                <a:gd name="T3" fmla="*/ 761 h 42"/>
                <a:gd name="T4" fmla="*/ 52 w 19"/>
                <a:gd name="T5" fmla="*/ 810 h 42"/>
                <a:gd name="T6" fmla="*/ 160 w 19"/>
                <a:gd name="T7" fmla="*/ 883 h 42"/>
                <a:gd name="T8" fmla="*/ 237 w 19"/>
                <a:gd name="T9" fmla="*/ 903 h 42"/>
                <a:gd name="T10" fmla="*/ 268 w 19"/>
                <a:gd name="T11" fmla="*/ 952 h 42"/>
                <a:gd name="T12" fmla="*/ 294 w 19"/>
                <a:gd name="T13" fmla="*/ 1001 h 42"/>
                <a:gd name="T14" fmla="*/ 346 w 19"/>
                <a:gd name="T15" fmla="*/ 927 h 42"/>
                <a:gd name="T16" fmla="*/ 371 w 19"/>
                <a:gd name="T17" fmla="*/ 835 h 42"/>
                <a:gd name="T18" fmla="*/ 454 w 19"/>
                <a:gd name="T19" fmla="*/ 713 h 42"/>
                <a:gd name="T20" fmla="*/ 505 w 19"/>
                <a:gd name="T21" fmla="*/ 620 h 42"/>
                <a:gd name="T22" fmla="*/ 480 w 19"/>
                <a:gd name="T23" fmla="*/ 454 h 42"/>
                <a:gd name="T24" fmla="*/ 454 w 19"/>
                <a:gd name="T25" fmla="*/ 307 h 42"/>
                <a:gd name="T26" fmla="*/ 371 w 19"/>
                <a:gd name="T27" fmla="*/ 332 h 42"/>
                <a:gd name="T28" fmla="*/ 346 w 19"/>
                <a:gd name="T29" fmla="*/ 332 h 42"/>
                <a:gd name="T30" fmla="*/ 320 w 19"/>
                <a:gd name="T31" fmla="*/ 332 h 42"/>
                <a:gd name="T32" fmla="*/ 346 w 19"/>
                <a:gd name="T33" fmla="*/ 264 h 42"/>
                <a:gd name="T34" fmla="*/ 371 w 19"/>
                <a:gd name="T35" fmla="*/ 264 h 42"/>
                <a:gd name="T36" fmla="*/ 397 w 19"/>
                <a:gd name="T37" fmla="*/ 190 h 42"/>
                <a:gd name="T38" fmla="*/ 428 w 19"/>
                <a:gd name="T39" fmla="*/ 142 h 42"/>
                <a:gd name="T40" fmla="*/ 108 w 19"/>
                <a:gd name="T41" fmla="*/ 0 h 42"/>
                <a:gd name="T42" fmla="*/ 77 w 19"/>
                <a:gd name="T43" fmla="*/ 49 h 42"/>
                <a:gd name="T44" fmla="*/ 52 w 19"/>
                <a:gd name="T45" fmla="*/ 142 h 42"/>
                <a:gd name="T46" fmla="*/ 0 w 19"/>
                <a:gd name="T47" fmla="*/ 190 h 42"/>
                <a:gd name="T48" fmla="*/ 26 w 19"/>
                <a:gd name="T49" fmla="*/ 215 h 42"/>
                <a:gd name="T50" fmla="*/ 26 w 19"/>
                <a:gd name="T51" fmla="*/ 264 h 42"/>
                <a:gd name="T52" fmla="*/ 26 w 19"/>
                <a:gd name="T53" fmla="*/ 356 h 42"/>
                <a:gd name="T54" fmla="*/ 77 w 19"/>
                <a:gd name="T55" fmla="*/ 405 h 42"/>
                <a:gd name="T56" fmla="*/ 134 w 19"/>
                <a:gd name="T57" fmla="*/ 430 h 42"/>
                <a:gd name="T58" fmla="*/ 186 w 19"/>
                <a:gd name="T59" fmla="*/ 454 h 42"/>
                <a:gd name="T60" fmla="*/ 237 w 19"/>
                <a:gd name="T61" fmla="*/ 503 h 42"/>
                <a:gd name="T62" fmla="*/ 108 w 19"/>
                <a:gd name="T63" fmla="*/ 571 h 42"/>
                <a:gd name="T64" fmla="*/ 26 w 19"/>
                <a:gd name="T65" fmla="*/ 669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chemeClr val="bg1"/>
            </a:solidFill>
            <a:ln w="12700" cmpd="sng">
              <a:solidFill>
                <a:schemeClr val="tx1"/>
              </a:solidFill>
              <a:prstDash val="solid"/>
              <a:round/>
              <a:headEnd/>
              <a:tailEnd/>
            </a:ln>
          </p:spPr>
          <p:txBody>
            <a:bodyPr/>
            <a:lstStyle/>
            <a:p>
              <a:endParaRPr lang="en-US"/>
            </a:p>
          </p:txBody>
        </p:sp>
        <p:sp>
          <p:nvSpPr>
            <p:cNvPr id="32983" name="Freeform 67"/>
            <p:cNvSpPr>
              <a:spLocks/>
            </p:cNvSpPr>
            <p:nvPr/>
          </p:nvSpPr>
          <p:spPr bwMode="auto">
            <a:xfrm>
              <a:off x="4776" y="1672"/>
              <a:ext cx="118" cy="107"/>
            </a:xfrm>
            <a:custGeom>
              <a:avLst/>
              <a:gdLst>
                <a:gd name="T0" fmla="*/ 0 w 23"/>
                <a:gd name="T1" fmla="*/ 92 h 22"/>
                <a:gd name="T2" fmla="*/ 210 w 23"/>
                <a:gd name="T3" fmla="*/ 49 h 22"/>
                <a:gd name="T4" fmla="*/ 210 w 23"/>
                <a:gd name="T5" fmla="*/ 73 h 22"/>
                <a:gd name="T6" fmla="*/ 236 w 23"/>
                <a:gd name="T7" fmla="*/ 73 h 22"/>
                <a:gd name="T8" fmla="*/ 236 w 23"/>
                <a:gd name="T9" fmla="*/ 73 h 22"/>
                <a:gd name="T10" fmla="*/ 528 w 23"/>
                <a:gd name="T11" fmla="*/ 0 h 22"/>
                <a:gd name="T12" fmla="*/ 605 w 23"/>
                <a:gd name="T13" fmla="*/ 214 h 22"/>
                <a:gd name="T14" fmla="*/ 605 w 23"/>
                <a:gd name="T15" fmla="*/ 238 h 22"/>
                <a:gd name="T16" fmla="*/ 580 w 23"/>
                <a:gd name="T17" fmla="*/ 238 h 22"/>
                <a:gd name="T18" fmla="*/ 605 w 23"/>
                <a:gd name="T19" fmla="*/ 263 h 22"/>
                <a:gd name="T20" fmla="*/ 605 w 23"/>
                <a:gd name="T21" fmla="*/ 263 h 22"/>
                <a:gd name="T22" fmla="*/ 554 w 23"/>
                <a:gd name="T23" fmla="*/ 282 h 22"/>
                <a:gd name="T24" fmla="*/ 446 w 23"/>
                <a:gd name="T25" fmla="*/ 306 h 22"/>
                <a:gd name="T26" fmla="*/ 421 w 23"/>
                <a:gd name="T27" fmla="*/ 306 h 22"/>
                <a:gd name="T28" fmla="*/ 421 w 23"/>
                <a:gd name="T29" fmla="*/ 306 h 22"/>
                <a:gd name="T30" fmla="*/ 421 w 23"/>
                <a:gd name="T31" fmla="*/ 331 h 22"/>
                <a:gd name="T32" fmla="*/ 421 w 23"/>
                <a:gd name="T33" fmla="*/ 331 h 22"/>
                <a:gd name="T34" fmla="*/ 344 w 23"/>
                <a:gd name="T35" fmla="*/ 355 h 22"/>
                <a:gd name="T36" fmla="*/ 262 w 23"/>
                <a:gd name="T37" fmla="*/ 379 h 22"/>
                <a:gd name="T38" fmla="*/ 262 w 23"/>
                <a:gd name="T39" fmla="*/ 379 h 22"/>
                <a:gd name="T40" fmla="*/ 210 w 23"/>
                <a:gd name="T41" fmla="*/ 428 h 22"/>
                <a:gd name="T42" fmla="*/ 77 w 23"/>
                <a:gd name="T43" fmla="*/ 496 h 22"/>
                <a:gd name="T44" fmla="*/ 51 w 23"/>
                <a:gd name="T45" fmla="*/ 520 h 22"/>
                <a:gd name="T46" fmla="*/ 0 w 23"/>
                <a:gd name="T47" fmla="*/ 496 h 22"/>
                <a:gd name="T48" fmla="*/ 51 w 23"/>
                <a:gd name="T49" fmla="*/ 447 h 22"/>
                <a:gd name="T50" fmla="*/ 51 w 23"/>
                <a:gd name="T51" fmla="*/ 428 h 22"/>
                <a:gd name="T52" fmla="*/ 51 w 23"/>
                <a:gd name="T53" fmla="*/ 404 h 22"/>
                <a:gd name="T54" fmla="*/ 0 w 23"/>
                <a:gd name="T55" fmla="*/ 92 h 22"/>
                <a:gd name="T56" fmla="*/ 0 w 23"/>
                <a:gd name="T57" fmla="*/ 92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4" name="Freeform 68"/>
            <p:cNvSpPr>
              <a:spLocks/>
            </p:cNvSpPr>
            <p:nvPr/>
          </p:nvSpPr>
          <p:spPr bwMode="auto">
            <a:xfrm>
              <a:off x="4771" y="1589"/>
              <a:ext cx="232" cy="112"/>
            </a:xfrm>
            <a:custGeom>
              <a:avLst/>
              <a:gdLst>
                <a:gd name="T0" fmla="*/ 268 w 45"/>
                <a:gd name="T1" fmla="*/ 166 h 23"/>
                <a:gd name="T2" fmla="*/ 639 w 45"/>
                <a:gd name="T3" fmla="*/ 73 h 23"/>
                <a:gd name="T4" fmla="*/ 665 w 45"/>
                <a:gd name="T5" fmla="*/ 73 h 23"/>
                <a:gd name="T6" fmla="*/ 665 w 45"/>
                <a:gd name="T7" fmla="*/ 49 h 23"/>
                <a:gd name="T8" fmla="*/ 717 w 45"/>
                <a:gd name="T9" fmla="*/ 0 h 23"/>
                <a:gd name="T10" fmla="*/ 773 w 45"/>
                <a:gd name="T11" fmla="*/ 0 h 23"/>
                <a:gd name="T12" fmla="*/ 825 w 45"/>
                <a:gd name="T13" fmla="*/ 73 h 23"/>
                <a:gd name="T14" fmla="*/ 851 w 45"/>
                <a:gd name="T15" fmla="*/ 117 h 23"/>
                <a:gd name="T16" fmla="*/ 799 w 45"/>
                <a:gd name="T17" fmla="*/ 166 h 23"/>
                <a:gd name="T18" fmla="*/ 773 w 45"/>
                <a:gd name="T19" fmla="*/ 239 h 23"/>
                <a:gd name="T20" fmla="*/ 876 w 45"/>
                <a:gd name="T21" fmla="*/ 239 h 23"/>
                <a:gd name="T22" fmla="*/ 959 w 45"/>
                <a:gd name="T23" fmla="*/ 355 h 23"/>
                <a:gd name="T24" fmla="*/ 1088 w 45"/>
                <a:gd name="T25" fmla="*/ 380 h 23"/>
                <a:gd name="T26" fmla="*/ 1145 w 45"/>
                <a:gd name="T27" fmla="*/ 331 h 23"/>
                <a:gd name="T28" fmla="*/ 1119 w 45"/>
                <a:gd name="T29" fmla="*/ 282 h 23"/>
                <a:gd name="T30" fmla="*/ 1062 w 45"/>
                <a:gd name="T31" fmla="*/ 239 h 23"/>
                <a:gd name="T32" fmla="*/ 1119 w 45"/>
                <a:gd name="T33" fmla="*/ 263 h 23"/>
                <a:gd name="T34" fmla="*/ 1196 w 45"/>
                <a:gd name="T35" fmla="*/ 380 h 23"/>
                <a:gd name="T36" fmla="*/ 1170 w 45"/>
                <a:gd name="T37" fmla="*/ 404 h 23"/>
                <a:gd name="T38" fmla="*/ 1062 w 45"/>
                <a:gd name="T39" fmla="*/ 453 h 23"/>
                <a:gd name="T40" fmla="*/ 985 w 45"/>
                <a:gd name="T41" fmla="*/ 497 h 23"/>
                <a:gd name="T42" fmla="*/ 985 w 45"/>
                <a:gd name="T43" fmla="*/ 472 h 23"/>
                <a:gd name="T44" fmla="*/ 959 w 45"/>
                <a:gd name="T45" fmla="*/ 429 h 23"/>
                <a:gd name="T46" fmla="*/ 902 w 45"/>
                <a:gd name="T47" fmla="*/ 521 h 23"/>
                <a:gd name="T48" fmla="*/ 851 w 45"/>
                <a:gd name="T49" fmla="*/ 521 h 23"/>
                <a:gd name="T50" fmla="*/ 851 w 45"/>
                <a:gd name="T51" fmla="*/ 497 h 23"/>
                <a:gd name="T52" fmla="*/ 799 w 45"/>
                <a:gd name="T53" fmla="*/ 472 h 23"/>
                <a:gd name="T54" fmla="*/ 742 w 45"/>
                <a:gd name="T55" fmla="*/ 453 h 23"/>
                <a:gd name="T56" fmla="*/ 717 w 45"/>
                <a:gd name="T57" fmla="*/ 404 h 23"/>
                <a:gd name="T58" fmla="*/ 557 w 45"/>
                <a:gd name="T59" fmla="*/ 404 h 23"/>
                <a:gd name="T60" fmla="*/ 268 w 45"/>
                <a:gd name="T61" fmla="*/ 472 h 23"/>
                <a:gd name="T62" fmla="*/ 237 w 45"/>
                <a:gd name="T63" fmla="*/ 453 h 23"/>
                <a:gd name="T64" fmla="*/ 0 w 45"/>
                <a:gd name="T65" fmla="*/ 497 h 23"/>
                <a:gd name="T66" fmla="*/ 0 w 45"/>
                <a:gd name="T67" fmla="*/ 214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AAC8F5"/>
            </a:solidFill>
            <a:ln w="12700" cmpd="sng">
              <a:solidFill>
                <a:schemeClr val="tx1"/>
              </a:solidFill>
              <a:prstDash val="solid"/>
              <a:round/>
              <a:headEnd/>
              <a:tailEnd/>
            </a:ln>
          </p:spPr>
          <p:txBody>
            <a:bodyPr/>
            <a:lstStyle/>
            <a:p>
              <a:endParaRPr lang="en-US"/>
            </a:p>
          </p:txBody>
        </p:sp>
        <p:sp>
          <p:nvSpPr>
            <p:cNvPr id="32985" name="Freeform 69"/>
            <p:cNvSpPr>
              <a:spLocks/>
            </p:cNvSpPr>
            <p:nvPr/>
          </p:nvSpPr>
          <p:spPr bwMode="auto">
            <a:xfrm>
              <a:off x="4879" y="1662"/>
              <a:ext cx="61" cy="64"/>
            </a:xfrm>
            <a:custGeom>
              <a:avLst/>
              <a:gdLst>
                <a:gd name="T0" fmla="*/ 0 w 12"/>
                <a:gd name="T1" fmla="*/ 49 h 13"/>
                <a:gd name="T2" fmla="*/ 76 w 12"/>
                <a:gd name="T3" fmla="*/ 266 h 13"/>
                <a:gd name="T4" fmla="*/ 76 w 12"/>
                <a:gd name="T5" fmla="*/ 290 h 13"/>
                <a:gd name="T6" fmla="*/ 51 w 12"/>
                <a:gd name="T7" fmla="*/ 290 h 13"/>
                <a:gd name="T8" fmla="*/ 76 w 12"/>
                <a:gd name="T9" fmla="*/ 315 h 13"/>
                <a:gd name="T10" fmla="*/ 76 w 12"/>
                <a:gd name="T11" fmla="*/ 315 h 13"/>
                <a:gd name="T12" fmla="*/ 76 w 12"/>
                <a:gd name="T13" fmla="*/ 315 h 13"/>
                <a:gd name="T14" fmla="*/ 158 w 12"/>
                <a:gd name="T15" fmla="*/ 290 h 13"/>
                <a:gd name="T16" fmla="*/ 183 w 12"/>
                <a:gd name="T17" fmla="*/ 266 h 13"/>
                <a:gd name="T18" fmla="*/ 183 w 12"/>
                <a:gd name="T19" fmla="*/ 241 h 13"/>
                <a:gd name="T20" fmla="*/ 183 w 12"/>
                <a:gd name="T21" fmla="*/ 217 h 13"/>
                <a:gd name="T22" fmla="*/ 183 w 12"/>
                <a:gd name="T23" fmla="*/ 167 h 13"/>
                <a:gd name="T24" fmla="*/ 208 w 12"/>
                <a:gd name="T25" fmla="*/ 148 h 13"/>
                <a:gd name="T26" fmla="*/ 208 w 12"/>
                <a:gd name="T27" fmla="*/ 167 h 13"/>
                <a:gd name="T28" fmla="*/ 208 w 12"/>
                <a:gd name="T29" fmla="*/ 192 h 13"/>
                <a:gd name="T30" fmla="*/ 208 w 12"/>
                <a:gd name="T31" fmla="*/ 241 h 13"/>
                <a:gd name="T32" fmla="*/ 234 w 12"/>
                <a:gd name="T33" fmla="*/ 241 h 13"/>
                <a:gd name="T34" fmla="*/ 234 w 12"/>
                <a:gd name="T35" fmla="*/ 241 h 13"/>
                <a:gd name="T36" fmla="*/ 234 w 12"/>
                <a:gd name="T37" fmla="*/ 217 h 13"/>
                <a:gd name="T38" fmla="*/ 259 w 12"/>
                <a:gd name="T39" fmla="*/ 217 h 13"/>
                <a:gd name="T40" fmla="*/ 285 w 12"/>
                <a:gd name="T41" fmla="*/ 192 h 13"/>
                <a:gd name="T42" fmla="*/ 310 w 12"/>
                <a:gd name="T43" fmla="*/ 192 h 13"/>
                <a:gd name="T44" fmla="*/ 310 w 12"/>
                <a:gd name="T45" fmla="*/ 192 h 13"/>
                <a:gd name="T46" fmla="*/ 285 w 12"/>
                <a:gd name="T47" fmla="*/ 167 h 13"/>
                <a:gd name="T48" fmla="*/ 285 w 12"/>
                <a:gd name="T49" fmla="*/ 148 h 13"/>
                <a:gd name="T50" fmla="*/ 285 w 12"/>
                <a:gd name="T51" fmla="*/ 148 h 13"/>
                <a:gd name="T52" fmla="*/ 259 w 12"/>
                <a:gd name="T53" fmla="*/ 148 h 13"/>
                <a:gd name="T54" fmla="*/ 234 w 12"/>
                <a:gd name="T55" fmla="*/ 123 h 13"/>
                <a:gd name="T56" fmla="*/ 234 w 12"/>
                <a:gd name="T57" fmla="*/ 123 h 13"/>
                <a:gd name="T58" fmla="*/ 183 w 12"/>
                <a:gd name="T59" fmla="*/ 98 h 13"/>
                <a:gd name="T60" fmla="*/ 158 w 12"/>
                <a:gd name="T61" fmla="*/ 49 h 13"/>
                <a:gd name="T62" fmla="*/ 158 w 12"/>
                <a:gd name="T63" fmla="*/ 49 h 13"/>
                <a:gd name="T64" fmla="*/ 127 w 12"/>
                <a:gd name="T65" fmla="*/ 0 h 13"/>
                <a:gd name="T66" fmla="*/ 0 w 12"/>
                <a:gd name="T67" fmla="*/ 49 h 13"/>
                <a:gd name="T68" fmla="*/ 0 w 12"/>
                <a:gd name="T69" fmla="*/ 49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6" name="Freeform 70"/>
            <p:cNvSpPr>
              <a:spLocks/>
            </p:cNvSpPr>
            <p:nvPr/>
          </p:nvSpPr>
          <p:spPr bwMode="auto">
            <a:xfrm>
              <a:off x="4812" y="1394"/>
              <a:ext cx="108" cy="229"/>
            </a:xfrm>
            <a:custGeom>
              <a:avLst/>
              <a:gdLst>
                <a:gd name="T0" fmla="*/ 555 w 21"/>
                <a:gd name="T1" fmla="*/ 950 h 47"/>
                <a:gd name="T2" fmla="*/ 530 w 21"/>
                <a:gd name="T3" fmla="*/ 950 h 47"/>
                <a:gd name="T4" fmla="*/ 504 w 21"/>
                <a:gd name="T5" fmla="*/ 950 h 47"/>
                <a:gd name="T6" fmla="*/ 478 w 21"/>
                <a:gd name="T7" fmla="*/ 999 h 47"/>
                <a:gd name="T8" fmla="*/ 447 w 21"/>
                <a:gd name="T9" fmla="*/ 999 h 47"/>
                <a:gd name="T10" fmla="*/ 447 w 21"/>
                <a:gd name="T11" fmla="*/ 1023 h 47"/>
                <a:gd name="T12" fmla="*/ 447 w 21"/>
                <a:gd name="T13" fmla="*/ 1023 h 47"/>
                <a:gd name="T14" fmla="*/ 447 w 21"/>
                <a:gd name="T15" fmla="*/ 1023 h 47"/>
                <a:gd name="T16" fmla="*/ 422 w 21"/>
                <a:gd name="T17" fmla="*/ 1023 h 47"/>
                <a:gd name="T18" fmla="*/ 422 w 21"/>
                <a:gd name="T19" fmla="*/ 1043 h 47"/>
                <a:gd name="T20" fmla="*/ 51 w 21"/>
                <a:gd name="T21" fmla="*/ 1116 h 47"/>
                <a:gd name="T22" fmla="*/ 26 w 21"/>
                <a:gd name="T23" fmla="*/ 1091 h 47"/>
                <a:gd name="T24" fmla="*/ 0 w 21"/>
                <a:gd name="T25" fmla="*/ 1067 h 47"/>
                <a:gd name="T26" fmla="*/ 0 w 21"/>
                <a:gd name="T27" fmla="*/ 1043 h 47"/>
                <a:gd name="T28" fmla="*/ 26 w 21"/>
                <a:gd name="T29" fmla="*/ 1023 h 47"/>
                <a:gd name="T30" fmla="*/ 0 w 21"/>
                <a:gd name="T31" fmla="*/ 974 h 47"/>
                <a:gd name="T32" fmla="*/ 0 w 21"/>
                <a:gd name="T33" fmla="*/ 809 h 47"/>
                <a:gd name="T34" fmla="*/ 0 w 21"/>
                <a:gd name="T35" fmla="*/ 760 h 47"/>
                <a:gd name="T36" fmla="*/ 26 w 21"/>
                <a:gd name="T37" fmla="*/ 663 h 47"/>
                <a:gd name="T38" fmla="*/ 26 w 21"/>
                <a:gd name="T39" fmla="*/ 619 h 47"/>
                <a:gd name="T40" fmla="*/ 26 w 21"/>
                <a:gd name="T41" fmla="*/ 570 h 47"/>
                <a:gd name="T42" fmla="*/ 26 w 21"/>
                <a:gd name="T43" fmla="*/ 521 h 47"/>
                <a:gd name="T44" fmla="*/ 26 w 21"/>
                <a:gd name="T45" fmla="*/ 497 h 47"/>
                <a:gd name="T46" fmla="*/ 26 w 21"/>
                <a:gd name="T47" fmla="*/ 473 h 47"/>
                <a:gd name="T48" fmla="*/ 108 w 21"/>
                <a:gd name="T49" fmla="*/ 429 h 47"/>
                <a:gd name="T50" fmla="*/ 134 w 21"/>
                <a:gd name="T51" fmla="*/ 331 h 47"/>
                <a:gd name="T52" fmla="*/ 108 w 21"/>
                <a:gd name="T53" fmla="*/ 283 h 47"/>
                <a:gd name="T54" fmla="*/ 108 w 21"/>
                <a:gd name="T55" fmla="*/ 239 h 47"/>
                <a:gd name="T56" fmla="*/ 108 w 21"/>
                <a:gd name="T57" fmla="*/ 239 h 47"/>
                <a:gd name="T58" fmla="*/ 108 w 21"/>
                <a:gd name="T59" fmla="*/ 214 h 47"/>
                <a:gd name="T60" fmla="*/ 77 w 21"/>
                <a:gd name="T61" fmla="*/ 166 h 47"/>
                <a:gd name="T62" fmla="*/ 108 w 21"/>
                <a:gd name="T63" fmla="*/ 93 h 47"/>
                <a:gd name="T64" fmla="*/ 77 w 21"/>
                <a:gd name="T65" fmla="*/ 73 h 47"/>
                <a:gd name="T66" fmla="*/ 77 w 21"/>
                <a:gd name="T67" fmla="*/ 49 h 47"/>
                <a:gd name="T68" fmla="*/ 108 w 21"/>
                <a:gd name="T69" fmla="*/ 49 h 47"/>
                <a:gd name="T70" fmla="*/ 134 w 21"/>
                <a:gd name="T71" fmla="*/ 24 h 47"/>
                <a:gd name="T72" fmla="*/ 159 w 21"/>
                <a:gd name="T73" fmla="*/ 24 h 47"/>
                <a:gd name="T74" fmla="*/ 159 w 21"/>
                <a:gd name="T75" fmla="*/ 24 h 47"/>
                <a:gd name="T76" fmla="*/ 185 w 21"/>
                <a:gd name="T77" fmla="*/ 0 h 47"/>
                <a:gd name="T78" fmla="*/ 447 w 21"/>
                <a:gd name="T79" fmla="*/ 687 h 47"/>
                <a:gd name="T80" fmla="*/ 447 w 21"/>
                <a:gd name="T81" fmla="*/ 711 h 47"/>
                <a:gd name="T82" fmla="*/ 447 w 21"/>
                <a:gd name="T83" fmla="*/ 736 h 47"/>
                <a:gd name="T84" fmla="*/ 447 w 21"/>
                <a:gd name="T85" fmla="*/ 736 h 47"/>
                <a:gd name="T86" fmla="*/ 504 w 21"/>
                <a:gd name="T87" fmla="*/ 784 h 47"/>
                <a:gd name="T88" fmla="*/ 530 w 21"/>
                <a:gd name="T89" fmla="*/ 784 h 47"/>
                <a:gd name="T90" fmla="*/ 530 w 21"/>
                <a:gd name="T91" fmla="*/ 809 h 47"/>
                <a:gd name="T92" fmla="*/ 530 w 21"/>
                <a:gd name="T93" fmla="*/ 833 h 47"/>
                <a:gd name="T94" fmla="*/ 555 w 21"/>
                <a:gd name="T95" fmla="*/ 877 h 47"/>
                <a:gd name="T96" fmla="*/ 555 w 21"/>
                <a:gd name="T97" fmla="*/ 901 h 47"/>
                <a:gd name="T98" fmla="*/ 555 w 21"/>
                <a:gd name="T99" fmla="*/ 926 h 47"/>
                <a:gd name="T100" fmla="*/ 555 w 21"/>
                <a:gd name="T101" fmla="*/ 950 h 47"/>
                <a:gd name="T102" fmla="*/ 555 w 21"/>
                <a:gd name="T103" fmla="*/ 950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987" name="Freeform 71"/>
            <p:cNvSpPr>
              <a:spLocks/>
            </p:cNvSpPr>
            <p:nvPr/>
          </p:nvSpPr>
          <p:spPr bwMode="auto">
            <a:xfrm>
              <a:off x="4848" y="1189"/>
              <a:ext cx="251" cy="385"/>
            </a:xfrm>
            <a:custGeom>
              <a:avLst/>
              <a:gdLst>
                <a:gd name="T0" fmla="*/ 261 w 49"/>
                <a:gd name="T1" fmla="*/ 1686 h 79"/>
                <a:gd name="T2" fmla="*/ 261 w 49"/>
                <a:gd name="T3" fmla="*/ 1735 h 79"/>
                <a:gd name="T4" fmla="*/ 312 w 49"/>
                <a:gd name="T5" fmla="*/ 1784 h 79"/>
                <a:gd name="T6" fmla="*/ 343 w 49"/>
                <a:gd name="T7" fmla="*/ 1803 h 79"/>
                <a:gd name="T8" fmla="*/ 369 w 49"/>
                <a:gd name="T9" fmla="*/ 1876 h 79"/>
                <a:gd name="T10" fmla="*/ 394 w 49"/>
                <a:gd name="T11" fmla="*/ 1828 h 79"/>
                <a:gd name="T12" fmla="*/ 420 w 49"/>
                <a:gd name="T13" fmla="*/ 1735 h 79"/>
                <a:gd name="T14" fmla="*/ 471 w 49"/>
                <a:gd name="T15" fmla="*/ 1613 h 79"/>
                <a:gd name="T16" fmla="*/ 471 w 49"/>
                <a:gd name="T17" fmla="*/ 1594 h 79"/>
                <a:gd name="T18" fmla="*/ 522 w 49"/>
                <a:gd name="T19" fmla="*/ 1496 h 79"/>
                <a:gd name="T20" fmla="*/ 553 w 49"/>
                <a:gd name="T21" fmla="*/ 1521 h 79"/>
                <a:gd name="T22" fmla="*/ 579 w 49"/>
                <a:gd name="T23" fmla="*/ 1521 h 79"/>
                <a:gd name="T24" fmla="*/ 579 w 49"/>
                <a:gd name="T25" fmla="*/ 1472 h 79"/>
                <a:gd name="T26" fmla="*/ 681 w 49"/>
                <a:gd name="T27" fmla="*/ 1447 h 79"/>
                <a:gd name="T28" fmla="*/ 681 w 49"/>
                <a:gd name="T29" fmla="*/ 1404 h 79"/>
                <a:gd name="T30" fmla="*/ 733 w 49"/>
                <a:gd name="T31" fmla="*/ 1379 h 79"/>
                <a:gd name="T32" fmla="*/ 763 w 49"/>
                <a:gd name="T33" fmla="*/ 1330 h 79"/>
                <a:gd name="T34" fmla="*/ 814 w 49"/>
                <a:gd name="T35" fmla="*/ 1233 h 79"/>
                <a:gd name="T36" fmla="*/ 814 w 49"/>
                <a:gd name="T37" fmla="*/ 1213 h 79"/>
                <a:gd name="T38" fmla="*/ 891 w 49"/>
                <a:gd name="T39" fmla="*/ 1213 h 79"/>
                <a:gd name="T40" fmla="*/ 917 w 49"/>
                <a:gd name="T41" fmla="*/ 1165 h 79"/>
                <a:gd name="T42" fmla="*/ 973 w 49"/>
                <a:gd name="T43" fmla="*/ 1116 h 79"/>
                <a:gd name="T44" fmla="*/ 1050 w 49"/>
                <a:gd name="T45" fmla="*/ 1140 h 79"/>
                <a:gd name="T46" fmla="*/ 1127 w 49"/>
                <a:gd name="T47" fmla="*/ 1043 h 79"/>
                <a:gd name="T48" fmla="*/ 1209 w 49"/>
                <a:gd name="T49" fmla="*/ 975 h 79"/>
                <a:gd name="T50" fmla="*/ 1260 w 49"/>
                <a:gd name="T51" fmla="*/ 950 h 79"/>
                <a:gd name="T52" fmla="*/ 1286 w 49"/>
                <a:gd name="T53" fmla="*/ 902 h 79"/>
                <a:gd name="T54" fmla="*/ 1260 w 49"/>
                <a:gd name="T55" fmla="*/ 877 h 79"/>
                <a:gd name="T56" fmla="*/ 1235 w 49"/>
                <a:gd name="T57" fmla="*/ 853 h 79"/>
                <a:gd name="T58" fmla="*/ 1260 w 49"/>
                <a:gd name="T59" fmla="*/ 833 h 79"/>
                <a:gd name="T60" fmla="*/ 1235 w 49"/>
                <a:gd name="T61" fmla="*/ 760 h 79"/>
                <a:gd name="T62" fmla="*/ 1183 w 49"/>
                <a:gd name="T63" fmla="*/ 736 h 79"/>
                <a:gd name="T64" fmla="*/ 1127 w 49"/>
                <a:gd name="T65" fmla="*/ 760 h 79"/>
                <a:gd name="T66" fmla="*/ 1076 w 49"/>
                <a:gd name="T67" fmla="*/ 663 h 79"/>
                <a:gd name="T68" fmla="*/ 1076 w 49"/>
                <a:gd name="T69" fmla="*/ 619 h 79"/>
                <a:gd name="T70" fmla="*/ 1050 w 49"/>
                <a:gd name="T71" fmla="*/ 619 h 79"/>
                <a:gd name="T72" fmla="*/ 999 w 49"/>
                <a:gd name="T73" fmla="*/ 619 h 79"/>
                <a:gd name="T74" fmla="*/ 943 w 49"/>
                <a:gd name="T75" fmla="*/ 595 h 79"/>
                <a:gd name="T76" fmla="*/ 917 w 49"/>
                <a:gd name="T77" fmla="*/ 521 h 79"/>
                <a:gd name="T78" fmla="*/ 630 w 49"/>
                <a:gd name="T79" fmla="*/ 0 h 79"/>
                <a:gd name="T80" fmla="*/ 579 w 49"/>
                <a:gd name="T81" fmla="*/ 0 h 79"/>
                <a:gd name="T82" fmla="*/ 553 w 49"/>
                <a:gd name="T83" fmla="*/ 49 h 79"/>
                <a:gd name="T84" fmla="*/ 471 w 49"/>
                <a:gd name="T85" fmla="*/ 49 h 79"/>
                <a:gd name="T86" fmla="*/ 394 w 49"/>
                <a:gd name="T87" fmla="*/ 117 h 79"/>
                <a:gd name="T88" fmla="*/ 369 w 49"/>
                <a:gd name="T89" fmla="*/ 49 h 79"/>
                <a:gd name="T90" fmla="*/ 343 w 49"/>
                <a:gd name="T91" fmla="*/ 24 h 79"/>
                <a:gd name="T92" fmla="*/ 159 w 49"/>
                <a:gd name="T93" fmla="*/ 380 h 79"/>
                <a:gd name="T94" fmla="*/ 184 w 49"/>
                <a:gd name="T95" fmla="*/ 453 h 79"/>
                <a:gd name="T96" fmla="*/ 184 w 49"/>
                <a:gd name="T97" fmla="*/ 521 h 79"/>
                <a:gd name="T98" fmla="*/ 133 w 49"/>
                <a:gd name="T99" fmla="*/ 570 h 79"/>
                <a:gd name="T100" fmla="*/ 159 w 49"/>
                <a:gd name="T101" fmla="*/ 760 h 79"/>
                <a:gd name="T102" fmla="*/ 102 w 49"/>
                <a:gd name="T103" fmla="*/ 853 h 79"/>
                <a:gd name="T104" fmla="*/ 102 w 49"/>
                <a:gd name="T105" fmla="*/ 926 h 79"/>
                <a:gd name="T106" fmla="*/ 77 w 49"/>
                <a:gd name="T107" fmla="*/ 950 h 79"/>
                <a:gd name="T108" fmla="*/ 77 w 49"/>
                <a:gd name="T109" fmla="*/ 999 h 79"/>
                <a:gd name="T110" fmla="*/ 26 w 49"/>
                <a:gd name="T111" fmla="*/ 975 h 79"/>
                <a:gd name="T112" fmla="*/ 0 w 49"/>
                <a:gd name="T113" fmla="*/ 999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6987EB"/>
            </a:solidFill>
            <a:ln w="12700" cmpd="sng">
              <a:solidFill>
                <a:schemeClr val="tx1"/>
              </a:solidFill>
              <a:prstDash val="solid"/>
              <a:round/>
              <a:headEnd/>
              <a:tailEnd/>
            </a:ln>
          </p:spPr>
          <p:txBody>
            <a:bodyPr/>
            <a:lstStyle/>
            <a:p>
              <a:endParaRPr lang="en-US"/>
            </a:p>
          </p:txBody>
        </p:sp>
        <p:grpSp>
          <p:nvGrpSpPr>
            <p:cNvPr id="32988" name="Group 72"/>
            <p:cNvGrpSpPr>
              <a:grpSpLocks/>
            </p:cNvGrpSpPr>
            <p:nvPr/>
          </p:nvGrpSpPr>
          <p:grpSpPr bwMode="auto">
            <a:xfrm>
              <a:off x="2038" y="2920"/>
              <a:ext cx="609" cy="371"/>
              <a:chOff x="1991" y="3321"/>
              <a:chExt cx="361" cy="231"/>
            </a:xfrm>
          </p:grpSpPr>
          <p:sp>
            <p:nvSpPr>
              <p:cNvPr id="32989" name="Freeform 73"/>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0" name="Freeform 74"/>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1" name="Freeform 75"/>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2" name="Freeform 76"/>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3" name="Freeform 77"/>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4" name="Freeform 78"/>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5" name="Freeform 79"/>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6487EB"/>
              </a:solidFill>
              <a:ln w="12700" cmpd="sng">
                <a:solidFill>
                  <a:schemeClr val="tx1"/>
                </a:solidFill>
                <a:prstDash val="solid"/>
                <a:round/>
                <a:headEnd/>
                <a:tailEnd/>
              </a:ln>
            </p:spPr>
            <p:txBody>
              <a:bodyPr/>
              <a:lstStyle/>
              <a:p>
                <a:endParaRPr lang="en-US"/>
              </a:p>
            </p:txBody>
          </p:sp>
          <p:sp>
            <p:nvSpPr>
              <p:cNvPr id="32996" name="Freeform 80"/>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6487EB"/>
              </a:solidFill>
              <a:ln w="12700" cmpd="sng">
                <a:solidFill>
                  <a:schemeClr val="tx1"/>
                </a:solidFill>
                <a:prstDash val="solid"/>
                <a:round/>
                <a:headEnd/>
                <a:tailEnd/>
              </a:ln>
            </p:spPr>
            <p:txBody>
              <a:bodyPr/>
              <a:lstStyle/>
              <a:p>
                <a:endParaRPr lang="en-US"/>
              </a:p>
            </p:txBody>
          </p:sp>
        </p:grpSp>
      </p:grpSp>
      <p:sp>
        <p:nvSpPr>
          <p:cNvPr id="32775" name="Text Box 81"/>
          <p:cNvSpPr txBox="1">
            <a:spLocks noChangeArrowheads="1"/>
          </p:cNvSpPr>
          <p:nvPr/>
        </p:nvSpPr>
        <p:spPr bwMode="auto">
          <a:xfrm>
            <a:off x="1934634" y="1390651"/>
            <a:ext cx="697627"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Verdana" pitchFamily="34" charset="0"/>
              </a:rPr>
              <a:t>1990</a:t>
            </a:r>
          </a:p>
        </p:txBody>
      </p:sp>
      <p:sp>
        <p:nvSpPr>
          <p:cNvPr id="32776" name="Text Box 82"/>
          <p:cNvSpPr txBox="1">
            <a:spLocks noChangeArrowheads="1"/>
          </p:cNvSpPr>
          <p:nvPr/>
        </p:nvSpPr>
        <p:spPr bwMode="auto">
          <a:xfrm>
            <a:off x="654756" y="5894388"/>
            <a:ext cx="72390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US" sz="1400" b="1">
                <a:solidFill>
                  <a:srgbClr val="000000"/>
                </a:solidFill>
                <a:latin typeface="Arial Narrow" pitchFamily="34" charset="0"/>
              </a:rPr>
              <a:t>No Data          &lt;10%           10%–14%	    15%–19%           20%–24%          25%–29%           ≥30%</a:t>
            </a:r>
            <a:r>
              <a:rPr lang="en-US" sz="1400">
                <a:solidFill>
                  <a:srgbClr val="000000"/>
                </a:solidFill>
                <a:latin typeface="Arial Narrow" pitchFamily="34" charset="0"/>
              </a:rPr>
              <a:t>  </a:t>
            </a:r>
          </a:p>
        </p:txBody>
      </p:sp>
      <p:sp>
        <p:nvSpPr>
          <p:cNvPr id="32777" name="Rectangle 83"/>
          <p:cNvSpPr>
            <a:spLocks noChangeArrowheads="1"/>
          </p:cNvSpPr>
          <p:nvPr/>
        </p:nvSpPr>
        <p:spPr bwMode="auto">
          <a:xfrm>
            <a:off x="489656" y="5956300"/>
            <a:ext cx="207433" cy="234950"/>
          </a:xfrm>
          <a:prstGeom prst="rect">
            <a:avLst/>
          </a:prstGeom>
          <a:solidFill>
            <a:schemeClr val="bg1"/>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8" name="Rectangle 84"/>
          <p:cNvSpPr>
            <a:spLocks noChangeArrowheads="1"/>
          </p:cNvSpPr>
          <p:nvPr/>
        </p:nvSpPr>
        <p:spPr bwMode="auto">
          <a:xfrm>
            <a:off x="1347612" y="5953125"/>
            <a:ext cx="208844" cy="234950"/>
          </a:xfrm>
          <a:prstGeom prst="rect">
            <a:avLst/>
          </a:prstGeom>
          <a:solidFill>
            <a:srgbClr val="99CCFF"/>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79" name="Rectangle 85"/>
          <p:cNvSpPr>
            <a:spLocks noChangeArrowheads="1"/>
          </p:cNvSpPr>
          <p:nvPr/>
        </p:nvSpPr>
        <p:spPr bwMode="auto">
          <a:xfrm>
            <a:off x="2064456" y="5951538"/>
            <a:ext cx="208844" cy="234950"/>
          </a:xfrm>
          <a:prstGeom prst="rect">
            <a:avLst/>
          </a:prstGeom>
          <a:solidFill>
            <a:srgbClr val="6699FF"/>
          </a:solidFill>
          <a:ln w="9525">
            <a:solidFill>
              <a:schemeClr val="tx1"/>
            </a:solidFill>
            <a:miter lim="800000"/>
            <a:headEnd/>
            <a:tailEnd/>
          </a:ln>
        </p:spPr>
        <p:txBody>
          <a:bodyPr wrap="none" anchor="ctr"/>
          <a:lstStyle/>
          <a:p>
            <a:pPr algn="ctr" eaLnBrk="0" hangingPunct="0"/>
            <a:endParaRPr lang="en-US">
              <a:solidFill>
                <a:srgbClr val="000000"/>
              </a:solidFill>
            </a:endParaRPr>
          </a:p>
        </p:txBody>
      </p:sp>
      <p:sp>
        <p:nvSpPr>
          <p:cNvPr id="32780" name="Rectangle 86"/>
          <p:cNvSpPr>
            <a:spLocks noChangeArrowheads="1"/>
          </p:cNvSpPr>
          <p:nvPr/>
        </p:nvSpPr>
        <p:spPr bwMode="auto">
          <a:xfrm>
            <a:off x="3060701" y="5961063"/>
            <a:ext cx="210255" cy="234950"/>
          </a:xfrm>
          <a:prstGeom prst="rect">
            <a:avLst/>
          </a:prstGeom>
          <a:solidFill>
            <a:srgbClr val="0000A0"/>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1" name="Rectangle 87"/>
          <p:cNvSpPr>
            <a:spLocks noChangeArrowheads="1"/>
          </p:cNvSpPr>
          <p:nvPr/>
        </p:nvSpPr>
        <p:spPr bwMode="auto">
          <a:xfrm>
            <a:off x="4998156" y="5948363"/>
            <a:ext cx="207434" cy="234950"/>
          </a:xfrm>
          <a:prstGeom prst="rect">
            <a:avLst/>
          </a:prstGeom>
          <a:solidFill>
            <a:srgbClr val="ED4213"/>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2" name="Rectangle 88"/>
          <p:cNvSpPr>
            <a:spLocks noChangeArrowheads="1"/>
          </p:cNvSpPr>
          <p:nvPr/>
        </p:nvSpPr>
        <p:spPr bwMode="auto">
          <a:xfrm>
            <a:off x="4037190" y="5945188"/>
            <a:ext cx="208844" cy="234950"/>
          </a:xfrm>
          <a:prstGeom prst="rect">
            <a:avLst/>
          </a:prstGeom>
          <a:solidFill>
            <a:srgbClr val="FFC66D"/>
          </a:solidFill>
          <a:ln w="9525">
            <a:solidFill>
              <a:schemeClr val="tx1"/>
            </a:solidFill>
            <a:miter lim="800000"/>
            <a:headEnd/>
            <a:tailEnd/>
          </a:ln>
        </p:spPr>
        <p:txBody>
          <a:bodyPr wrap="none" anchor="ctr"/>
          <a:lstStyle/>
          <a:p>
            <a:pPr eaLnBrk="0" hangingPunct="0"/>
            <a:endParaRPr lang="en-US">
              <a:solidFill>
                <a:srgbClr val="000000"/>
              </a:solidFill>
            </a:endParaRPr>
          </a:p>
        </p:txBody>
      </p:sp>
      <p:sp>
        <p:nvSpPr>
          <p:cNvPr id="32783" name="Rectangle 89"/>
          <p:cNvSpPr>
            <a:spLocks noChangeArrowheads="1"/>
          </p:cNvSpPr>
          <p:nvPr/>
        </p:nvSpPr>
        <p:spPr bwMode="auto">
          <a:xfrm>
            <a:off x="395112" y="5892800"/>
            <a:ext cx="6330244" cy="350838"/>
          </a:xfrm>
          <a:prstGeom prst="rect">
            <a:avLst/>
          </a:prstGeom>
          <a:noFill/>
          <a:ln w="9525">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pPr eaLnBrk="0" hangingPunct="0"/>
            <a:endParaRPr lang="en-US">
              <a:solidFill>
                <a:srgbClr val="000000"/>
              </a:solidFill>
            </a:endParaRPr>
          </a:p>
        </p:txBody>
      </p:sp>
      <p:sp>
        <p:nvSpPr>
          <p:cNvPr id="32784" name="Rectangle 90" descr="20%"/>
          <p:cNvSpPr>
            <a:spLocks noChangeArrowheads="1"/>
          </p:cNvSpPr>
          <p:nvPr/>
        </p:nvSpPr>
        <p:spPr bwMode="auto">
          <a:xfrm>
            <a:off x="6002867" y="5948363"/>
            <a:ext cx="208844" cy="234950"/>
          </a:xfrm>
          <a:prstGeom prst="rect">
            <a:avLst/>
          </a:prstGeom>
          <a:pattFill prst="pct20">
            <a:fgClr>
              <a:schemeClr val="tx2"/>
            </a:fgClr>
            <a:bgClr>
              <a:srgbClr val="AA1202"/>
            </a:bgClr>
          </a:pattFill>
          <a:ln w="9525">
            <a:solidFill>
              <a:schemeClr val="tx1"/>
            </a:solidFill>
            <a:miter lim="800000"/>
            <a:headEnd/>
            <a:tailEnd/>
          </a:ln>
        </p:spPr>
        <p:txBody>
          <a:bodyPr wrap="none" anchor="ctr"/>
          <a:lstStyle/>
          <a:p>
            <a:pPr eaLnBrk="0" hangingPunct="0"/>
            <a:endParaRPr lang="en-US">
              <a:solidFill>
                <a:srgbClr val="000000"/>
              </a:solidFill>
            </a:endParaRPr>
          </a:p>
        </p:txBody>
      </p:sp>
      <p:grpSp>
        <p:nvGrpSpPr>
          <p:cNvPr id="32785" name="Group 319"/>
          <p:cNvGrpSpPr>
            <a:grpSpLocks/>
          </p:cNvGrpSpPr>
          <p:nvPr/>
        </p:nvGrpSpPr>
        <p:grpSpPr bwMode="auto">
          <a:xfrm>
            <a:off x="2713568" y="3511551"/>
            <a:ext cx="3316111" cy="1920875"/>
            <a:chOff x="1155700" y="1709738"/>
            <a:chExt cx="6940550" cy="3567112"/>
          </a:xfrm>
        </p:grpSpPr>
        <p:sp>
          <p:nvSpPr>
            <p:cNvPr id="32863" name="Freeform 2"/>
            <p:cNvSpPr>
              <a:spLocks/>
            </p:cNvSpPr>
            <p:nvPr/>
          </p:nvSpPr>
          <p:spPr bwMode="auto">
            <a:xfrm>
              <a:off x="7697788" y="1887538"/>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4" name="Freeform 3"/>
            <p:cNvSpPr>
              <a:spLocks/>
            </p:cNvSpPr>
            <p:nvPr/>
          </p:nvSpPr>
          <p:spPr bwMode="auto">
            <a:xfrm>
              <a:off x="2636838" y="1709738"/>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5" name="Freeform 4"/>
            <p:cNvSpPr>
              <a:spLocks/>
            </p:cNvSpPr>
            <p:nvPr/>
          </p:nvSpPr>
          <p:spPr bwMode="auto">
            <a:xfrm>
              <a:off x="3157538" y="1833563"/>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6" name="Freeform 5"/>
            <p:cNvSpPr>
              <a:spLocks/>
            </p:cNvSpPr>
            <p:nvPr/>
          </p:nvSpPr>
          <p:spPr bwMode="auto">
            <a:xfrm>
              <a:off x="3435350" y="1857375"/>
              <a:ext cx="1120775"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0711275 w 138"/>
                <a:gd name="T13" fmla="*/ 2147483647 h 87"/>
                <a:gd name="T14" fmla="*/ 1912829603 w 138"/>
                <a:gd name="T15" fmla="*/ 2147483647 h 87"/>
                <a:gd name="T16" fmla="*/ 1714947930 w 138"/>
                <a:gd name="T17" fmla="*/ 2147483647 h 87"/>
                <a:gd name="T18" fmla="*/ 1583029522 w 138"/>
                <a:gd name="T19" fmla="*/ 2147483647 h 87"/>
                <a:gd name="T20" fmla="*/ 1517074379 w 138"/>
                <a:gd name="T21" fmla="*/ 2147483647 h 87"/>
                <a:gd name="T22" fmla="*/ 1517074379 w 138"/>
                <a:gd name="T23" fmla="*/ 2147483647 h 87"/>
                <a:gd name="T24" fmla="*/ 1319192707 w 138"/>
                <a:gd name="T25" fmla="*/ 2147483647 h 87"/>
                <a:gd name="T26" fmla="*/ 1319192707 w 138"/>
                <a:gd name="T27" fmla="*/ 2147483647 h 87"/>
                <a:gd name="T28" fmla="*/ 1187274299 w 138"/>
                <a:gd name="T29" fmla="*/ 2147483647 h 87"/>
                <a:gd name="T30" fmla="*/ 1187274299 w 138"/>
                <a:gd name="T31" fmla="*/ 2147483647 h 87"/>
                <a:gd name="T32" fmla="*/ 1121311034 w 138"/>
                <a:gd name="T33" fmla="*/ 2147483647 h 87"/>
                <a:gd name="T34" fmla="*/ 1055355638 w 138"/>
                <a:gd name="T35" fmla="*/ 2147483647 h 87"/>
                <a:gd name="T36" fmla="*/ 989392373 w 138"/>
                <a:gd name="T37" fmla="*/ 2147483647 h 87"/>
                <a:gd name="T38" fmla="*/ 725555557 w 138"/>
                <a:gd name="T39" fmla="*/ 2147483647 h 87"/>
                <a:gd name="T40" fmla="*/ 593637150 w 138"/>
                <a:gd name="T41" fmla="*/ 2147483647 h 87"/>
                <a:gd name="T42" fmla="*/ 593637150 w 138"/>
                <a:gd name="T43" fmla="*/ 2147483647 h 87"/>
                <a:gd name="T44" fmla="*/ 725555557 w 138"/>
                <a:gd name="T45" fmla="*/ 2147483647 h 87"/>
                <a:gd name="T46" fmla="*/ 725555557 w 138"/>
                <a:gd name="T47" fmla="*/ 2147483647 h 87"/>
                <a:gd name="T48" fmla="*/ 791518822 w 138"/>
                <a:gd name="T49" fmla="*/ 2147483647 h 87"/>
                <a:gd name="T50" fmla="*/ 923437230 w 138"/>
                <a:gd name="T51" fmla="*/ 2147483647 h 87"/>
                <a:gd name="T52" fmla="*/ 725555557 w 138"/>
                <a:gd name="T53" fmla="*/ 2147483647 h 87"/>
                <a:gd name="T54" fmla="*/ 527673758 w 138"/>
                <a:gd name="T55" fmla="*/ 2147483647 h 87"/>
                <a:gd name="T56" fmla="*/ 395755350 w 138"/>
                <a:gd name="T57" fmla="*/ 1855589534 h 87"/>
                <a:gd name="T58" fmla="*/ 131918440 w 138"/>
                <a:gd name="T59" fmla="*/ 1616159437 h 87"/>
                <a:gd name="T60" fmla="*/ 131918440 w 138"/>
                <a:gd name="T61" fmla="*/ 1496448257 h 87"/>
                <a:gd name="T62" fmla="*/ 131918440 w 138"/>
                <a:gd name="T63" fmla="*/ 1197158703 h 87"/>
                <a:gd name="T64" fmla="*/ 197881736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67" name="Freeform 6"/>
            <p:cNvSpPr>
              <a:spLocks/>
            </p:cNvSpPr>
            <p:nvPr/>
          </p:nvSpPr>
          <p:spPr bwMode="auto">
            <a:xfrm>
              <a:off x="4514850"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8" name="Freeform 7"/>
            <p:cNvSpPr>
              <a:spLocks/>
            </p:cNvSpPr>
            <p:nvPr/>
          </p:nvSpPr>
          <p:spPr bwMode="auto">
            <a:xfrm>
              <a:off x="4483100" y="2398713"/>
              <a:ext cx="766763" cy="495300"/>
            </a:xfrm>
            <a:custGeom>
              <a:avLst/>
              <a:gdLst>
                <a:gd name="T0" fmla="*/ 0 w 94"/>
                <a:gd name="T1" fmla="*/ 2147483647 h 64"/>
                <a:gd name="T2" fmla="*/ 199611248 w 94"/>
                <a:gd name="T3" fmla="*/ 1018182017 h 64"/>
                <a:gd name="T4" fmla="*/ 266148309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69" name="Freeform 8"/>
            <p:cNvSpPr>
              <a:spLocks/>
            </p:cNvSpPr>
            <p:nvPr/>
          </p:nvSpPr>
          <p:spPr bwMode="auto">
            <a:xfrm>
              <a:off x="4637088" y="3203575"/>
              <a:ext cx="812800" cy="411163"/>
            </a:xfrm>
            <a:custGeom>
              <a:avLst/>
              <a:gdLst>
                <a:gd name="T0" fmla="*/ 198193155 w 100"/>
                <a:gd name="T1" fmla="*/ 0 h 53"/>
                <a:gd name="T2" fmla="*/ 2147483647 w 100"/>
                <a:gd name="T3" fmla="*/ 120369903 h 53"/>
                <a:gd name="T4" fmla="*/ 2147483647 w 100"/>
                <a:gd name="T5" fmla="*/ 361101983 h 53"/>
                <a:gd name="T6" fmla="*/ 2147483647 w 100"/>
                <a:gd name="T7" fmla="*/ 481464098 h 53"/>
                <a:gd name="T8" fmla="*/ 2147483647 w 100"/>
                <a:gd name="T9" fmla="*/ 601834092 h 53"/>
                <a:gd name="T10" fmla="*/ 2147483647 w 100"/>
                <a:gd name="T11" fmla="*/ 722203965 h 53"/>
                <a:gd name="T12" fmla="*/ 2147483647 w 100"/>
                <a:gd name="T13" fmla="*/ 722203965 h 53"/>
                <a:gd name="T14" fmla="*/ 2147483647 w 100"/>
                <a:gd name="T15" fmla="*/ 902751017 h 53"/>
                <a:gd name="T16" fmla="*/ 2147483647 w 100"/>
                <a:gd name="T17" fmla="*/ 962935953 h 53"/>
                <a:gd name="T18" fmla="*/ 2147483647 w 100"/>
                <a:gd name="T19" fmla="*/ 962935953 h 53"/>
                <a:gd name="T20" fmla="*/ 2147483647 w 100"/>
                <a:gd name="T21" fmla="*/ 1023113375 h 53"/>
                <a:gd name="T22" fmla="*/ 2147483647 w 100"/>
                <a:gd name="T23" fmla="*/ 2147483647 h 53"/>
                <a:gd name="T24" fmla="*/ 0 w 100"/>
                <a:gd name="T25" fmla="*/ 2147483647 h 53"/>
                <a:gd name="T26" fmla="*/ 198193155 w 100"/>
                <a:gd name="T27" fmla="*/ 0 h 53"/>
                <a:gd name="T28" fmla="*/ 198193155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0" name="Freeform 9"/>
            <p:cNvSpPr>
              <a:spLocks/>
            </p:cNvSpPr>
            <p:nvPr/>
          </p:nvSpPr>
          <p:spPr bwMode="auto">
            <a:xfrm>
              <a:off x="5232400" y="2740025"/>
              <a:ext cx="666750" cy="417513"/>
            </a:xfrm>
            <a:custGeom>
              <a:avLst/>
              <a:gdLst>
                <a:gd name="T0" fmla="*/ 2147483647 w 82"/>
                <a:gd name="T1" fmla="*/ 0 h 54"/>
                <a:gd name="T2" fmla="*/ 2147483647 w 82"/>
                <a:gd name="T3" fmla="*/ 239118966 h 54"/>
                <a:gd name="T4" fmla="*/ 2147483647 w 82"/>
                <a:gd name="T5" fmla="*/ 358674613 h 54"/>
                <a:gd name="T6" fmla="*/ 2147483647 w 82"/>
                <a:gd name="T7" fmla="*/ 777130886 h 54"/>
                <a:gd name="T8" fmla="*/ 2147483647 w 82"/>
                <a:gd name="T9" fmla="*/ 956475864 h 54"/>
                <a:gd name="T10" fmla="*/ 2147483647 w 82"/>
                <a:gd name="T11" fmla="*/ 1076031693 h 54"/>
                <a:gd name="T12" fmla="*/ 2147483647 w 82"/>
                <a:gd name="T13" fmla="*/ 1255368939 h 54"/>
                <a:gd name="T14" fmla="*/ 2147483647 w 82"/>
                <a:gd name="T15" fmla="*/ 1554269504 h 54"/>
                <a:gd name="T16" fmla="*/ 2147483647 w 82"/>
                <a:gd name="T17" fmla="*/ 1733606750 h 54"/>
                <a:gd name="T18" fmla="*/ 2147483647 w 82"/>
                <a:gd name="T19" fmla="*/ 1853162337 h 54"/>
                <a:gd name="T20" fmla="*/ 2147483647 w 82"/>
                <a:gd name="T21" fmla="*/ 2032507798 h 54"/>
                <a:gd name="T22" fmla="*/ 2147483647 w 82"/>
                <a:gd name="T23" fmla="*/ 2092281726 h 54"/>
                <a:gd name="T24" fmla="*/ 2147483647 w 82"/>
                <a:gd name="T25" fmla="*/ 2147483647 h 54"/>
                <a:gd name="T26" fmla="*/ 2147483647 w 82"/>
                <a:gd name="T27" fmla="*/ 2147483647 h 54"/>
                <a:gd name="T28" fmla="*/ 2147483647 w 82"/>
                <a:gd name="T29" fmla="*/ 2147483647 h 54"/>
                <a:gd name="T30" fmla="*/ 2147483647 w 82"/>
                <a:gd name="T31" fmla="*/ 2147483647 h 54"/>
                <a:gd name="T32" fmla="*/ 2147483647 w 82"/>
                <a:gd name="T33" fmla="*/ 2147483647 h 54"/>
                <a:gd name="T34" fmla="*/ 2147483647 w 82"/>
                <a:gd name="T35" fmla="*/ 2147483647 h 54"/>
                <a:gd name="T36" fmla="*/ 727261611 w 82"/>
                <a:gd name="T37" fmla="*/ 2147483647 h 54"/>
                <a:gd name="T38" fmla="*/ 727261611 w 82"/>
                <a:gd name="T39" fmla="*/ 2147483647 h 54"/>
                <a:gd name="T40" fmla="*/ 595033752 w 82"/>
                <a:gd name="T41" fmla="*/ 2147483647 h 54"/>
                <a:gd name="T42" fmla="*/ 661147682 w 82"/>
                <a:gd name="T43" fmla="*/ 2147483647 h 54"/>
                <a:gd name="T44" fmla="*/ 528919695 w 82"/>
                <a:gd name="T45" fmla="*/ 2147483647 h 54"/>
                <a:gd name="T46" fmla="*/ 528919695 w 82"/>
                <a:gd name="T47" fmla="*/ 2147483647 h 54"/>
                <a:gd name="T48" fmla="*/ 396691836 w 82"/>
                <a:gd name="T49" fmla="*/ 1972725656 h 54"/>
                <a:gd name="T50" fmla="*/ 330569775 w 82"/>
                <a:gd name="T51" fmla="*/ 1853162337 h 54"/>
                <a:gd name="T52" fmla="*/ 198341853 w 82"/>
                <a:gd name="T53" fmla="*/ 1554269504 h 54"/>
                <a:gd name="T54" fmla="*/ 264455782 w 82"/>
                <a:gd name="T55" fmla="*/ 1374932257 h 54"/>
                <a:gd name="T56" fmla="*/ 132227891 w 82"/>
                <a:gd name="T57" fmla="*/ 1195587280 h 54"/>
                <a:gd name="T58" fmla="*/ 132227891 w 82"/>
                <a:gd name="T59" fmla="*/ 1076031693 h 54"/>
                <a:gd name="T60" fmla="*/ 132227891 w 82"/>
                <a:gd name="T61" fmla="*/ 717356958 h 54"/>
                <a:gd name="T62" fmla="*/ 132227891 w 82"/>
                <a:gd name="T63" fmla="*/ 597793640 h 54"/>
                <a:gd name="T64" fmla="*/ 66113946 w 82"/>
                <a:gd name="T65" fmla="*/ 358674613 h 54"/>
                <a:gd name="T66" fmla="*/ 66113946 w 82"/>
                <a:gd name="T67" fmla="*/ 179337307 h 54"/>
                <a:gd name="T68" fmla="*/ 132227891 w 82"/>
                <a:gd name="T69" fmla="*/ 119555617 h 54"/>
                <a:gd name="T70" fmla="*/ 132227891 w 82"/>
                <a:gd name="T71" fmla="*/ 119555617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1" name="Freeform 10"/>
            <p:cNvSpPr>
              <a:spLocks/>
            </p:cNvSpPr>
            <p:nvPr/>
          </p:nvSpPr>
          <p:spPr bwMode="auto">
            <a:xfrm>
              <a:off x="5597525" y="2282825"/>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2" name="Freeform 11"/>
            <p:cNvSpPr>
              <a:spLocks/>
            </p:cNvSpPr>
            <p:nvPr/>
          </p:nvSpPr>
          <p:spPr bwMode="auto">
            <a:xfrm>
              <a:off x="6445250" y="2840038"/>
              <a:ext cx="461963" cy="487362"/>
            </a:xfrm>
            <a:custGeom>
              <a:avLst/>
              <a:gdLst>
                <a:gd name="T0" fmla="*/ 328423313 w 57"/>
                <a:gd name="T1" fmla="*/ 2147483647 h 63"/>
                <a:gd name="T2" fmla="*/ 525478846 w 57"/>
                <a:gd name="T3" fmla="*/ 2147483647 h 63"/>
                <a:gd name="T4" fmla="*/ 656846627 w 57"/>
                <a:gd name="T5" fmla="*/ 2147483647 h 63"/>
                <a:gd name="T6" fmla="*/ 853902159 w 57"/>
                <a:gd name="T7" fmla="*/ 2147483647 h 63"/>
                <a:gd name="T8" fmla="*/ 1182325599 w 57"/>
                <a:gd name="T9" fmla="*/ 2147483647 h 63"/>
                <a:gd name="T10" fmla="*/ 1445069011 w 57"/>
                <a:gd name="T11" fmla="*/ 2147483647 h 63"/>
                <a:gd name="T12" fmla="*/ 1642116440 w 57"/>
                <a:gd name="T13" fmla="*/ 2147483647 h 63"/>
                <a:gd name="T14" fmla="*/ 1839171973 w 57"/>
                <a:gd name="T15" fmla="*/ 2147483647 h 63"/>
                <a:gd name="T16" fmla="*/ 1904859852 w 57"/>
                <a:gd name="T17" fmla="*/ 2147483647 h 63"/>
                <a:gd name="T18" fmla="*/ 2036227505 w 57"/>
                <a:gd name="T19" fmla="*/ 2147483647 h 63"/>
                <a:gd name="T20" fmla="*/ 2147483647 w 57"/>
                <a:gd name="T21" fmla="*/ 2147483647 h 63"/>
                <a:gd name="T22" fmla="*/ 2147483647 w 57"/>
                <a:gd name="T23" fmla="*/ 2147483647 h 63"/>
                <a:gd name="T24" fmla="*/ 2147483647 w 57"/>
                <a:gd name="T25" fmla="*/ 2147483647 h 63"/>
                <a:gd name="T26" fmla="*/ 2147483647 w 57"/>
                <a:gd name="T27" fmla="*/ 2147483647 h 63"/>
                <a:gd name="T28" fmla="*/ 2147483647 w 57"/>
                <a:gd name="T29" fmla="*/ 2147483647 h 63"/>
                <a:gd name="T30" fmla="*/ 2147483647 w 57"/>
                <a:gd name="T31" fmla="*/ 2147483647 h 63"/>
                <a:gd name="T32" fmla="*/ 2147483647 w 57"/>
                <a:gd name="T33" fmla="*/ 2147483647 h 63"/>
                <a:gd name="T34" fmla="*/ 2147483647 w 57"/>
                <a:gd name="T35" fmla="*/ 2147483647 h 63"/>
                <a:gd name="T36" fmla="*/ 2147483647 w 57"/>
                <a:gd name="T37" fmla="*/ 2147483647 h 63"/>
                <a:gd name="T38" fmla="*/ 2147483647 w 57"/>
                <a:gd name="T39" fmla="*/ 2147483647 h 63"/>
                <a:gd name="T40" fmla="*/ 2147483647 w 57"/>
                <a:gd name="T41" fmla="*/ 2147483647 h 63"/>
                <a:gd name="T42" fmla="*/ 2147483647 w 57"/>
                <a:gd name="T43" fmla="*/ 2147483647 h 63"/>
                <a:gd name="T44" fmla="*/ 2147483647 w 57"/>
                <a:gd name="T45" fmla="*/ 2147483647 h 63"/>
                <a:gd name="T46" fmla="*/ 2147483647 w 57"/>
                <a:gd name="T47" fmla="*/ 2034705881 h 63"/>
                <a:gd name="T48" fmla="*/ 2147483647 w 57"/>
                <a:gd name="T49" fmla="*/ 1555953575 h 63"/>
                <a:gd name="T50" fmla="*/ 2147483647 w 57"/>
                <a:gd name="T51" fmla="*/ 1376418741 h 63"/>
                <a:gd name="T52" fmla="*/ 2147483647 w 57"/>
                <a:gd name="T53" fmla="*/ 1316573796 h 63"/>
                <a:gd name="T54" fmla="*/ 2147483647 w 57"/>
                <a:gd name="T55" fmla="*/ 179534895 h 63"/>
                <a:gd name="T56" fmla="*/ 2147483647 w 57"/>
                <a:gd name="T57" fmla="*/ 359062053 h 63"/>
                <a:gd name="T58" fmla="*/ 2147483647 w 57"/>
                <a:gd name="T59" fmla="*/ 598441953 h 63"/>
                <a:gd name="T60" fmla="*/ 2147483647 w 57"/>
                <a:gd name="T61" fmla="*/ 598441953 h 63"/>
                <a:gd name="T62" fmla="*/ 1970539626 w 57"/>
                <a:gd name="T63" fmla="*/ 777976788 h 63"/>
                <a:gd name="T64" fmla="*/ 1773492198 w 57"/>
                <a:gd name="T65" fmla="*/ 718131843 h 63"/>
                <a:gd name="T66" fmla="*/ 1642116440 w 57"/>
                <a:gd name="T67" fmla="*/ 718131843 h 63"/>
                <a:gd name="T68" fmla="*/ 1642116440 w 57"/>
                <a:gd name="T69" fmla="*/ 658286898 h 63"/>
                <a:gd name="T70" fmla="*/ 1248013478 w 57"/>
                <a:gd name="T71" fmla="*/ 538597009 h 63"/>
                <a:gd name="T72" fmla="*/ 1116637720 w 57"/>
                <a:gd name="T73" fmla="*/ 598441953 h 63"/>
                <a:gd name="T74" fmla="*/ 0 w 57"/>
                <a:gd name="T75" fmla="*/ 658286898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3" name="Freeform 12"/>
            <p:cNvSpPr>
              <a:spLocks/>
            </p:cNvSpPr>
            <p:nvPr/>
          </p:nvSpPr>
          <p:spPr bwMode="auto">
            <a:xfrm>
              <a:off x="6289675" y="4311650"/>
              <a:ext cx="1003300" cy="719138"/>
            </a:xfrm>
            <a:custGeom>
              <a:avLst/>
              <a:gdLst>
                <a:gd name="T0" fmla="*/ 0 w 123"/>
                <a:gd name="T1" fmla="*/ 478350457 h 93"/>
                <a:gd name="T2" fmla="*/ 0 w 123"/>
                <a:gd name="T3" fmla="*/ 597943961 h 93"/>
                <a:gd name="T4" fmla="*/ 133071838 w 123"/>
                <a:gd name="T5" fmla="*/ 717529612 h 93"/>
                <a:gd name="T6" fmla="*/ 199607773 w 123"/>
                <a:gd name="T7" fmla="*/ 896911954 h 93"/>
                <a:gd name="T8" fmla="*/ 266143676 w 123"/>
                <a:gd name="T9" fmla="*/ 1016497846 h 93"/>
                <a:gd name="T10" fmla="*/ 199607773 w 123"/>
                <a:gd name="T11" fmla="*/ 1136091230 h 93"/>
                <a:gd name="T12" fmla="*/ 465743292 w 123"/>
                <a:gd name="T13" fmla="*/ 1076294538 h 93"/>
                <a:gd name="T14" fmla="*/ 598815225 w 123"/>
                <a:gd name="T15" fmla="*/ 896911954 h 93"/>
                <a:gd name="T16" fmla="*/ 665351128 w 123"/>
                <a:gd name="T17" fmla="*/ 896911954 h 93"/>
                <a:gd name="T18" fmla="*/ 598815225 w 123"/>
                <a:gd name="T19" fmla="*/ 1016497846 h 93"/>
                <a:gd name="T20" fmla="*/ 1264166353 w 123"/>
                <a:gd name="T21" fmla="*/ 837115262 h 93"/>
                <a:gd name="T22" fmla="*/ 1264166353 w 123"/>
                <a:gd name="T23" fmla="*/ 956708646 h 93"/>
                <a:gd name="T24" fmla="*/ 1663381771 w 123"/>
                <a:gd name="T25" fmla="*/ 1016497846 h 93"/>
                <a:gd name="T26" fmla="*/ 1929517226 w 123"/>
                <a:gd name="T27" fmla="*/ 1076294538 h 93"/>
                <a:gd name="T28" fmla="*/ 2062589032 w 123"/>
                <a:gd name="T29" fmla="*/ 1136091230 h 93"/>
                <a:gd name="T30" fmla="*/ 2062589032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4" name="Freeform 13"/>
            <p:cNvSpPr>
              <a:spLocks/>
            </p:cNvSpPr>
            <p:nvPr/>
          </p:nvSpPr>
          <p:spPr bwMode="auto">
            <a:xfrm>
              <a:off x="2368550"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5" name="Freeform 14"/>
            <p:cNvSpPr>
              <a:spLocks/>
            </p:cNvSpPr>
            <p:nvPr/>
          </p:nvSpPr>
          <p:spPr bwMode="auto">
            <a:xfrm>
              <a:off x="3741738" y="2452688"/>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6" name="Freeform 15"/>
            <p:cNvSpPr>
              <a:spLocks/>
            </p:cNvSpPr>
            <p:nvPr/>
          </p:nvSpPr>
          <p:spPr bwMode="auto">
            <a:xfrm>
              <a:off x="3865563" y="3003550"/>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77" name="Freeform 16"/>
            <p:cNvSpPr>
              <a:spLocks/>
            </p:cNvSpPr>
            <p:nvPr/>
          </p:nvSpPr>
          <p:spPr bwMode="auto">
            <a:xfrm>
              <a:off x="3759200" y="3521075"/>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78" name="Freeform 17"/>
            <p:cNvSpPr>
              <a:spLocks/>
            </p:cNvSpPr>
            <p:nvPr/>
          </p:nvSpPr>
          <p:spPr bwMode="auto">
            <a:xfrm>
              <a:off x="4052888" y="3660775"/>
              <a:ext cx="1536700" cy="1425575"/>
            </a:xfrm>
            <a:custGeom>
              <a:avLst/>
              <a:gdLst>
                <a:gd name="T0" fmla="*/ 2147483647 w 189"/>
                <a:gd name="T1" fmla="*/ 2147483647 h 184"/>
                <a:gd name="T2" fmla="*/ 2147483647 w 189"/>
                <a:gd name="T3" fmla="*/ 2147483647 h 184"/>
                <a:gd name="T4" fmla="*/ 2147483647 w 189"/>
                <a:gd name="T5" fmla="*/ 2147483647 h 184"/>
                <a:gd name="T6" fmla="*/ 2147483647 w 189"/>
                <a:gd name="T7" fmla="*/ 2147483647 h 184"/>
                <a:gd name="T8" fmla="*/ 2147483647 w 189"/>
                <a:gd name="T9" fmla="*/ 2147483647 h 184"/>
                <a:gd name="T10" fmla="*/ 2147483647 w 189"/>
                <a:gd name="T11" fmla="*/ 2147483647 h 184"/>
                <a:gd name="T12" fmla="*/ 2147483647 w 189"/>
                <a:gd name="T13" fmla="*/ 2147483647 h 184"/>
                <a:gd name="T14" fmla="*/ 2147483647 w 189"/>
                <a:gd name="T15" fmla="*/ 2147483647 h 184"/>
                <a:gd name="T16" fmla="*/ 2147483647 w 189"/>
                <a:gd name="T17" fmla="*/ 2147483647 h 184"/>
                <a:gd name="T18" fmla="*/ 2147483647 w 189"/>
                <a:gd name="T19" fmla="*/ 2147483647 h 184"/>
                <a:gd name="T20" fmla="*/ 2147483647 w 189"/>
                <a:gd name="T21" fmla="*/ 2147483647 h 184"/>
                <a:gd name="T22" fmla="*/ 2147483647 w 189"/>
                <a:gd name="T23" fmla="*/ 2147483647 h 184"/>
                <a:gd name="T24" fmla="*/ 2147483647 w 189"/>
                <a:gd name="T25" fmla="*/ 2147483647 h 184"/>
                <a:gd name="T26" fmla="*/ 2147483647 w 189"/>
                <a:gd name="T27" fmla="*/ 2147483647 h 184"/>
                <a:gd name="T28" fmla="*/ 2147483647 w 189"/>
                <a:gd name="T29" fmla="*/ 2147483647 h 184"/>
                <a:gd name="T30" fmla="*/ 2147483647 w 189"/>
                <a:gd name="T31" fmla="*/ 0 h 184"/>
                <a:gd name="T32" fmla="*/ 0 w 189"/>
                <a:gd name="T33" fmla="*/ 2147483647 h 184"/>
                <a:gd name="T34" fmla="*/ 66110617 w 189"/>
                <a:gd name="T35" fmla="*/ 2147483647 h 184"/>
                <a:gd name="T36" fmla="*/ 330536873 w 189"/>
                <a:gd name="T37" fmla="*/ 2147483647 h 184"/>
                <a:gd name="T38" fmla="*/ 1520487426 w 189"/>
                <a:gd name="T39" fmla="*/ 2147483647 h 184"/>
                <a:gd name="T40" fmla="*/ 1652700498 w 189"/>
                <a:gd name="T41" fmla="*/ 2147483647 h 184"/>
                <a:gd name="T42" fmla="*/ 2147483647 w 189"/>
                <a:gd name="T43" fmla="*/ 2147483647 h 184"/>
                <a:gd name="T44" fmla="*/ 2147483647 w 189"/>
                <a:gd name="T45" fmla="*/ 2147483647 h 184"/>
                <a:gd name="T46" fmla="*/ 2147483647 w 189"/>
                <a:gd name="T47" fmla="*/ 2147483647 h 184"/>
                <a:gd name="T48" fmla="*/ 2147483647 w 189"/>
                <a:gd name="T49" fmla="*/ 2147483647 h 184"/>
                <a:gd name="T50" fmla="*/ 2147483647 w 189"/>
                <a:gd name="T51" fmla="*/ 2147483647 h 184"/>
                <a:gd name="T52" fmla="*/ 2147483647 w 189"/>
                <a:gd name="T53" fmla="*/ 2147483647 h 184"/>
                <a:gd name="T54" fmla="*/ 2147483647 w 189"/>
                <a:gd name="T55" fmla="*/ 2147483647 h 184"/>
                <a:gd name="T56" fmla="*/ 2147483647 w 189"/>
                <a:gd name="T57" fmla="*/ 2147483647 h 184"/>
                <a:gd name="T58" fmla="*/ 2147483647 w 189"/>
                <a:gd name="T59" fmla="*/ 2147483647 h 184"/>
                <a:gd name="T60" fmla="*/ 2147483647 w 189"/>
                <a:gd name="T61" fmla="*/ 2147483647 h 184"/>
                <a:gd name="T62" fmla="*/ 2147483647 w 189"/>
                <a:gd name="T63" fmla="*/ 2147483647 h 184"/>
                <a:gd name="T64" fmla="*/ 2147483647 w 189"/>
                <a:gd name="T65" fmla="*/ 2147483647 h 184"/>
                <a:gd name="T66" fmla="*/ 2147483647 w 189"/>
                <a:gd name="T67" fmla="*/ 2147483647 h 184"/>
                <a:gd name="T68" fmla="*/ 2147483647 w 189"/>
                <a:gd name="T69" fmla="*/ 2147483647 h 184"/>
                <a:gd name="T70" fmla="*/ 2147483647 w 189"/>
                <a:gd name="T71" fmla="*/ 2147483647 h 184"/>
                <a:gd name="T72" fmla="*/ 2147483647 w 189"/>
                <a:gd name="T73" fmla="*/ 2147483647 h 184"/>
                <a:gd name="T74" fmla="*/ 2147483647 w 189"/>
                <a:gd name="T75" fmla="*/ 2147483647 h 184"/>
                <a:gd name="T76" fmla="*/ 2147483647 w 189"/>
                <a:gd name="T77" fmla="*/ 2147483647 h 184"/>
                <a:gd name="T78" fmla="*/ 2147483647 w 189"/>
                <a:gd name="T79" fmla="*/ 2147483647 h 184"/>
                <a:gd name="T80" fmla="*/ 2147483647 w 189"/>
                <a:gd name="T81" fmla="*/ 2147483647 h 184"/>
                <a:gd name="T82" fmla="*/ 2147483647 w 189"/>
                <a:gd name="T83" fmla="*/ 2147483647 h 184"/>
                <a:gd name="T84" fmla="*/ 2147483647 w 189"/>
                <a:gd name="T85" fmla="*/ 2147483647 h 184"/>
                <a:gd name="T86" fmla="*/ 2147483647 w 189"/>
                <a:gd name="T87" fmla="*/ 2147483647 h 184"/>
                <a:gd name="T88" fmla="*/ 2147483647 w 189"/>
                <a:gd name="T89" fmla="*/ 2147483647 h 184"/>
                <a:gd name="T90" fmla="*/ 2147483647 w 189"/>
                <a:gd name="T91" fmla="*/ 2147483647 h 184"/>
                <a:gd name="T92" fmla="*/ 2147483647 w 189"/>
                <a:gd name="T93" fmla="*/ 2147483647 h 184"/>
                <a:gd name="T94" fmla="*/ 2147483647 w 189"/>
                <a:gd name="T95" fmla="*/ 2147483647 h 184"/>
                <a:gd name="T96" fmla="*/ 2147483647 w 189"/>
                <a:gd name="T97" fmla="*/ 2147483647 h 184"/>
                <a:gd name="T98" fmla="*/ 2147483647 w 189"/>
                <a:gd name="T99" fmla="*/ 2147483647 h 184"/>
                <a:gd name="T100" fmla="*/ 2147483647 w 189"/>
                <a:gd name="T101" fmla="*/ 2147483647 h 184"/>
                <a:gd name="T102" fmla="*/ 2147483647 w 189"/>
                <a:gd name="T103" fmla="*/ 2147483647 h 184"/>
                <a:gd name="T104" fmla="*/ 2147483647 w 189"/>
                <a:gd name="T105" fmla="*/ 2147483647 h 184"/>
                <a:gd name="T106" fmla="*/ 2147483647 w 189"/>
                <a:gd name="T107" fmla="*/ 2147483647 h 184"/>
                <a:gd name="T108" fmla="*/ 2147483647 w 189"/>
                <a:gd name="T109" fmla="*/ 2147483647 h 184"/>
                <a:gd name="T110" fmla="*/ 2147483647 w 189"/>
                <a:gd name="T111" fmla="*/ 2147483647 h 184"/>
                <a:gd name="T112" fmla="*/ 2147483647 w 189"/>
                <a:gd name="T113" fmla="*/ 2147483647 h 184"/>
                <a:gd name="T114" fmla="*/ 2147483647 w 189"/>
                <a:gd name="T115" fmla="*/ 2147483647 h 184"/>
                <a:gd name="T116" fmla="*/ 2147483647 w 189"/>
                <a:gd name="T117" fmla="*/ 2147483647 h 184"/>
                <a:gd name="T118" fmla="*/ 2147483647 w 189"/>
                <a:gd name="T119" fmla="*/ 2147483647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879" name="Freeform 18"/>
            <p:cNvSpPr>
              <a:spLocks/>
            </p:cNvSpPr>
            <p:nvPr/>
          </p:nvSpPr>
          <p:spPr bwMode="auto">
            <a:xfrm>
              <a:off x="6942138"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0" name="Freeform 19"/>
            <p:cNvSpPr>
              <a:spLocks/>
            </p:cNvSpPr>
            <p:nvPr/>
          </p:nvSpPr>
          <p:spPr bwMode="auto">
            <a:xfrm>
              <a:off x="7494588"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1" name="Freeform 20"/>
            <p:cNvSpPr>
              <a:spLocks/>
            </p:cNvSpPr>
            <p:nvPr/>
          </p:nvSpPr>
          <p:spPr bwMode="auto">
            <a:xfrm>
              <a:off x="3327400" y="2794000"/>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2" name="Freeform 21"/>
            <p:cNvSpPr>
              <a:spLocks/>
            </p:cNvSpPr>
            <p:nvPr/>
          </p:nvSpPr>
          <p:spPr bwMode="auto">
            <a:xfrm>
              <a:off x="2439988" y="2035175"/>
              <a:ext cx="881062" cy="696913"/>
            </a:xfrm>
            <a:custGeom>
              <a:avLst/>
              <a:gdLst>
                <a:gd name="T0" fmla="*/ 0 w 108"/>
                <a:gd name="T1" fmla="*/ 2147483647 h 90"/>
                <a:gd name="T2" fmla="*/ 0 w 108"/>
                <a:gd name="T3" fmla="*/ 2147483647 h 90"/>
                <a:gd name="T4" fmla="*/ 66552810 w 108"/>
                <a:gd name="T5" fmla="*/ 2147483647 h 90"/>
                <a:gd name="T6" fmla="*/ 133105620 w 108"/>
                <a:gd name="T7" fmla="*/ 2147483647 h 90"/>
                <a:gd name="T8" fmla="*/ 199658446 w 108"/>
                <a:gd name="T9" fmla="*/ 2147483647 h 90"/>
                <a:gd name="T10" fmla="*/ 332764098 w 108"/>
                <a:gd name="T11" fmla="*/ 2147483647 h 90"/>
                <a:gd name="T12" fmla="*/ 332764098 w 108"/>
                <a:gd name="T13" fmla="*/ 2147483647 h 90"/>
                <a:gd name="T14" fmla="*/ 665528196 w 108"/>
                <a:gd name="T15" fmla="*/ 2147483647 h 90"/>
                <a:gd name="T16" fmla="*/ 1064844961 w 108"/>
                <a:gd name="T17" fmla="*/ 1379113409 h 90"/>
                <a:gd name="T18" fmla="*/ 1331056392 w 108"/>
                <a:gd name="T19" fmla="*/ 779497168 h 90"/>
                <a:gd name="T20" fmla="*/ 1597267569 w 108"/>
                <a:gd name="T21" fmla="*/ 179880988 h 90"/>
                <a:gd name="T22" fmla="*/ 1597267569 w 108"/>
                <a:gd name="T23" fmla="*/ 0 h 90"/>
                <a:gd name="T24" fmla="*/ 1796925951 w 108"/>
                <a:gd name="T25" fmla="*/ 0 h 90"/>
                <a:gd name="T26" fmla="*/ 1996576175 w 108"/>
                <a:gd name="T27" fmla="*/ 59957743 h 90"/>
                <a:gd name="T28" fmla="*/ 2063128970 w 108"/>
                <a:gd name="T29" fmla="*/ 119923230 h 90"/>
                <a:gd name="T30" fmla="*/ 2147483647 w 108"/>
                <a:gd name="T31" fmla="*/ 299804248 h 90"/>
                <a:gd name="T32" fmla="*/ 2147483647 w 108"/>
                <a:gd name="T33" fmla="*/ 479692920 h 90"/>
                <a:gd name="T34" fmla="*/ 2147483647 w 108"/>
                <a:gd name="T35" fmla="*/ 839462640 h 90"/>
                <a:gd name="T36" fmla="*/ 2147483647 w 108"/>
                <a:gd name="T37" fmla="*/ 959385839 h 90"/>
                <a:gd name="T38" fmla="*/ 2147483647 w 108"/>
                <a:gd name="T39" fmla="*/ 959385839 h 90"/>
                <a:gd name="T40" fmla="*/ 2147483647 w 108"/>
                <a:gd name="T41" fmla="*/ 1079309281 h 90"/>
                <a:gd name="T42" fmla="*/ 2147483647 w 108"/>
                <a:gd name="T43" fmla="*/ 1079309281 h 90"/>
                <a:gd name="T44" fmla="*/ 2147483647 w 108"/>
                <a:gd name="T45" fmla="*/ 1139267009 h 90"/>
                <a:gd name="T46" fmla="*/ 2147483647 w 108"/>
                <a:gd name="T47" fmla="*/ 1079309281 h 90"/>
                <a:gd name="T48" fmla="*/ 2147483647 w 108"/>
                <a:gd name="T49" fmla="*/ 1139267009 h 90"/>
                <a:gd name="T50" fmla="*/ 2147483647 w 108"/>
                <a:gd name="T51" fmla="*/ 1079309281 h 90"/>
                <a:gd name="T52" fmla="*/ 2147483647 w 108"/>
                <a:gd name="T53" fmla="*/ 1139267009 h 90"/>
                <a:gd name="T54" fmla="*/ 2147483647 w 108"/>
                <a:gd name="T55" fmla="*/ 1139267009 h 90"/>
                <a:gd name="T56" fmla="*/ 2147483647 w 108"/>
                <a:gd name="T57" fmla="*/ 1439071137 h 90"/>
                <a:gd name="T58" fmla="*/ 2147483647 w 108"/>
                <a:gd name="T59" fmla="*/ 1618959808 h 90"/>
                <a:gd name="T60" fmla="*/ 2147483647 w 108"/>
                <a:gd name="T61" fmla="*/ 1678917536 h 90"/>
                <a:gd name="T62" fmla="*/ 2147483647 w 108"/>
                <a:gd name="T63" fmla="*/ 2147483647 h 90"/>
                <a:gd name="T64" fmla="*/ 2147483647 w 108"/>
                <a:gd name="T65" fmla="*/ 2147483647 h 90"/>
                <a:gd name="T66" fmla="*/ 2147483647 w 108"/>
                <a:gd name="T67" fmla="*/ 2147483647 h 90"/>
                <a:gd name="T68" fmla="*/ 2147483647 w 108"/>
                <a:gd name="T69" fmla="*/ 2147483647 h 90"/>
                <a:gd name="T70" fmla="*/ 2147483647 w 108"/>
                <a:gd name="T71" fmla="*/ 2147483647 h 90"/>
                <a:gd name="T72" fmla="*/ 2147483647 w 108"/>
                <a:gd name="T73" fmla="*/ 2147483647 h 90"/>
                <a:gd name="T74" fmla="*/ 2147483647 w 108"/>
                <a:gd name="T75" fmla="*/ 2147483647 h 90"/>
                <a:gd name="T76" fmla="*/ 2147483647 w 108"/>
                <a:gd name="T77" fmla="*/ 2147483647 h 90"/>
                <a:gd name="T78" fmla="*/ 2147483647 w 108"/>
                <a:gd name="T79" fmla="*/ 2147483647 h 90"/>
                <a:gd name="T80" fmla="*/ 66552810 w 108"/>
                <a:gd name="T81" fmla="*/ 2147483647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3" name="Freeform 22"/>
            <p:cNvSpPr>
              <a:spLocks/>
            </p:cNvSpPr>
            <p:nvPr/>
          </p:nvSpPr>
          <p:spPr bwMode="auto">
            <a:xfrm>
              <a:off x="2759075" y="2662238"/>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4" name="Freeform 23"/>
            <p:cNvSpPr>
              <a:spLocks/>
            </p:cNvSpPr>
            <p:nvPr/>
          </p:nvSpPr>
          <p:spPr bwMode="auto">
            <a:xfrm>
              <a:off x="3124200"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5" name="Freeform 24"/>
            <p:cNvSpPr>
              <a:spLocks/>
            </p:cNvSpPr>
            <p:nvPr/>
          </p:nvSpPr>
          <p:spPr bwMode="auto">
            <a:xfrm>
              <a:off x="5183188" y="1981200"/>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886" name="Freeform 25"/>
            <p:cNvSpPr>
              <a:spLocks/>
            </p:cNvSpPr>
            <p:nvPr/>
          </p:nvSpPr>
          <p:spPr bwMode="auto">
            <a:xfrm>
              <a:off x="5768975" y="2855913"/>
              <a:ext cx="439738" cy="735012"/>
            </a:xfrm>
            <a:custGeom>
              <a:avLst/>
              <a:gdLst>
                <a:gd name="T0" fmla="*/ 596822271 w 54"/>
                <a:gd name="T1" fmla="*/ 119721841 h 95"/>
                <a:gd name="T2" fmla="*/ 795762944 w 54"/>
                <a:gd name="T3" fmla="*/ 299304648 h 95"/>
                <a:gd name="T4" fmla="*/ 994695473 w 54"/>
                <a:gd name="T5" fmla="*/ 478887364 h 95"/>
                <a:gd name="T6" fmla="*/ 994695473 w 54"/>
                <a:gd name="T7" fmla="*/ 718331107 h 95"/>
                <a:gd name="T8" fmla="*/ 928384630 w 54"/>
                <a:gd name="T9" fmla="*/ 897913823 h 95"/>
                <a:gd name="T10" fmla="*/ 729443957 w 54"/>
                <a:gd name="T11" fmla="*/ 1137349950 h 95"/>
                <a:gd name="T12" fmla="*/ 596822271 w 54"/>
                <a:gd name="T13" fmla="*/ 1197210855 h 95"/>
                <a:gd name="T14" fmla="*/ 331562486 w 54"/>
                <a:gd name="T15" fmla="*/ 1257071761 h 95"/>
                <a:gd name="T16" fmla="*/ 265251579 w 54"/>
                <a:gd name="T17" fmla="*/ 1436654477 h 95"/>
                <a:gd name="T18" fmla="*/ 397881472 w 54"/>
                <a:gd name="T19" fmla="*/ 1616237194 h 95"/>
                <a:gd name="T20" fmla="*/ 265251579 w 54"/>
                <a:gd name="T21" fmla="*/ 2035264015 h 95"/>
                <a:gd name="T22" fmla="*/ 66310859 w 54"/>
                <a:gd name="T23" fmla="*/ 2147483647 h 95"/>
                <a:gd name="T24" fmla="*/ 0 w 54"/>
                <a:gd name="T25" fmla="*/ 2147483647 h 95"/>
                <a:gd name="T26" fmla="*/ 0 w 54"/>
                <a:gd name="T27" fmla="*/ 2147483647 h 95"/>
                <a:gd name="T28" fmla="*/ 66310859 w 54"/>
                <a:gd name="T29" fmla="*/ 2147483647 h 95"/>
                <a:gd name="T30" fmla="*/ 331562486 w 54"/>
                <a:gd name="T31" fmla="*/ 2147483647 h 95"/>
                <a:gd name="T32" fmla="*/ 663133114 w 54"/>
                <a:gd name="T33" fmla="*/ 2147483647 h 95"/>
                <a:gd name="T34" fmla="*/ 862073787 w 54"/>
                <a:gd name="T35" fmla="*/ 2147483647 h 95"/>
                <a:gd name="T36" fmla="*/ 994695473 w 54"/>
                <a:gd name="T37" fmla="*/ 2147483647 h 95"/>
                <a:gd name="T38" fmla="*/ 1259955386 w 54"/>
                <a:gd name="T39" fmla="*/ 2147483647 h 95"/>
                <a:gd name="T40" fmla="*/ 1259955386 w 54"/>
                <a:gd name="T41" fmla="*/ 2147483647 h 95"/>
                <a:gd name="T42" fmla="*/ 1061014459 w 54"/>
                <a:gd name="T43" fmla="*/ 2147483647 h 95"/>
                <a:gd name="T44" fmla="*/ 1259955386 w 54"/>
                <a:gd name="T45" fmla="*/ 2147483647 h 95"/>
                <a:gd name="T46" fmla="*/ 1591517744 w 54"/>
                <a:gd name="T47" fmla="*/ 2147483647 h 95"/>
                <a:gd name="T48" fmla="*/ 1923088246 w 54"/>
                <a:gd name="T49" fmla="*/ 2147483647 h 95"/>
                <a:gd name="T50" fmla="*/ 1989399089 w 54"/>
                <a:gd name="T51" fmla="*/ 2147483647 h 95"/>
                <a:gd name="T52" fmla="*/ 1923088246 w 54"/>
                <a:gd name="T53" fmla="*/ 2147483647 h 95"/>
                <a:gd name="T54" fmla="*/ 2122028918 w 54"/>
                <a:gd name="T55" fmla="*/ 2147483647 h 95"/>
                <a:gd name="T56" fmla="*/ 2147483647 w 54"/>
                <a:gd name="T57" fmla="*/ 2147483647 h 95"/>
                <a:gd name="T58" fmla="*/ 2147483647 w 54"/>
                <a:gd name="T59" fmla="*/ 2147483647 h 95"/>
                <a:gd name="T60" fmla="*/ 2147483647 w 54"/>
                <a:gd name="T61" fmla="*/ 2147483647 h 95"/>
                <a:gd name="T62" fmla="*/ 2147483647 w 54"/>
                <a:gd name="T63" fmla="*/ 2147483647 h 95"/>
                <a:gd name="T64" fmla="*/ 2147483647 w 54"/>
                <a:gd name="T65" fmla="*/ 2147483647 h 95"/>
                <a:gd name="T66" fmla="*/ 2147483647 w 54"/>
                <a:gd name="T67" fmla="*/ 2147483647 h 95"/>
                <a:gd name="T68" fmla="*/ 2147483647 w 54"/>
                <a:gd name="T69" fmla="*/ 2147483647 h 95"/>
                <a:gd name="T70" fmla="*/ 2147483647 w 54"/>
                <a:gd name="T71" fmla="*/ 2147483647 h 95"/>
                <a:gd name="T72" fmla="*/ 2147483647 w 54"/>
                <a:gd name="T73" fmla="*/ 2147483647 h 95"/>
                <a:gd name="T74" fmla="*/ 2147483647 w 54"/>
                <a:gd name="T75" fmla="*/ 2147483647 h 95"/>
                <a:gd name="T76" fmla="*/ 2147483647 w 54"/>
                <a:gd name="T77" fmla="*/ 2147483647 h 95"/>
                <a:gd name="T78" fmla="*/ 2147483647 w 54"/>
                <a:gd name="T79" fmla="*/ 2147483647 h 95"/>
                <a:gd name="T80" fmla="*/ 2147483647 w 54"/>
                <a:gd name="T81" fmla="*/ 2147483647 h 95"/>
                <a:gd name="T82" fmla="*/ 2147483647 w 54"/>
                <a:gd name="T83" fmla="*/ 2147483647 h 95"/>
                <a:gd name="T84" fmla="*/ 2147483647 w 54"/>
                <a:gd name="T85" fmla="*/ 2147483647 h 95"/>
                <a:gd name="T86" fmla="*/ 2147483647 w 54"/>
                <a:gd name="T87" fmla="*/ 2147483647 h 95"/>
                <a:gd name="T88" fmla="*/ 2147483647 w 54"/>
                <a:gd name="T89" fmla="*/ 778192013 h 95"/>
                <a:gd name="T90" fmla="*/ 2147483647 w 54"/>
                <a:gd name="T91" fmla="*/ 658470202 h 95"/>
                <a:gd name="T92" fmla="*/ 2147483647 w 54"/>
                <a:gd name="T93" fmla="*/ 359165554 h 95"/>
                <a:gd name="T94" fmla="*/ 2147483647 w 54"/>
                <a:gd name="T95" fmla="*/ 179582777 h 95"/>
                <a:gd name="T96" fmla="*/ 2147483647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87" name="Freeform 26" descr="75%"/>
            <p:cNvSpPr>
              <a:spLocks/>
            </p:cNvSpPr>
            <p:nvPr/>
          </p:nvSpPr>
          <p:spPr bwMode="auto">
            <a:xfrm>
              <a:off x="6737350" y="3009900"/>
              <a:ext cx="498475" cy="465138"/>
            </a:xfrm>
            <a:custGeom>
              <a:avLst/>
              <a:gdLst>
                <a:gd name="T0" fmla="*/ 1335537277 w 61"/>
                <a:gd name="T1" fmla="*/ 0 h 60"/>
                <a:gd name="T2" fmla="*/ 1335537277 w 61"/>
                <a:gd name="T3" fmla="*/ 180295256 h 60"/>
                <a:gd name="T4" fmla="*/ 1402316567 w 61"/>
                <a:gd name="T5" fmla="*/ 300494697 h 60"/>
                <a:gd name="T6" fmla="*/ 1268766159 w 61"/>
                <a:gd name="T7" fmla="*/ 781276838 h 60"/>
                <a:gd name="T8" fmla="*/ 1268766159 w 61"/>
                <a:gd name="T9" fmla="*/ 901476219 h 60"/>
                <a:gd name="T10" fmla="*/ 1201986869 w 61"/>
                <a:gd name="T11" fmla="*/ 1141867470 h 60"/>
                <a:gd name="T12" fmla="*/ 1001656916 w 61"/>
                <a:gd name="T13" fmla="*/ 1322162666 h 60"/>
                <a:gd name="T14" fmla="*/ 868098337 w 61"/>
                <a:gd name="T15" fmla="*/ 1382258480 h 60"/>
                <a:gd name="T16" fmla="*/ 734547929 w 61"/>
                <a:gd name="T17" fmla="*/ 1442354294 h 60"/>
                <a:gd name="T18" fmla="*/ 667768639 w 61"/>
                <a:gd name="T19" fmla="*/ 1562553675 h 60"/>
                <a:gd name="T20" fmla="*/ 600997521 w 61"/>
                <a:gd name="T21" fmla="*/ 1802944685 h 60"/>
                <a:gd name="T22" fmla="*/ 400659523 w 61"/>
                <a:gd name="T23" fmla="*/ 1802944685 h 60"/>
                <a:gd name="T24" fmla="*/ 267109052 w 61"/>
                <a:gd name="T25" fmla="*/ 2043336179 h 60"/>
                <a:gd name="T26" fmla="*/ 267109052 w 61"/>
                <a:gd name="T27" fmla="*/ 2147483647 h 60"/>
                <a:gd name="T28" fmla="*/ 133550440 w 61"/>
                <a:gd name="T29" fmla="*/ 2147483647 h 60"/>
                <a:gd name="T30" fmla="*/ 0 w 61"/>
                <a:gd name="T31" fmla="*/ 2147483647 h 60"/>
                <a:gd name="T32" fmla="*/ 0 w 61"/>
                <a:gd name="T33" fmla="*/ 2147483647 h 60"/>
                <a:gd name="T34" fmla="*/ 200329762 w 61"/>
                <a:gd name="T35" fmla="*/ 2147483647 h 60"/>
                <a:gd name="T36" fmla="*/ 400659523 w 61"/>
                <a:gd name="T37" fmla="*/ 2147483647 h 60"/>
                <a:gd name="T38" fmla="*/ 534218103 w 61"/>
                <a:gd name="T39" fmla="*/ 2147483647 h 60"/>
                <a:gd name="T40" fmla="*/ 534218103 w 61"/>
                <a:gd name="T41" fmla="*/ 2147483647 h 60"/>
                <a:gd name="T42" fmla="*/ 667768639 w 61"/>
                <a:gd name="T43" fmla="*/ 2147483647 h 60"/>
                <a:gd name="T44" fmla="*/ 667768639 w 61"/>
                <a:gd name="T45" fmla="*/ 2147483647 h 60"/>
                <a:gd name="T46" fmla="*/ 1001656916 w 61"/>
                <a:gd name="T47" fmla="*/ 2147483647 h 60"/>
                <a:gd name="T48" fmla="*/ 1201986869 w 61"/>
                <a:gd name="T49" fmla="*/ 2147483647 h 60"/>
                <a:gd name="T50" fmla="*/ 1268766159 w 61"/>
                <a:gd name="T51" fmla="*/ 2147483647 h 60"/>
                <a:gd name="T52" fmla="*/ 1402316567 w 61"/>
                <a:gd name="T53" fmla="*/ 2147483647 h 60"/>
                <a:gd name="T54" fmla="*/ 1669425555 w 61"/>
                <a:gd name="T55" fmla="*/ 2147483647 h 60"/>
                <a:gd name="T56" fmla="*/ 1736204845 w 61"/>
                <a:gd name="T57" fmla="*/ 2147483647 h 60"/>
                <a:gd name="T58" fmla="*/ 2003313833 w 61"/>
                <a:gd name="T59" fmla="*/ 2147483647 h 60"/>
                <a:gd name="T60" fmla="*/ 2147483647 w 61"/>
                <a:gd name="T61" fmla="*/ 2147483647 h 60"/>
                <a:gd name="T62" fmla="*/ 2147483647 w 61"/>
                <a:gd name="T63" fmla="*/ 2147483647 h 60"/>
                <a:gd name="T64" fmla="*/ 2147483647 w 61"/>
                <a:gd name="T65" fmla="*/ 1923144066 h 60"/>
                <a:gd name="T66" fmla="*/ 2147483647 w 61"/>
                <a:gd name="T67" fmla="*/ 1983239880 h 60"/>
                <a:gd name="T68" fmla="*/ 2147483647 w 61"/>
                <a:gd name="T69" fmla="*/ 2103439745 h 60"/>
                <a:gd name="T70" fmla="*/ 2147483647 w 61"/>
                <a:gd name="T71" fmla="*/ 1923144066 h 60"/>
                <a:gd name="T72" fmla="*/ 2147483647 w 61"/>
                <a:gd name="T73" fmla="*/ 1622649489 h 60"/>
                <a:gd name="T74" fmla="*/ 2147483647 w 61"/>
                <a:gd name="T75" fmla="*/ 1502457861 h 60"/>
                <a:gd name="T76" fmla="*/ 2147483647 w 61"/>
                <a:gd name="T77" fmla="*/ 1382258480 h 60"/>
                <a:gd name="T78" fmla="*/ 2147483647 w 61"/>
                <a:gd name="T79" fmla="*/ 1201963285 h 60"/>
                <a:gd name="T80" fmla="*/ 2147483647 w 61"/>
                <a:gd name="T81" fmla="*/ 1141867470 h 60"/>
                <a:gd name="T82" fmla="*/ 2147483647 w 61"/>
                <a:gd name="T83" fmla="*/ 901476219 h 60"/>
                <a:gd name="T84" fmla="*/ 2147483647 w 61"/>
                <a:gd name="T85" fmla="*/ 1141867470 h 60"/>
                <a:gd name="T86" fmla="*/ 2147483647 w 61"/>
                <a:gd name="T87" fmla="*/ 1141867470 h 60"/>
                <a:gd name="T88" fmla="*/ 2147483647 w 61"/>
                <a:gd name="T89" fmla="*/ 781276838 h 60"/>
                <a:gd name="T90" fmla="*/ 2147483647 w 61"/>
                <a:gd name="T91" fmla="*/ 661077457 h 60"/>
                <a:gd name="T92" fmla="*/ 2147483647 w 61"/>
                <a:gd name="T93" fmla="*/ 661077457 h 60"/>
                <a:gd name="T94" fmla="*/ 2147483647 w 61"/>
                <a:gd name="T95" fmla="*/ 721181023 h 60"/>
                <a:gd name="T96" fmla="*/ 2147483647 w 61"/>
                <a:gd name="T97" fmla="*/ 841372652 h 60"/>
                <a:gd name="T98" fmla="*/ 2147483647 w 61"/>
                <a:gd name="T99" fmla="*/ 781276838 h 60"/>
                <a:gd name="T100" fmla="*/ 2147483647 w 61"/>
                <a:gd name="T101" fmla="*/ 901476219 h 60"/>
                <a:gd name="T102" fmla="*/ 2147483647 w 61"/>
                <a:gd name="T103" fmla="*/ 1021668089 h 60"/>
                <a:gd name="T104" fmla="*/ 2147483647 w 61"/>
                <a:gd name="T105" fmla="*/ 1201963285 h 60"/>
                <a:gd name="T106" fmla="*/ 2147483647 w 61"/>
                <a:gd name="T107" fmla="*/ 781276838 h 60"/>
                <a:gd name="T108" fmla="*/ 1402316567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88" name="Freeform 27" descr="20%"/>
            <p:cNvSpPr>
              <a:spLocks/>
            </p:cNvSpPr>
            <p:nvPr/>
          </p:nvSpPr>
          <p:spPr bwMode="auto">
            <a:xfrm>
              <a:off x="5516563" y="4133850"/>
              <a:ext cx="625475" cy="511175"/>
            </a:xfrm>
            <a:custGeom>
              <a:avLst/>
              <a:gdLst>
                <a:gd name="T0" fmla="*/ 2147483647 w 77"/>
                <a:gd name="T1" fmla="*/ 59985599 h 66"/>
                <a:gd name="T2" fmla="*/ 2147483647 w 77"/>
                <a:gd name="T3" fmla="*/ 599863827 h 66"/>
                <a:gd name="T4" fmla="*/ 2147483647 w 77"/>
                <a:gd name="T5" fmla="*/ 779820579 h 66"/>
                <a:gd name="T6" fmla="*/ 2147483647 w 77"/>
                <a:gd name="T7" fmla="*/ 1319698822 h 66"/>
                <a:gd name="T8" fmla="*/ 2147483647 w 77"/>
                <a:gd name="T9" fmla="*/ 1979547991 h 66"/>
                <a:gd name="T10" fmla="*/ 2147483647 w 77"/>
                <a:gd name="T11" fmla="*/ 2147483647 h 66"/>
                <a:gd name="T12" fmla="*/ 2147483647 w 77"/>
                <a:gd name="T13" fmla="*/ 2147483647 h 66"/>
                <a:gd name="T14" fmla="*/ 2147483647 w 77"/>
                <a:gd name="T15" fmla="*/ 2147483647 h 66"/>
                <a:gd name="T16" fmla="*/ 2147483647 w 77"/>
                <a:gd name="T17" fmla="*/ 2147483647 h 66"/>
                <a:gd name="T18" fmla="*/ 2147483647 w 77"/>
                <a:gd name="T19" fmla="*/ 2147483647 h 66"/>
                <a:gd name="T20" fmla="*/ 2147483647 w 77"/>
                <a:gd name="T21" fmla="*/ 2147483647 h 66"/>
                <a:gd name="T22" fmla="*/ 2147483647 w 77"/>
                <a:gd name="T23" fmla="*/ 2147483647 h 66"/>
                <a:gd name="T24" fmla="*/ 2147483647 w 77"/>
                <a:gd name="T25" fmla="*/ 2147483647 h 66"/>
                <a:gd name="T26" fmla="*/ 2147483647 w 77"/>
                <a:gd name="T27" fmla="*/ 2147483647 h 66"/>
                <a:gd name="T28" fmla="*/ 2147483647 w 77"/>
                <a:gd name="T29" fmla="*/ 2147483647 h 66"/>
                <a:gd name="T30" fmla="*/ 2147483647 w 77"/>
                <a:gd name="T31" fmla="*/ 2147483647 h 66"/>
                <a:gd name="T32" fmla="*/ 2147483647 w 77"/>
                <a:gd name="T33" fmla="*/ 2147483647 h 66"/>
                <a:gd name="T34" fmla="*/ 2147483647 w 77"/>
                <a:gd name="T35" fmla="*/ 2147483647 h 66"/>
                <a:gd name="T36" fmla="*/ 2147483647 w 77"/>
                <a:gd name="T37" fmla="*/ 2147483647 h 66"/>
                <a:gd name="T38" fmla="*/ 2147483647 w 77"/>
                <a:gd name="T39" fmla="*/ 2147483647 h 66"/>
                <a:gd name="T40" fmla="*/ 2147483647 w 77"/>
                <a:gd name="T41" fmla="*/ 2147483647 h 66"/>
                <a:gd name="T42" fmla="*/ 2147483647 w 77"/>
                <a:gd name="T43" fmla="*/ 2147483647 h 66"/>
                <a:gd name="T44" fmla="*/ 2147483647 w 77"/>
                <a:gd name="T45" fmla="*/ 2147483647 h 66"/>
                <a:gd name="T46" fmla="*/ 2147483647 w 77"/>
                <a:gd name="T47" fmla="*/ 2147483647 h 66"/>
                <a:gd name="T48" fmla="*/ 2147483647 w 77"/>
                <a:gd name="T49" fmla="*/ 2147483647 h 66"/>
                <a:gd name="T50" fmla="*/ 2147483647 w 77"/>
                <a:gd name="T51" fmla="*/ 2147483647 h 66"/>
                <a:gd name="T52" fmla="*/ 2147483647 w 77"/>
                <a:gd name="T53" fmla="*/ 2147483647 h 66"/>
                <a:gd name="T54" fmla="*/ 2147483647 w 77"/>
                <a:gd name="T55" fmla="*/ 2147483647 h 66"/>
                <a:gd name="T56" fmla="*/ 2147483647 w 77"/>
                <a:gd name="T57" fmla="*/ 2147483647 h 66"/>
                <a:gd name="T58" fmla="*/ 2147483647 w 77"/>
                <a:gd name="T59" fmla="*/ 2147483647 h 66"/>
                <a:gd name="T60" fmla="*/ 2147483647 w 77"/>
                <a:gd name="T61" fmla="*/ 2147483647 h 66"/>
                <a:gd name="T62" fmla="*/ 2045506023 w 77"/>
                <a:gd name="T63" fmla="*/ 2147483647 h 66"/>
                <a:gd name="T64" fmla="*/ 989761249 w 77"/>
                <a:gd name="T65" fmla="*/ 2147483647 h 66"/>
                <a:gd name="T66" fmla="*/ 263934163 w 77"/>
                <a:gd name="T67" fmla="*/ 2147483647 h 66"/>
                <a:gd name="T68" fmla="*/ 329917751 w 77"/>
                <a:gd name="T69" fmla="*/ 2147483647 h 66"/>
                <a:gd name="T70" fmla="*/ 395901276 w 77"/>
                <a:gd name="T71" fmla="*/ 2147483647 h 66"/>
                <a:gd name="T72" fmla="*/ 395901276 w 77"/>
                <a:gd name="T73" fmla="*/ 2147483647 h 66"/>
                <a:gd name="T74" fmla="*/ 593851977 w 77"/>
                <a:gd name="T75" fmla="*/ 2147483647 h 66"/>
                <a:gd name="T76" fmla="*/ 461884801 w 77"/>
                <a:gd name="T77" fmla="*/ 1799583494 h 66"/>
                <a:gd name="T78" fmla="*/ 395901276 w 77"/>
                <a:gd name="T79" fmla="*/ 1679612326 h 66"/>
                <a:gd name="T80" fmla="*/ 263934163 w 77"/>
                <a:gd name="T81" fmla="*/ 1499655574 h 66"/>
                <a:gd name="T82" fmla="*/ 65983541 w 77"/>
                <a:gd name="T83" fmla="*/ 1139734325 h 66"/>
                <a:gd name="T84" fmla="*/ 0 w 77"/>
                <a:gd name="T85" fmla="*/ 59985599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89" name="Freeform 28" descr="20%"/>
            <p:cNvSpPr>
              <a:spLocks/>
            </p:cNvSpPr>
            <p:nvPr/>
          </p:nvSpPr>
          <p:spPr bwMode="auto">
            <a:xfrm>
              <a:off x="5818188" y="3846513"/>
              <a:ext cx="381000" cy="642937"/>
            </a:xfrm>
            <a:custGeom>
              <a:avLst/>
              <a:gdLst>
                <a:gd name="T0" fmla="*/ 2147483647 w 47"/>
                <a:gd name="T1" fmla="*/ 0 h 83"/>
                <a:gd name="T2" fmla="*/ 985703678 w 47"/>
                <a:gd name="T3" fmla="*/ 120004564 h 83"/>
                <a:gd name="T4" fmla="*/ 985703678 w 47"/>
                <a:gd name="T5" fmla="*/ 180014608 h 83"/>
                <a:gd name="T6" fmla="*/ 788564614 w 47"/>
                <a:gd name="T7" fmla="*/ 300019203 h 83"/>
                <a:gd name="T8" fmla="*/ 788564614 w 47"/>
                <a:gd name="T9" fmla="*/ 480033750 h 83"/>
                <a:gd name="T10" fmla="*/ 788564614 w 47"/>
                <a:gd name="T11" fmla="*/ 660048419 h 83"/>
                <a:gd name="T12" fmla="*/ 722846189 w 47"/>
                <a:gd name="T13" fmla="*/ 720050686 h 83"/>
                <a:gd name="T14" fmla="*/ 591417444 w 47"/>
                <a:gd name="T15" fmla="*/ 840055220 h 83"/>
                <a:gd name="T16" fmla="*/ 459996679 w 47"/>
                <a:gd name="T17" fmla="*/ 960067501 h 83"/>
                <a:gd name="T18" fmla="*/ 394278254 w 47"/>
                <a:gd name="T19" fmla="*/ 1020070010 h 83"/>
                <a:gd name="T20" fmla="*/ 394278254 w 47"/>
                <a:gd name="T21" fmla="*/ 1140074544 h 83"/>
                <a:gd name="T22" fmla="*/ 328567935 w 47"/>
                <a:gd name="T23" fmla="*/ 1260086825 h 83"/>
                <a:gd name="T24" fmla="*/ 328567935 w 47"/>
                <a:gd name="T25" fmla="*/ 1320089092 h 83"/>
                <a:gd name="T26" fmla="*/ 262857552 w 47"/>
                <a:gd name="T27" fmla="*/ 1500103639 h 83"/>
                <a:gd name="T28" fmla="*/ 197139127 w 47"/>
                <a:gd name="T29" fmla="*/ 1620108174 h 83"/>
                <a:gd name="T30" fmla="*/ 262857552 w 47"/>
                <a:gd name="T31" fmla="*/ 1800122721 h 83"/>
                <a:gd name="T32" fmla="*/ 328567935 w 47"/>
                <a:gd name="T33" fmla="*/ 1860124988 h 83"/>
                <a:gd name="T34" fmla="*/ 328567935 w 47"/>
                <a:gd name="T35" fmla="*/ 1980137269 h 83"/>
                <a:gd name="T36" fmla="*/ 328567935 w 47"/>
                <a:gd name="T37" fmla="*/ 1980137269 h 83"/>
                <a:gd name="T38" fmla="*/ 328567935 w 47"/>
                <a:gd name="T39" fmla="*/ 2040140020 h 83"/>
                <a:gd name="T40" fmla="*/ 328567935 w 47"/>
                <a:gd name="T41" fmla="*/ 2040140020 h 83"/>
                <a:gd name="T42" fmla="*/ 262857552 w 47"/>
                <a:gd name="T43" fmla="*/ 2147483647 h 83"/>
                <a:gd name="T44" fmla="*/ 328567935 w 47"/>
                <a:gd name="T45" fmla="*/ 2147483647 h 83"/>
                <a:gd name="T46" fmla="*/ 262857552 w 47"/>
                <a:gd name="T47" fmla="*/ 2147483647 h 83"/>
                <a:gd name="T48" fmla="*/ 394278254 w 47"/>
                <a:gd name="T49" fmla="*/ 2147483647 h 83"/>
                <a:gd name="T50" fmla="*/ 394278254 w 47"/>
                <a:gd name="T51" fmla="*/ 2147483647 h 83"/>
                <a:gd name="T52" fmla="*/ 459996679 w 47"/>
                <a:gd name="T53" fmla="*/ 2147483647 h 83"/>
                <a:gd name="T54" fmla="*/ 525706999 w 47"/>
                <a:gd name="T55" fmla="*/ 2147483647 h 83"/>
                <a:gd name="T56" fmla="*/ 525706999 w 47"/>
                <a:gd name="T57" fmla="*/ 2147483647 h 83"/>
                <a:gd name="T58" fmla="*/ 394278254 w 47"/>
                <a:gd name="T59" fmla="*/ 2147483647 h 83"/>
                <a:gd name="T60" fmla="*/ 394278254 w 47"/>
                <a:gd name="T61" fmla="*/ 2147483647 h 83"/>
                <a:gd name="T62" fmla="*/ 328567935 w 47"/>
                <a:gd name="T63" fmla="*/ 2147483647 h 83"/>
                <a:gd name="T64" fmla="*/ 197139127 w 47"/>
                <a:gd name="T65" fmla="*/ 2147483647 h 83"/>
                <a:gd name="T66" fmla="*/ 0 w 47"/>
                <a:gd name="T67" fmla="*/ 2147483647 h 83"/>
                <a:gd name="T68" fmla="*/ 0 w 47"/>
                <a:gd name="T69" fmla="*/ 2147483647 h 83"/>
                <a:gd name="T70" fmla="*/ 1774260186 w 47"/>
                <a:gd name="T71" fmla="*/ 2147483647 h 83"/>
                <a:gd name="T72" fmla="*/ 1774260186 w 47"/>
                <a:gd name="T73" fmla="*/ 2147483647 h 83"/>
                <a:gd name="T74" fmla="*/ 1708549867 w 47"/>
                <a:gd name="T75" fmla="*/ 2147483647 h 83"/>
                <a:gd name="T76" fmla="*/ 1774260186 w 47"/>
                <a:gd name="T77" fmla="*/ 2147483647 h 83"/>
                <a:gd name="T78" fmla="*/ 1905688931 w 47"/>
                <a:gd name="T79" fmla="*/ 2147483647 h 83"/>
                <a:gd name="T80" fmla="*/ 1971399250 w 47"/>
                <a:gd name="T81" fmla="*/ 2147483647 h 83"/>
                <a:gd name="T82" fmla="*/ 2102827994 w 47"/>
                <a:gd name="T83" fmla="*/ 2147483647 h 83"/>
                <a:gd name="T84" fmla="*/ 2147483647 w 47"/>
                <a:gd name="T85" fmla="*/ 2147483647 h 83"/>
                <a:gd name="T86" fmla="*/ 2147483647 w 47"/>
                <a:gd name="T87" fmla="*/ 2147483647 h 83"/>
                <a:gd name="T88" fmla="*/ 2147483647 w 47"/>
                <a:gd name="T89" fmla="*/ 2147483647 h 83"/>
                <a:gd name="T90" fmla="*/ 2147483647 w 47"/>
                <a:gd name="T91" fmla="*/ 2147483647 h 83"/>
                <a:gd name="T92" fmla="*/ 2147483647 w 47"/>
                <a:gd name="T93" fmla="*/ 2147483647 h 83"/>
                <a:gd name="T94" fmla="*/ 2147483647 w 47"/>
                <a:gd name="T95" fmla="*/ 2147483647 h 83"/>
                <a:gd name="T96" fmla="*/ 2147483647 w 47"/>
                <a:gd name="T97" fmla="*/ 2147483647 h 83"/>
                <a:gd name="T98" fmla="*/ 2147483647 w 47"/>
                <a:gd name="T99" fmla="*/ 2147483647 h 83"/>
                <a:gd name="T100" fmla="*/ 2147483647 w 47"/>
                <a:gd name="T101" fmla="*/ 2147483647 h 83"/>
                <a:gd name="T102" fmla="*/ 2147483647 w 47"/>
                <a:gd name="T103" fmla="*/ 120004564 h 83"/>
                <a:gd name="T104" fmla="*/ 2147483647 w 47"/>
                <a:gd name="T105" fmla="*/ 0 h 83"/>
                <a:gd name="T106" fmla="*/ 2147483647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pattFill prst="pct20">
              <a:fgClr>
                <a:schemeClr val="tx2"/>
              </a:fgClr>
              <a:bgClr>
                <a:srgbClr val="AA1202"/>
              </a:bgClr>
            </a:pattFill>
            <a:ln w="12700" cmpd="sng">
              <a:solidFill>
                <a:schemeClr val="tx1"/>
              </a:solidFill>
              <a:prstDash val="solid"/>
              <a:round/>
              <a:headEnd/>
              <a:tailEnd/>
            </a:ln>
          </p:spPr>
          <p:txBody>
            <a:bodyPr/>
            <a:lstStyle/>
            <a:p>
              <a:endParaRPr lang="en-US"/>
            </a:p>
          </p:txBody>
        </p:sp>
        <p:sp>
          <p:nvSpPr>
            <p:cNvPr id="32890" name="Freeform 29"/>
            <p:cNvSpPr>
              <a:spLocks/>
            </p:cNvSpPr>
            <p:nvPr/>
          </p:nvSpPr>
          <p:spPr bwMode="auto">
            <a:xfrm>
              <a:off x="6878638" y="2732088"/>
              <a:ext cx="639762" cy="395287"/>
            </a:xfrm>
            <a:custGeom>
              <a:avLst/>
              <a:gdLst>
                <a:gd name="T0" fmla="*/ 1246053944 w 79"/>
                <a:gd name="T1" fmla="*/ 2147483647 h 51"/>
                <a:gd name="T2" fmla="*/ 2147483647 w 79"/>
                <a:gd name="T3" fmla="*/ 2147483647 h 51"/>
                <a:gd name="T4" fmla="*/ 2147483647 w 79"/>
                <a:gd name="T5" fmla="*/ 2147483647 h 51"/>
                <a:gd name="T6" fmla="*/ 2147483647 w 79"/>
                <a:gd name="T7" fmla="*/ 2147483647 h 51"/>
                <a:gd name="T8" fmla="*/ 2147483647 w 79"/>
                <a:gd name="T9" fmla="*/ 2147483647 h 51"/>
                <a:gd name="T10" fmla="*/ 2147483647 w 79"/>
                <a:gd name="T11" fmla="*/ 2147483647 h 51"/>
                <a:gd name="T12" fmla="*/ 2147483647 w 79"/>
                <a:gd name="T13" fmla="*/ 2147483647 h 51"/>
                <a:gd name="T14" fmla="*/ 2147483647 w 79"/>
                <a:gd name="T15" fmla="*/ 2147483647 h 51"/>
                <a:gd name="T16" fmla="*/ 2147483647 w 79"/>
                <a:gd name="T17" fmla="*/ 2147483647 h 51"/>
                <a:gd name="T18" fmla="*/ 2147483647 w 79"/>
                <a:gd name="T19" fmla="*/ 2102578397 h 51"/>
                <a:gd name="T20" fmla="*/ 2147483647 w 79"/>
                <a:gd name="T21" fmla="*/ 1982433953 h 51"/>
                <a:gd name="T22" fmla="*/ 2147483647 w 79"/>
                <a:gd name="T23" fmla="*/ 1862282242 h 51"/>
                <a:gd name="T24" fmla="*/ 2147483647 w 79"/>
                <a:gd name="T25" fmla="*/ 1802214138 h 51"/>
                <a:gd name="T26" fmla="*/ 2147483647 w 79"/>
                <a:gd name="T27" fmla="*/ 1742138282 h 51"/>
                <a:gd name="T28" fmla="*/ 2147483647 w 79"/>
                <a:gd name="T29" fmla="*/ 1682062427 h 51"/>
                <a:gd name="T30" fmla="*/ 2147483647 w 79"/>
                <a:gd name="T31" fmla="*/ 1621994322 h 51"/>
                <a:gd name="T32" fmla="*/ 2147483647 w 79"/>
                <a:gd name="T33" fmla="*/ 1621994322 h 51"/>
                <a:gd name="T34" fmla="*/ 2147483647 w 79"/>
                <a:gd name="T35" fmla="*/ 1561918467 h 51"/>
                <a:gd name="T36" fmla="*/ 2147483647 w 79"/>
                <a:gd name="T37" fmla="*/ 1561918467 h 51"/>
                <a:gd name="T38" fmla="*/ 2147483647 w 79"/>
                <a:gd name="T39" fmla="*/ 1441766757 h 51"/>
                <a:gd name="T40" fmla="*/ 2147483647 w 79"/>
                <a:gd name="T41" fmla="*/ 1441766757 h 51"/>
                <a:gd name="T42" fmla="*/ 2147483647 w 79"/>
                <a:gd name="T43" fmla="*/ 1381698652 h 51"/>
                <a:gd name="T44" fmla="*/ 2147483647 w 79"/>
                <a:gd name="T45" fmla="*/ 1201478837 h 51"/>
                <a:gd name="T46" fmla="*/ 2147483647 w 79"/>
                <a:gd name="T47" fmla="*/ 1201478837 h 51"/>
                <a:gd name="T48" fmla="*/ 2147483647 w 79"/>
                <a:gd name="T49" fmla="*/ 1081327126 h 51"/>
                <a:gd name="T50" fmla="*/ 2147483647 w 79"/>
                <a:gd name="T51" fmla="*/ 1021251271 h 51"/>
                <a:gd name="T52" fmla="*/ 2147483647 w 79"/>
                <a:gd name="T53" fmla="*/ 1021251271 h 51"/>
                <a:gd name="T54" fmla="*/ 2147483647 w 79"/>
                <a:gd name="T55" fmla="*/ 961182924 h 51"/>
                <a:gd name="T56" fmla="*/ 2147483647 w 79"/>
                <a:gd name="T57" fmla="*/ 901107069 h 51"/>
                <a:gd name="T58" fmla="*/ 2147483647 w 79"/>
                <a:gd name="T59" fmla="*/ 720887254 h 51"/>
                <a:gd name="T60" fmla="*/ 2147483647 w 79"/>
                <a:gd name="T61" fmla="*/ 660811398 h 51"/>
                <a:gd name="T62" fmla="*/ 2147483647 w 79"/>
                <a:gd name="T63" fmla="*/ 600735543 h 51"/>
                <a:gd name="T64" fmla="*/ 2147483647 w 79"/>
                <a:gd name="T65" fmla="*/ 540667438 h 51"/>
                <a:gd name="T66" fmla="*/ 2147483647 w 79"/>
                <a:gd name="T67" fmla="*/ 540667438 h 51"/>
                <a:gd name="T68" fmla="*/ 2147483647 w 79"/>
                <a:gd name="T69" fmla="*/ 480591462 h 51"/>
                <a:gd name="T70" fmla="*/ 2147483647 w 79"/>
                <a:gd name="T71" fmla="*/ 480591462 h 51"/>
                <a:gd name="T72" fmla="*/ 2147483647 w 79"/>
                <a:gd name="T73" fmla="*/ 420515607 h 51"/>
                <a:gd name="T74" fmla="*/ 2147483647 w 79"/>
                <a:gd name="T75" fmla="*/ 360439751 h 51"/>
                <a:gd name="T76" fmla="*/ 2147483647 w 79"/>
                <a:gd name="T77" fmla="*/ 180219876 h 51"/>
                <a:gd name="T78" fmla="*/ 2147483647 w 79"/>
                <a:gd name="T79" fmla="*/ 180219876 h 51"/>
                <a:gd name="T80" fmla="*/ 2147483647 w 79"/>
                <a:gd name="T81" fmla="*/ 120143990 h 51"/>
                <a:gd name="T82" fmla="*/ 2147483647 w 79"/>
                <a:gd name="T83" fmla="*/ 120143990 h 51"/>
                <a:gd name="T84" fmla="*/ 2147483647 w 79"/>
                <a:gd name="T85" fmla="*/ 120143990 h 51"/>
                <a:gd name="T86" fmla="*/ 2147483647 w 79"/>
                <a:gd name="T87" fmla="*/ 60075870 h 51"/>
                <a:gd name="T88" fmla="*/ 2147483647 w 79"/>
                <a:gd name="T89" fmla="*/ 0 h 51"/>
                <a:gd name="T90" fmla="*/ 590233109 w 79"/>
                <a:gd name="T91" fmla="*/ 660811398 h 51"/>
                <a:gd name="T92" fmla="*/ 524653353 w 79"/>
                <a:gd name="T93" fmla="*/ 420515607 h 51"/>
                <a:gd name="T94" fmla="*/ 327906369 w 79"/>
                <a:gd name="T95" fmla="*/ 600735543 h 51"/>
                <a:gd name="T96" fmla="*/ 327906369 w 79"/>
                <a:gd name="T97" fmla="*/ 600735543 h 51"/>
                <a:gd name="T98" fmla="*/ 262326677 w 79"/>
                <a:gd name="T99" fmla="*/ 540667438 h 51"/>
                <a:gd name="T100" fmla="*/ 262326677 w 79"/>
                <a:gd name="T101" fmla="*/ 540667438 h 51"/>
                <a:gd name="T102" fmla="*/ 196747048 w 79"/>
                <a:gd name="T103" fmla="*/ 660811398 h 51"/>
                <a:gd name="T104" fmla="*/ 65579645 w 79"/>
                <a:gd name="T105" fmla="*/ 780955358 h 51"/>
                <a:gd name="T106" fmla="*/ 0 w 79"/>
                <a:gd name="T107" fmla="*/ 841031214 h 51"/>
                <a:gd name="T108" fmla="*/ 262326677 w 79"/>
                <a:gd name="T109" fmla="*/ 2147483647 h 51"/>
                <a:gd name="T110" fmla="*/ 393494096 w 79"/>
                <a:gd name="T111" fmla="*/ 2147483647 h 51"/>
                <a:gd name="T112" fmla="*/ 1246053944 w 79"/>
                <a:gd name="T113" fmla="*/ 2147483647 h 51"/>
                <a:gd name="T114" fmla="*/ 1246053944 w 79"/>
                <a:gd name="T115" fmla="*/ 214748364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1" name="Freeform 30"/>
            <p:cNvSpPr>
              <a:spLocks/>
            </p:cNvSpPr>
            <p:nvPr/>
          </p:nvSpPr>
          <p:spPr bwMode="auto">
            <a:xfrm>
              <a:off x="6664325" y="3127375"/>
              <a:ext cx="830263" cy="455613"/>
            </a:xfrm>
            <a:custGeom>
              <a:avLst/>
              <a:gdLst>
                <a:gd name="T0" fmla="*/ 2053964738 w 102"/>
                <a:gd name="T1" fmla="*/ 2147483647 h 59"/>
                <a:gd name="T2" fmla="*/ 1722681761 w 102"/>
                <a:gd name="T3" fmla="*/ 2147483647 h 59"/>
                <a:gd name="T4" fmla="*/ 1457648867 w 102"/>
                <a:gd name="T5" fmla="*/ 2147483647 h 59"/>
                <a:gd name="T6" fmla="*/ 331283105 w 102"/>
                <a:gd name="T7" fmla="*/ 2147483647 h 59"/>
                <a:gd name="T8" fmla="*/ 596316126 w 102"/>
                <a:gd name="T9" fmla="*/ 2147483647 h 59"/>
                <a:gd name="T10" fmla="*/ 662566210 w 102"/>
                <a:gd name="T11" fmla="*/ 2147483647 h 59"/>
                <a:gd name="T12" fmla="*/ 1258882336 w 102"/>
                <a:gd name="T13" fmla="*/ 2147483647 h 59"/>
                <a:gd name="T14" fmla="*/ 1391398783 w 102"/>
                <a:gd name="T15" fmla="*/ 2147483647 h 59"/>
                <a:gd name="T16" fmla="*/ 1788931844 w 102"/>
                <a:gd name="T17" fmla="*/ 2147483647 h 59"/>
                <a:gd name="T18" fmla="*/ 1921448291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2" name="Freeform 31"/>
            <p:cNvSpPr>
              <a:spLocks/>
            </p:cNvSpPr>
            <p:nvPr/>
          </p:nvSpPr>
          <p:spPr bwMode="auto">
            <a:xfrm>
              <a:off x="4457700" y="2794000"/>
              <a:ext cx="906463" cy="425450"/>
            </a:xfrm>
            <a:custGeom>
              <a:avLst/>
              <a:gdLst>
                <a:gd name="T0" fmla="*/ 0 w 111"/>
                <a:gd name="T1" fmla="*/ 2034463625 h 55"/>
                <a:gd name="T2" fmla="*/ 200067009 w 111"/>
                <a:gd name="T3" fmla="*/ 0 h 55"/>
                <a:gd name="T4" fmla="*/ 2147483647 w 111"/>
                <a:gd name="T5" fmla="*/ 179508969 h 55"/>
                <a:gd name="T6" fmla="*/ 2147483647 w 111"/>
                <a:gd name="T7" fmla="*/ 359025673 h 55"/>
                <a:gd name="T8" fmla="*/ 2147483647 w 111"/>
                <a:gd name="T9" fmla="*/ 359025673 h 55"/>
                <a:gd name="T10" fmla="*/ 2147483647 w 111"/>
                <a:gd name="T11" fmla="*/ 299184213 h 55"/>
                <a:gd name="T12" fmla="*/ 2147483647 w 111"/>
                <a:gd name="T13" fmla="*/ 359025673 h 55"/>
                <a:gd name="T14" fmla="*/ 2147483647 w 111"/>
                <a:gd name="T15" fmla="*/ 538534702 h 55"/>
                <a:gd name="T16" fmla="*/ 2147483647 w 111"/>
                <a:gd name="T17" fmla="*/ 538534702 h 55"/>
                <a:gd name="T18" fmla="*/ 2147483647 w 111"/>
                <a:gd name="T19" fmla="*/ 538534702 h 55"/>
                <a:gd name="T20" fmla="*/ 2147483647 w 111"/>
                <a:gd name="T21" fmla="*/ 418859397 h 55"/>
                <a:gd name="T22" fmla="*/ 2147483647 w 111"/>
                <a:gd name="T23" fmla="*/ 418859397 h 55"/>
                <a:gd name="T24" fmla="*/ 2147483647 w 111"/>
                <a:gd name="T25" fmla="*/ 478700857 h 55"/>
                <a:gd name="T26" fmla="*/ 2147483647 w 111"/>
                <a:gd name="T27" fmla="*/ 658209886 h 55"/>
                <a:gd name="T28" fmla="*/ 2147483647 w 111"/>
                <a:gd name="T29" fmla="*/ 777885070 h 55"/>
                <a:gd name="T30" fmla="*/ 2147483647 w 111"/>
                <a:gd name="T31" fmla="*/ 897560255 h 55"/>
                <a:gd name="T32" fmla="*/ 2147483647 w 111"/>
                <a:gd name="T33" fmla="*/ 957393979 h 55"/>
                <a:gd name="T34" fmla="*/ 2147483647 w 111"/>
                <a:gd name="T35" fmla="*/ 1017235680 h 55"/>
                <a:gd name="T36" fmla="*/ 2147483647 w 111"/>
                <a:gd name="T37" fmla="*/ 1136910864 h 55"/>
                <a:gd name="T38" fmla="*/ 2147483647 w 111"/>
                <a:gd name="T39" fmla="*/ 1256586048 h 55"/>
                <a:gd name="T40" fmla="*/ 2147483647 w 111"/>
                <a:gd name="T41" fmla="*/ 1436094957 h 55"/>
                <a:gd name="T42" fmla="*/ 2147483647 w 111"/>
                <a:gd name="T43" fmla="*/ 1495928681 h 55"/>
                <a:gd name="T44" fmla="*/ 2147483647 w 111"/>
                <a:gd name="T45" fmla="*/ 1555770141 h 55"/>
                <a:gd name="T46" fmla="*/ 2147483647 w 111"/>
                <a:gd name="T47" fmla="*/ 1675445325 h 55"/>
                <a:gd name="T48" fmla="*/ 2147483647 w 111"/>
                <a:gd name="T49" fmla="*/ 1735279049 h 55"/>
                <a:gd name="T50" fmla="*/ 2147483647 w 111"/>
                <a:gd name="T51" fmla="*/ 1795120509 h 55"/>
                <a:gd name="T52" fmla="*/ 2147483647 w 111"/>
                <a:gd name="T53" fmla="*/ 1914795693 h 55"/>
                <a:gd name="T54" fmla="*/ 2147483647 w 111"/>
                <a:gd name="T55" fmla="*/ 2034463625 h 55"/>
                <a:gd name="T56" fmla="*/ 2147483647 w 111"/>
                <a:gd name="T57" fmla="*/ 2094305085 h 55"/>
                <a:gd name="T58" fmla="*/ 2147483647 w 111"/>
                <a:gd name="T59" fmla="*/ 2147483647 h 55"/>
                <a:gd name="T60" fmla="*/ 2147483647 w 111"/>
                <a:gd name="T61" fmla="*/ 2147483647 h 55"/>
                <a:gd name="T62" fmla="*/ 2147483647 w 111"/>
                <a:gd name="T63" fmla="*/ 2147483647 h 55"/>
                <a:gd name="T64" fmla="*/ 2147483647 w 111"/>
                <a:gd name="T65" fmla="*/ 2147483647 h 55"/>
                <a:gd name="T66" fmla="*/ 2147483647 w 111"/>
                <a:gd name="T67" fmla="*/ 2147483647 h 55"/>
                <a:gd name="T68" fmla="*/ 2147483647 w 111"/>
                <a:gd name="T69" fmla="*/ 2147483647 h 55"/>
                <a:gd name="T70" fmla="*/ 2147483647 w 111"/>
                <a:gd name="T71" fmla="*/ 2147483647 h 55"/>
                <a:gd name="T72" fmla="*/ 2147483647 w 111"/>
                <a:gd name="T73" fmla="*/ 2147483647 h 55"/>
                <a:gd name="T74" fmla="*/ 2147483647 w 111"/>
                <a:gd name="T75" fmla="*/ 2147483647 h 55"/>
                <a:gd name="T76" fmla="*/ 2147483647 w 111"/>
                <a:gd name="T77" fmla="*/ 2147483647 h 55"/>
                <a:gd name="T78" fmla="*/ 2147483647 w 111"/>
                <a:gd name="T79" fmla="*/ 2147483647 h 55"/>
                <a:gd name="T80" fmla="*/ 2147483647 w 111"/>
                <a:gd name="T81" fmla="*/ 2147483647 h 55"/>
                <a:gd name="T82" fmla="*/ 2147483647 w 111"/>
                <a:gd name="T83" fmla="*/ 2147483647 h 55"/>
                <a:gd name="T84" fmla="*/ 2147483647 w 111"/>
                <a:gd name="T85" fmla="*/ 2147483647 h 55"/>
                <a:gd name="T86" fmla="*/ 1667222333 w 111"/>
                <a:gd name="T87" fmla="*/ 2147483647 h 55"/>
                <a:gd name="T88" fmla="*/ 1733916759 w 111"/>
                <a:gd name="T89" fmla="*/ 2147483647 h 55"/>
                <a:gd name="T90" fmla="*/ 0 w 111"/>
                <a:gd name="T91" fmla="*/ 2034463625 h 55"/>
                <a:gd name="T92" fmla="*/ 0 w 111"/>
                <a:gd name="T93" fmla="*/ 2034463625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3" name="Freeform 32"/>
            <p:cNvSpPr>
              <a:spLocks/>
            </p:cNvSpPr>
            <p:nvPr/>
          </p:nvSpPr>
          <p:spPr bwMode="auto">
            <a:xfrm>
              <a:off x="4522788"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pattFill prst="pct75">
              <a:fgClr>
                <a:srgbClr val="AA1202"/>
              </a:fgClr>
              <a:bgClr>
                <a:schemeClr val="tx1"/>
              </a:bgClr>
            </a:pattFill>
            <a:ln w="12700" cmpd="sng">
              <a:solidFill>
                <a:schemeClr val="tx1"/>
              </a:solidFill>
              <a:prstDash val="solid"/>
              <a:round/>
              <a:headEnd/>
              <a:tailEnd/>
            </a:ln>
          </p:spPr>
          <p:txBody>
            <a:bodyPr/>
            <a:lstStyle/>
            <a:p>
              <a:endParaRPr lang="en-US"/>
            </a:p>
          </p:txBody>
        </p:sp>
        <p:sp>
          <p:nvSpPr>
            <p:cNvPr id="32894" name="Freeform 33" descr="20%"/>
            <p:cNvSpPr>
              <a:spLocks/>
            </p:cNvSpPr>
            <p:nvPr/>
          </p:nvSpPr>
          <p:spPr bwMode="auto">
            <a:xfrm>
              <a:off x="5322888" y="3127375"/>
              <a:ext cx="730250" cy="603250"/>
            </a:xfrm>
            <a:custGeom>
              <a:avLst/>
              <a:gdLst>
                <a:gd name="T0" fmla="*/ 2147483647 w 90"/>
                <a:gd name="T1" fmla="*/ 2147483647 h 78"/>
                <a:gd name="T2" fmla="*/ 2147483647 w 90"/>
                <a:gd name="T3" fmla="*/ 2147483647 h 78"/>
                <a:gd name="T4" fmla="*/ 2147483647 w 90"/>
                <a:gd name="T5" fmla="*/ 2147483647 h 78"/>
                <a:gd name="T6" fmla="*/ 2147483647 w 90"/>
                <a:gd name="T7" fmla="*/ 2147483647 h 78"/>
                <a:gd name="T8" fmla="*/ 2147483647 w 90"/>
                <a:gd name="T9" fmla="*/ 2147483647 h 78"/>
                <a:gd name="T10" fmla="*/ 2147483647 w 90"/>
                <a:gd name="T11" fmla="*/ 2147483647 h 78"/>
                <a:gd name="T12" fmla="*/ 2147483647 w 90"/>
                <a:gd name="T13" fmla="*/ 2147483647 h 78"/>
                <a:gd name="T14" fmla="*/ 2147483647 w 90"/>
                <a:gd name="T15" fmla="*/ 2147483647 h 78"/>
                <a:gd name="T16" fmla="*/ 2147483647 w 90"/>
                <a:gd name="T17" fmla="*/ 2147483647 h 78"/>
                <a:gd name="T18" fmla="*/ 2147483647 w 90"/>
                <a:gd name="T19" fmla="*/ 2147483647 h 78"/>
                <a:gd name="T20" fmla="*/ 2147483647 w 90"/>
                <a:gd name="T21" fmla="*/ 2147483647 h 78"/>
                <a:gd name="T22" fmla="*/ 2147483647 w 90"/>
                <a:gd name="T23" fmla="*/ 2147483647 h 78"/>
                <a:gd name="T24" fmla="*/ 2147483647 w 90"/>
                <a:gd name="T25" fmla="*/ 2147483647 h 78"/>
                <a:gd name="T26" fmla="*/ 2147483647 w 90"/>
                <a:gd name="T27" fmla="*/ 2147483647 h 78"/>
                <a:gd name="T28" fmla="*/ 2147483647 w 90"/>
                <a:gd name="T29" fmla="*/ 2147483647 h 78"/>
                <a:gd name="T30" fmla="*/ 2147483647 w 90"/>
                <a:gd name="T31" fmla="*/ 2147483647 h 78"/>
                <a:gd name="T32" fmla="*/ 2147483647 w 90"/>
                <a:gd name="T33" fmla="*/ 2147483647 h 78"/>
                <a:gd name="T34" fmla="*/ 2147483647 w 90"/>
                <a:gd name="T35" fmla="*/ 2147483647 h 78"/>
                <a:gd name="T36" fmla="*/ 2147483647 w 90"/>
                <a:gd name="T37" fmla="*/ 2147483647 h 78"/>
                <a:gd name="T38" fmla="*/ 2147483647 w 90"/>
                <a:gd name="T39" fmla="*/ 2033687399 h 78"/>
                <a:gd name="T40" fmla="*/ 2147483647 w 90"/>
                <a:gd name="T41" fmla="*/ 1794428778 h 78"/>
                <a:gd name="T42" fmla="*/ 2147483647 w 90"/>
                <a:gd name="T43" fmla="*/ 1614985175 h 78"/>
                <a:gd name="T44" fmla="*/ 2147483647 w 90"/>
                <a:gd name="T45" fmla="*/ 1734614244 h 78"/>
                <a:gd name="T46" fmla="*/ 2147483647 w 90"/>
                <a:gd name="T47" fmla="*/ 1315912504 h 78"/>
                <a:gd name="T48" fmla="*/ 2147483647 w 90"/>
                <a:gd name="T49" fmla="*/ 1076662101 h 78"/>
                <a:gd name="T50" fmla="*/ 2147483647 w 90"/>
                <a:gd name="T51" fmla="*/ 777589187 h 78"/>
                <a:gd name="T52" fmla="*/ 2147483647 w 90"/>
                <a:gd name="T53" fmla="*/ 358887327 h 78"/>
                <a:gd name="T54" fmla="*/ 2147483647 w 90"/>
                <a:gd name="T55" fmla="*/ 239258198 h 78"/>
                <a:gd name="T56" fmla="*/ 0 w 90"/>
                <a:gd name="T57" fmla="*/ 119629099 h 78"/>
                <a:gd name="T58" fmla="*/ 131672176 w 90"/>
                <a:gd name="T59" fmla="*/ 299072792 h 78"/>
                <a:gd name="T60" fmla="*/ 329172373 w 90"/>
                <a:gd name="T61" fmla="*/ 538331050 h 78"/>
                <a:gd name="T62" fmla="*/ 329172373 w 90"/>
                <a:gd name="T63" fmla="*/ 657960119 h 78"/>
                <a:gd name="T64" fmla="*/ 724188933 w 90"/>
                <a:gd name="T65" fmla="*/ 957032790 h 78"/>
                <a:gd name="T66" fmla="*/ 592516789 w 90"/>
                <a:gd name="T67" fmla="*/ 1196283435 h 78"/>
                <a:gd name="T68" fmla="*/ 724188933 w 90"/>
                <a:gd name="T69" fmla="*/ 1315912504 h 78"/>
                <a:gd name="T70" fmla="*/ 855861077 w 90"/>
                <a:gd name="T71" fmla="*/ 1555170641 h 78"/>
                <a:gd name="T72" fmla="*/ 987525108 w 90"/>
                <a:gd name="T73" fmla="*/ 1614985175 h 78"/>
                <a:gd name="T74" fmla="*/ 1053361180 w 90"/>
                <a:gd name="T75" fmla="*/ 2147483647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5" name="Freeform 34" descr="20%"/>
            <p:cNvSpPr>
              <a:spLocks/>
            </p:cNvSpPr>
            <p:nvPr/>
          </p:nvSpPr>
          <p:spPr bwMode="auto">
            <a:xfrm>
              <a:off x="6011863" y="3265488"/>
              <a:ext cx="809625" cy="395287"/>
            </a:xfrm>
            <a:custGeom>
              <a:avLst/>
              <a:gdLst>
                <a:gd name="T0" fmla="*/ 1337606913 w 99"/>
                <a:gd name="T1" fmla="*/ 2147483647 h 51"/>
                <a:gd name="T2" fmla="*/ 1270727002 w 99"/>
                <a:gd name="T3" fmla="*/ 2147483647 h 51"/>
                <a:gd name="T4" fmla="*/ 1471366736 w 99"/>
                <a:gd name="T5" fmla="*/ 2147483647 h 51"/>
                <a:gd name="T6" fmla="*/ 2147483647 w 99"/>
                <a:gd name="T7" fmla="*/ 2147483647 h 51"/>
                <a:gd name="T8" fmla="*/ 2147483647 w 99"/>
                <a:gd name="T9" fmla="*/ 2147483647 h 51"/>
                <a:gd name="T10" fmla="*/ 2147483647 w 99"/>
                <a:gd name="T11" fmla="*/ 2102578397 h 51"/>
                <a:gd name="T12" fmla="*/ 2147483647 w 99"/>
                <a:gd name="T13" fmla="*/ 1982433953 h 51"/>
                <a:gd name="T14" fmla="*/ 2147483647 w 99"/>
                <a:gd name="T15" fmla="*/ 1862282242 h 51"/>
                <a:gd name="T16" fmla="*/ 2147483647 w 99"/>
                <a:gd name="T17" fmla="*/ 1381698652 h 51"/>
                <a:gd name="T18" fmla="*/ 2147483647 w 99"/>
                <a:gd name="T19" fmla="*/ 1321622797 h 51"/>
                <a:gd name="T20" fmla="*/ 2147483647 w 99"/>
                <a:gd name="T21" fmla="*/ 1261546941 h 51"/>
                <a:gd name="T22" fmla="*/ 2147483647 w 99"/>
                <a:gd name="T23" fmla="*/ 1201478837 h 51"/>
                <a:gd name="T24" fmla="*/ 2147483647 w 99"/>
                <a:gd name="T25" fmla="*/ 1201478837 h 51"/>
                <a:gd name="T26" fmla="*/ 2147483647 w 99"/>
                <a:gd name="T27" fmla="*/ 841031214 h 51"/>
                <a:gd name="T28" fmla="*/ 2147483647 w 99"/>
                <a:gd name="T29" fmla="*/ 720887254 h 51"/>
                <a:gd name="T30" fmla="*/ 2147483647 w 99"/>
                <a:gd name="T31" fmla="*/ 480591462 h 51"/>
                <a:gd name="T32" fmla="*/ 2147483647 w 99"/>
                <a:gd name="T33" fmla="*/ 420515607 h 51"/>
                <a:gd name="T34" fmla="*/ 2147483647 w 99"/>
                <a:gd name="T35" fmla="*/ 240295731 h 51"/>
                <a:gd name="T36" fmla="*/ 2147483647 w 99"/>
                <a:gd name="T37" fmla="*/ 240295731 h 51"/>
                <a:gd name="T38" fmla="*/ 2147483647 w 99"/>
                <a:gd name="T39" fmla="*/ 360439751 h 51"/>
                <a:gd name="T40" fmla="*/ 2147483647 w 99"/>
                <a:gd name="T41" fmla="*/ 360439751 h 51"/>
                <a:gd name="T42" fmla="*/ 2147483647 w 99"/>
                <a:gd name="T43" fmla="*/ 360439751 h 51"/>
                <a:gd name="T44" fmla="*/ 2147483647 w 99"/>
                <a:gd name="T45" fmla="*/ 300371647 h 51"/>
                <a:gd name="T46" fmla="*/ 2147483647 w 99"/>
                <a:gd name="T47" fmla="*/ 240295731 h 51"/>
                <a:gd name="T48" fmla="*/ 2147483647 w 99"/>
                <a:gd name="T49" fmla="*/ 0 h 51"/>
                <a:gd name="T50" fmla="*/ 2147483647 w 99"/>
                <a:gd name="T51" fmla="*/ 60075870 h 51"/>
                <a:gd name="T52" fmla="*/ 2147483647 w 99"/>
                <a:gd name="T53" fmla="*/ 0 h 51"/>
                <a:gd name="T54" fmla="*/ 2147483647 w 99"/>
                <a:gd name="T55" fmla="*/ 120143990 h 51"/>
                <a:gd name="T56" fmla="*/ 2147483647 w 99"/>
                <a:gd name="T57" fmla="*/ 360439751 h 51"/>
                <a:gd name="T58" fmla="*/ 2147483647 w 99"/>
                <a:gd name="T59" fmla="*/ 480591462 h 51"/>
                <a:gd name="T60" fmla="*/ 2147483647 w 99"/>
                <a:gd name="T61" fmla="*/ 480591462 h 51"/>
                <a:gd name="T62" fmla="*/ 2147483647 w 99"/>
                <a:gd name="T63" fmla="*/ 1081327126 h 51"/>
                <a:gd name="T64" fmla="*/ 2147483647 w 99"/>
                <a:gd name="T65" fmla="*/ 1261546941 h 51"/>
                <a:gd name="T66" fmla="*/ 2147483647 w 99"/>
                <a:gd name="T67" fmla="*/ 1141402982 h 51"/>
                <a:gd name="T68" fmla="*/ 2147483647 w 99"/>
                <a:gd name="T69" fmla="*/ 1441766757 h 51"/>
                <a:gd name="T70" fmla="*/ 2147483647 w 99"/>
                <a:gd name="T71" fmla="*/ 1441766757 h 51"/>
                <a:gd name="T72" fmla="*/ 2140165848 w 99"/>
                <a:gd name="T73" fmla="*/ 1381698652 h 51"/>
                <a:gd name="T74" fmla="*/ 2006406025 w 99"/>
                <a:gd name="T75" fmla="*/ 1561918467 h 51"/>
                <a:gd name="T76" fmla="*/ 1738886380 w 99"/>
                <a:gd name="T77" fmla="*/ 1441766757 h 51"/>
                <a:gd name="T78" fmla="*/ 1337606913 w 99"/>
                <a:gd name="T79" fmla="*/ 1501842612 h 51"/>
                <a:gd name="T80" fmla="*/ 1337606913 w 99"/>
                <a:gd name="T81" fmla="*/ 1621994322 h 51"/>
                <a:gd name="T82" fmla="*/ 1203847091 w 99"/>
                <a:gd name="T83" fmla="*/ 1621994322 h 51"/>
                <a:gd name="T84" fmla="*/ 1203847091 w 99"/>
                <a:gd name="T85" fmla="*/ 1621994322 h 51"/>
                <a:gd name="T86" fmla="*/ 1136967180 w 99"/>
                <a:gd name="T87" fmla="*/ 1802214138 h 51"/>
                <a:gd name="T88" fmla="*/ 1136967180 w 99"/>
                <a:gd name="T89" fmla="*/ 1802214138 h 51"/>
                <a:gd name="T90" fmla="*/ 1203847091 w 99"/>
                <a:gd name="T91" fmla="*/ 1982433953 h 51"/>
                <a:gd name="T92" fmla="*/ 802559190 w 99"/>
                <a:gd name="T93" fmla="*/ 2042510293 h 51"/>
                <a:gd name="T94" fmla="*/ 869439101 w 99"/>
                <a:gd name="T95" fmla="*/ 2147483647 h 51"/>
                <a:gd name="T96" fmla="*/ 668799368 w 99"/>
                <a:gd name="T97" fmla="*/ 2147483647 h 51"/>
                <a:gd name="T98" fmla="*/ 401279595 w 99"/>
                <a:gd name="T99" fmla="*/ 2147483647 h 51"/>
                <a:gd name="T100" fmla="*/ 267519709 w 99"/>
                <a:gd name="T101" fmla="*/ 2147483647 h 51"/>
                <a:gd name="T102" fmla="*/ 267519709 w 99"/>
                <a:gd name="T103" fmla="*/ 2147483647 h 51"/>
                <a:gd name="T104" fmla="*/ 334399684 w 99"/>
                <a:gd name="T105" fmla="*/ 2147483647 h 51"/>
                <a:gd name="T106" fmla="*/ 200639797 w 99"/>
                <a:gd name="T107" fmla="*/ 2147483647 h 51"/>
                <a:gd name="T108" fmla="*/ 66879927 w 99"/>
                <a:gd name="T109" fmla="*/ 2147483647 h 51"/>
                <a:gd name="T110" fmla="*/ 0 w 99"/>
                <a:gd name="T111" fmla="*/ 2147483647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6" name="Freeform 35" descr="20%"/>
            <p:cNvSpPr>
              <a:spLocks/>
            </p:cNvSpPr>
            <p:nvPr/>
          </p:nvSpPr>
          <p:spPr bwMode="auto">
            <a:xfrm>
              <a:off x="5940425" y="3560763"/>
              <a:ext cx="901700" cy="301625"/>
            </a:xfrm>
            <a:custGeom>
              <a:avLst/>
              <a:gdLst>
                <a:gd name="T0" fmla="*/ 2147483647 w 111"/>
                <a:gd name="T1" fmla="*/ 0 h 39"/>
                <a:gd name="T2" fmla="*/ 2147483647 w 111"/>
                <a:gd name="T3" fmla="*/ 179443663 h 39"/>
                <a:gd name="T4" fmla="*/ 2147483647 w 111"/>
                <a:gd name="T5" fmla="*/ 239258198 h 39"/>
                <a:gd name="T6" fmla="*/ 2045689172 w 111"/>
                <a:gd name="T7" fmla="*/ 538331050 h 39"/>
                <a:gd name="T8" fmla="*/ 2045689172 w 111"/>
                <a:gd name="T9" fmla="*/ 478516395 h 39"/>
                <a:gd name="T10" fmla="*/ 1847721398 w 111"/>
                <a:gd name="T11" fmla="*/ 538331050 h 39"/>
                <a:gd name="T12" fmla="*/ 1913707948 w 111"/>
                <a:gd name="T13" fmla="*/ 598145585 h 39"/>
                <a:gd name="T14" fmla="*/ 1913707948 w 111"/>
                <a:gd name="T15" fmla="*/ 657960119 h 39"/>
                <a:gd name="T16" fmla="*/ 593911700 w 111"/>
                <a:gd name="T17" fmla="*/ 777589187 h 39"/>
                <a:gd name="T18" fmla="*/ 527916900 w 111"/>
                <a:gd name="T19" fmla="*/ 897218256 h 39"/>
                <a:gd name="T20" fmla="*/ 461930349 w 111"/>
                <a:gd name="T21" fmla="*/ 1076662101 h 39"/>
                <a:gd name="T22" fmla="*/ 527916900 w 111"/>
                <a:gd name="T23" fmla="*/ 1136476635 h 39"/>
                <a:gd name="T24" fmla="*/ 461930349 w 111"/>
                <a:gd name="T25" fmla="*/ 1315912504 h 39"/>
                <a:gd name="T26" fmla="*/ 461930349 w 111"/>
                <a:gd name="T27" fmla="*/ 1315912504 h 39"/>
                <a:gd name="T28" fmla="*/ 461930349 w 111"/>
                <a:gd name="T29" fmla="*/ 1375727038 h 39"/>
                <a:gd name="T30" fmla="*/ 395943799 w 111"/>
                <a:gd name="T31" fmla="*/ 1495356107 h 39"/>
                <a:gd name="T32" fmla="*/ 329949125 w 111"/>
                <a:gd name="T33" fmla="*/ 1555170641 h 39"/>
                <a:gd name="T34" fmla="*/ 263962512 w 111"/>
                <a:gd name="T35" fmla="*/ 1794428778 h 39"/>
                <a:gd name="T36" fmla="*/ 131981256 w 111"/>
                <a:gd name="T37" fmla="*/ 1914057847 h 39"/>
                <a:gd name="T38" fmla="*/ 131981256 w 111"/>
                <a:gd name="T39" fmla="*/ 2093501933 h 39"/>
                <a:gd name="T40" fmla="*/ 131981256 w 111"/>
                <a:gd name="T41" fmla="*/ 2147483647 h 39"/>
                <a:gd name="T42" fmla="*/ 131981256 w 111"/>
                <a:gd name="T43" fmla="*/ 2147483647 h 39"/>
                <a:gd name="T44" fmla="*/ 0 w 111"/>
                <a:gd name="T45" fmla="*/ 2147483647 h 39"/>
                <a:gd name="T46" fmla="*/ 1913707948 w 111"/>
                <a:gd name="T47" fmla="*/ 2147483647 h 39"/>
                <a:gd name="T48" fmla="*/ 2147483647 w 111"/>
                <a:gd name="T49" fmla="*/ 2033687399 h 39"/>
                <a:gd name="T50" fmla="*/ 2147483647 w 111"/>
                <a:gd name="T51" fmla="*/ 1914057847 h 39"/>
                <a:gd name="T52" fmla="*/ 2147483647 w 111"/>
                <a:gd name="T53" fmla="*/ 1674799710 h 39"/>
                <a:gd name="T54" fmla="*/ 2147483647 w 111"/>
                <a:gd name="T55" fmla="*/ 1674799710 h 39"/>
                <a:gd name="T56" fmla="*/ 2147483647 w 111"/>
                <a:gd name="T57" fmla="*/ 1674799710 h 39"/>
                <a:gd name="T58" fmla="*/ 2147483647 w 111"/>
                <a:gd name="T59" fmla="*/ 1614985175 h 39"/>
                <a:gd name="T60" fmla="*/ 2147483647 w 111"/>
                <a:gd name="T61" fmla="*/ 1555170641 h 39"/>
                <a:gd name="T62" fmla="*/ 2147483647 w 111"/>
                <a:gd name="T63" fmla="*/ 1495356107 h 39"/>
                <a:gd name="T64" fmla="*/ 2147483647 w 111"/>
                <a:gd name="T65" fmla="*/ 1435541572 h 39"/>
                <a:gd name="T66" fmla="*/ 2147483647 w 111"/>
                <a:gd name="T67" fmla="*/ 1375727038 h 39"/>
                <a:gd name="T68" fmla="*/ 2147483647 w 111"/>
                <a:gd name="T69" fmla="*/ 1315912504 h 39"/>
                <a:gd name="T70" fmla="*/ 2147483647 w 111"/>
                <a:gd name="T71" fmla="*/ 1256097969 h 39"/>
                <a:gd name="T72" fmla="*/ 2147483647 w 111"/>
                <a:gd name="T73" fmla="*/ 1076662101 h 39"/>
                <a:gd name="T74" fmla="*/ 2147483647 w 111"/>
                <a:gd name="T75" fmla="*/ 1076662101 h 39"/>
                <a:gd name="T76" fmla="*/ 2147483647 w 111"/>
                <a:gd name="T77" fmla="*/ 957032790 h 39"/>
                <a:gd name="T78" fmla="*/ 2147483647 w 111"/>
                <a:gd name="T79" fmla="*/ 837403722 h 39"/>
                <a:gd name="T80" fmla="*/ 2147483647 w 111"/>
                <a:gd name="T81" fmla="*/ 837403722 h 39"/>
                <a:gd name="T82" fmla="*/ 2147483647 w 111"/>
                <a:gd name="T83" fmla="*/ 837403722 h 39"/>
                <a:gd name="T84" fmla="*/ 2147483647 w 111"/>
                <a:gd name="T85" fmla="*/ 837403722 h 39"/>
                <a:gd name="T86" fmla="*/ 2147483647 w 111"/>
                <a:gd name="T87" fmla="*/ 777589187 h 39"/>
                <a:gd name="T88" fmla="*/ 2147483647 w 111"/>
                <a:gd name="T89" fmla="*/ 717774653 h 39"/>
                <a:gd name="T90" fmla="*/ 2147483647 w 111"/>
                <a:gd name="T91" fmla="*/ 717774653 h 39"/>
                <a:gd name="T92" fmla="*/ 2147483647 w 111"/>
                <a:gd name="T93" fmla="*/ 777589187 h 39"/>
                <a:gd name="T94" fmla="*/ 2147483647 w 111"/>
                <a:gd name="T95" fmla="*/ 717774653 h 39"/>
                <a:gd name="T96" fmla="*/ 2147483647 w 111"/>
                <a:gd name="T97" fmla="*/ 717774653 h 39"/>
                <a:gd name="T98" fmla="*/ 2147483647 w 111"/>
                <a:gd name="T99" fmla="*/ 598145585 h 39"/>
                <a:gd name="T100" fmla="*/ 2147483647 w 111"/>
                <a:gd name="T101" fmla="*/ 598145585 h 39"/>
                <a:gd name="T102" fmla="*/ 2147483647 w 111"/>
                <a:gd name="T103" fmla="*/ 598145585 h 39"/>
                <a:gd name="T104" fmla="*/ 2147483647 w 111"/>
                <a:gd name="T105" fmla="*/ 358887327 h 39"/>
                <a:gd name="T106" fmla="*/ 2147483647 w 111"/>
                <a:gd name="T107" fmla="*/ 299072792 h 39"/>
                <a:gd name="T108" fmla="*/ 2147483647 w 111"/>
                <a:gd name="T109" fmla="*/ 239258198 h 39"/>
                <a:gd name="T110" fmla="*/ 2147483647 w 111"/>
                <a:gd name="T111" fmla="*/ 179443663 h 39"/>
                <a:gd name="T112" fmla="*/ 2147483647 w 111"/>
                <a:gd name="T113" fmla="*/ 59814549 h 39"/>
                <a:gd name="T114" fmla="*/ 2147483647 w 111"/>
                <a:gd name="T115" fmla="*/ 0 h 39"/>
                <a:gd name="T116" fmla="*/ 214748364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7" name="Freeform 36" descr="20%"/>
            <p:cNvSpPr>
              <a:spLocks/>
            </p:cNvSpPr>
            <p:nvPr/>
          </p:nvSpPr>
          <p:spPr bwMode="auto">
            <a:xfrm>
              <a:off x="6175375" y="3824288"/>
              <a:ext cx="423863" cy="641350"/>
            </a:xfrm>
            <a:custGeom>
              <a:avLst/>
              <a:gdLst>
                <a:gd name="T0" fmla="*/ 0 w 52"/>
                <a:gd name="T1" fmla="*/ 179122095 h 83"/>
                <a:gd name="T2" fmla="*/ 66440522 w 52"/>
                <a:gd name="T3" fmla="*/ 298544572 h 83"/>
                <a:gd name="T4" fmla="*/ 0 w 52"/>
                <a:gd name="T5" fmla="*/ 2147483647 h 83"/>
                <a:gd name="T6" fmla="*/ 0 w 52"/>
                <a:gd name="T7" fmla="*/ 2147483647 h 83"/>
                <a:gd name="T8" fmla="*/ 199329732 w 52"/>
                <a:gd name="T9" fmla="*/ 2147483647 h 83"/>
                <a:gd name="T10" fmla="*/ 265770238 w 52"/>
                <a:gd name="T11" fmla="*/ 2147483647 h 83"/>
                <a:gd name="T12" fmla="*/ 332210807 w 52"/>
                <a:gd name="T13" fmla="*/ 2147483647 h 83"/>
                <a:gd name="T14" fmla="*/ 465091819 w 52"/>
                <a:gd name="T15" fmla="*/ 2147483647 h 83"/>
                <a:gd name="T16" fmla="*/ 531540476 w 52"/>
                <a:gd name="T17" fmla="*/ 2147483647 h 83"/>
                <a:gd name="T18" fmla="*/ 531540476 w 52"/>
                <a:gd name="T19" fmla="*/ 2147483647 h 83"/>
                <a:gd name="T20" fmla="*/ 597981109 w 52"/>
                <a:gd name="T21" fmla="*/ 2147483647 h 83"/>
                <a:gd name="T22" fmla="*/ 664421615 w 52"/>
                <a:gd name="T23" fmla="*/ 2147483647 h 83"/>
                <a:gd name="T24" fmla="*/ 664421615 w 52"/>
                <a:gd name="T25" fmla="*/ 2147483647 h 83"/>
                <a:gd name="T26" fmla="*/ 730862120 w 52"/>
                <a:gd name="T27" fmla="*/ 2147483647 h 83"/>
                <a:gd name="T28" fmla="*/ 863751283 w 52"/>
                <a:gd name="T29" fmla="*/ 2147483647 h 83"/>
                <a:gd name="T30" fmla="*/ 930191789 w 52"/>
                <a:gd name="T31" fmla="*/ 2147483647 h 83"/>
                <a:gd name="T32" fmla="*/ 996632295 w 52"/>
                <a:gd name="T33" fmla="*/ 2147483647 h 83"/>
                <a:gd name="T34" fmla="*/ 1129521712 w 52"/>
                <a:gd name="T35" fmla="*/ 2147483647 h 83"/>
                <a:gd name="T36" fmla="*/ 1129521712 w 52"/>
                <a:gd name="T37" fmla="*/ 2147483647 h 83"/>
                <a:gd name="T38" fmla="*/ 1195962218 w 52"/>
                <a:gd name="T39" fmla="*/ 2147483647 h 83"/>
                <a:gd name="T40" fmla="*/ 1195962218 w 52"/>
                <a:gd name="T41" fmla="*/ 2147483647 h 83"/>
                <a:gd name="T42" fmla="*/ 1195962218 w 52"/>
                <a:gd name="T43" fmla="*/ 2147483647 h 83"/>
                <a:gd name="T44" fmla="*/ 1129521712 w 52"/>
                <a:gd name="T45" fmla="*/ 2147483647 h 83"/>
                <a:gd name="T46" fmla="*/ 1129521712 w 52"/>
                <a:gd name="T47" fmla="*/ 2147483647 h 83"/>
                <a:gd name="T48" fmla="*/ 1195962218 w 52"/>
                <a:gd name="T49" fmla="*/ 2147483647 h 83"/>
                <a:gd name="T50" fmla="*/ 1195962218 w 52"/>
                <a:gd name="T51" fmla="*/ 2147483647 h 83"/>
                <a:gd name="T52" fmla="*/ 1063072800 w 52"/>
                <a:gd name="T53" fmla="*/ 2147483647 h 83"/>
                <a:gd name="T54" fmla="*/ 1063072800 w 52"/>
                <a:gd name="T55" fmla="*/ 2147483647 h 83"/>
                <a:gd name="T56" fmla="*/ 996632295 w 52"/>
                <a:gd name="T57" fmla="*/ 2147483647 h 83"/>
                <a:gd name="T58" fmla="*/ 930191789 w 52"/>
                <a:gd name="T59" fmla="*/ 2147483647 h 83"/>
                <a:gd name="T60" fmla="*/ 930191789 w 52"/>
                <a:gd name="T61" fmla="*/ 2147483647 h 83"/>
                <a:gd name="T62" fmla="*/ 930191789 w 52"/>
                <a:gd name="T63" fmla="*/ 2147483647 h 83"/>
                <a:gd name="T64" fmla="*/ 930191789 w 52"/>
                <a:gd name="T65" fmla="*/ 2147483647 h 83"/>
                <a:gd name="T66" fmla="*/ 930191789 w 52"/>
                <a:gd name="T67" fmla="*/ 2147483647 h 83"/>
                <a:gd name="T68" fmla="*/ 2147483647 w 52"/>
                <a:gd name="T69" fmla="*/ 2147483647 h 83"/>
                <a:gd name="T70" fmla="*/ 2147483647 w 52"/>
                <a:gd name="T71" fmla="*/ 2147483647 h 83"/>
                <a:gd name="T72" fmla="*/ 2147483647 w 52"/>
                <a:gd name="T73" fmla="*/ 2147483647 h 83"/>
                <a:gd name="T74" fmla="*/ 2147483647 w 52"/>
                <a:gd name="T75" fmla="*/ 2147483647 h 83"/>
                <a:gd name="T76" fmla="*/ 2147483647 w 52"/>
                <a:gd name="T77" fmla="*/ 2147483647 h 83"/>
                <a:gd name="T78" fmla="*/ 2147483647 w 52"/>
                <a:gd name="T79" fmla="*/ 2147483647 h 83"/>
                <a:gd name="T80" fmla="*/ 2147483647 w 52"/>
                <a:gd name="T81" fmla="*/ 2147483647 h 83"/>
                <a:gd name="T82" fmla="*/ 2147483647 w 52"/>
                <a:gd name="T83" fmla="*/ 2147483647 h 83"/>
                <a:gd name="T84" fmla="*/ 2147483647 w 52"/>
                <a:gd name="T85" fmla="*/ 2147483647 h 83"/>
                <a:gd name="T86" fmla="*/ 2147483647 w 52"/>
                <a:gd name="T87" fmla="*/ 2147483647 h 83"/>
                <a:gd name="T88" fmla="*/ 2147483647 w 52"/>
                <a:gd name="T89" fmla="*/ 2147483647 h 83"/>
                <a:gd name="T90" fmla="*/ 2147483647 w 52"/>
                <a:gd name="T91" fmla="*/ 2147483647 h 83"/>
                <a:gd name="T92" fmla="*/ 2147483647 w 52"/>
                <a:gd name="T93" fmla="*/ 2147483647 h 83"/>
                <a:gd name="T94" fmla="*/ 2147483647 w 52"/>
                <a:gd name="T95" fmla="*/ 2147483647 h 83"/>
                <a:gd name="T96" fmla="*/ 2147483647 w 52"/>
                <a:gd name="T97" fmla="*/ 2147483647 h 83"/>
                <a:gd name="T98" fmla="*/ 2147483647 w 52"/>
                <a:gd name="T99" fmla="*/ 2147483647 h 83"/>
                <a:gd name="T100" fmla="*/ 2147483647 w 52"/>
                <a:gd name="T101" fmla="*/ 2147483647 h 83"/>
                <a:gd name="T102" fmla="*/ 2147483647 w 52"/>
                <a:gd name="T103" fmla="*/ 0 h 83"/>
                <a:gd name="T104" fmla="*/ 0 w 52"/>
                <a:gd name="T105" fmla="*/ 179122095 h 83"/>
                <a:gd name="T106" fmla="*/ 0 w 52"/>
                <a:gd name="T107" fmla="*/ 179122095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sp>
          <p:nvSpPr>
            <p:cNvPr id="32898" name="Freeform 37"/>
            <p:cNvSpPr>
              <a:spLocks/>
            </p:cNvSpPr>
            <p:nvPr/>
          </p:nvSpPr>
          <p:spPr bwMode="auto">
            <a:xfrm>
              <a:off x="6575425" y="3459163"/>
              <a:ext cx="968375" cy="395287"/>
            </a:xfrm>
            <a:custGeom>
              <a:avLst/>
              <a:gdLst>
                <a:gd name="T0" fmla="*/ 132439520 w 119"/>
                <a:gd name="T1" fmla="*/ 2147483647 h 51"/>
                <a:gd name="T2" fmla="*/ 264879040 w 119"/>
                <a:gd name="T3" fmla="*/ 2147483647 h 51"/>
                <a:gd name="T4" fmla="*/ 331102916 w 119"/>
                <a:gd name="T5" fmla="*/ 2147483647 h 51"/>
                <a:gd name="T6" fmla="*/ 927084809 w 119"/>
                <a:gd name="T7" fmla="*/ 1862282242 h 51"/>
                <a:gd name="T8" fmla="*/ 1191972177 w 119"/>
                <a:gd name="T9" fmla="*/ 1621994322 h 51"/>
                <a:gd name="T10" fmla="*/ 1324411665 w 119"/>
                <a:gd name="T11" fmla="*/ 1621994322 h 51"/>
                <a:gd name="T12" fmla="*/ 1390635478 w 119"/>
                <a:gd name="T13" fmla="*/ 1501842612 h 51"/>
                <a:gd name="T14" fmla="*/ 1523074966 w 119"/>
                <a:gd name="T15" fmla="*/ 1501842612 h 51"/>
                <a:gd name="T16" fmla="*/ 1854177755 w 119"/>
                <a:gd name="T17" fmla="*/ 1381698652 h 51"/>
                <a:gd name="T18" fmla="*/ 2147483647 w 119"/>
                <a:gd name="T19" fmla="*/ 1021251271 h 51"/>
                <a:gd name="T20" fmla="*/ 2147483647 w 119"/>
                <a:gd name="T21" fmla="*/ 780955358 h 51"/>
                <a:gd name="T22" fmla="*/ 2147483647 w 119"/>
                <a:gd name="T23" fmla="*/ 780955358 h 51"/>
                <a:gd name="T24" fmla="*/ 2147483647 w 119"/>
                <a:gd name="T25" fmla="*/ 720887254 h 51"/>
                <a:gd name="T26" fmla="*/ 2147483647 w 119"/>
                <a:gd name="T27" fmla="*/ 60075870 h 51"/>
                <a:gd name="T28" fmla="*/ 2147483647 w 119"/>
                <a:gd name="T29" fmla="*/ 120143990 h 51"/>
                <a:gd name="T30" fmla="*/ 2147483647 w 119"/>
                <a:gd name="T31" fmla="*/ 300371647 h 51"/>
                <a:gd name="T32" fmla="*/ 2147483647 w 119"/>
                <a:gd name="T33" fmla="*/ 360439751 h 51"/>
                <a:gd name="T34" fmla="*/ 2147483647 w 119"/>
                <a:gd name="T35" fmla="*/ 300371647 h 51"/>
                <a:gd name="T36" fmla="*/ 2147483647 w 119"/>
                <a:gd name="T37" fmla="*/ 360439751 h 51"/>
                <a:gd name="T38" fmla="*/ 2147483647 w 119"/>
                <a:gd name="T39" fmla="*/ 480591462 h 51"/>
                <a:gd name="T40" fmla="*/ 2147483647 w 119"/>
                <a:gd name="T41" fmla="*/ 660811398 h 51"/>
                <a:gd name="T42" fmla="*/ 2147483647 w 119"/>
                <a:gd name="T43" fmla="*/ 720887254 h 51"/>
                <a:gd name="T44" fmla="*/ 2147483647 w 119"/>
                <a:gd name="T45" fmla="*/ 540667438 h 51"/>
                <a:gd name="T46" fmla="*/ 2147483647 w 119"/>
                <a:gd name="T47" fmla="*/ 660811398 h 51"/>
                <a:gd name="T48" fmla="*/ 2147483647 w 119"/>
                <a:gd name="T49" fmla="*/ 660811398 h 51"/>
                <a:gd name="T50" fmla="*/ 2147483647 w 119"/>
                <a:gd name="T51" fmla="*/ 540667438 h 51"/>
                <a:gd name="T52" fmla="*/ 2147483647 w 119"/>
                <a:gd name="T53" fmla="*/ 841031214 h 51"/>
                <a:gd name="T54" fmla="*/ 2147483647 w 119"/>
                <a:gd name="T55" fmla="*/ 1021251271 h 51"/>
                <a:gd name="T56" fmla="*/ 2147483647 w 119"/>
                <a:gd name="T57" fmla="*/ 1141402982 h 51"/>
                <a:gd name="T58" fmla="*/ 2147483647 w 119"/>
                <a:gd name="T59" fmla="*/ 1201478837 h 51"/>
                <a:gd name="T60" fmla="*/ 2147483647 w 119"/>
                <a:gd name="T61" fmla="*/ 1141402982 h 51"/>
                <a:gd name="T62" fmla="*/ 2147483647 w 119"/>
                <a:gd name="T63" fmla="*/ 1081327126 h 51"/>
                <a:gd name="T64" fmla="*/ 2147483647 w 119"/>
                <a:gd name="T65" fmla="*/ 1261546941 h 51"/>
                <a:gd name="T66" fmla="*/ 2147483647 w 119"/>
                <a:gd name="T67" fmla="*/ 1321622797 h 51"/>
                <a:gd name="T68" fmla="*/ 2147483647 w 119"/>
                <a:gd name="T69" fmla="*/ 1441766757 h 51"/>
                <a:gd name="T70" fmla="*/ 2147483647 w 119"/>
                <a:gd name="T71" fmla="*/ 1621994322 h 51"/>
                <a:gd name="T72" fmla="*/ 2147483647 w 119"/>
                <a:gd name="T73" fmla="*/ 1742138282 h 51"/>
                <a:gd name="T74" fmla="*/ 2147483647 w 119"/>
                <a:gd name="T75" fmla="*/ 1621994322 h 51"/>
                <a:gd name="T76" fmla="*/ 2147483647 w 119"/>
                <a:gd name="T77" fmla="*/ 1621994322 h 51"/>
                <a:gd name="T78" fmla="*/ 2147483647 w 119"/>
                <a:gd name="T79" fmla="*/ 1922358098 h 51"/>
                <a:gd name="T80" fmla="*/ 2147483647 w 119"/>
                <a:gd name="T81" fmla="*/ 2147483647 h 51"/>
                <a:gd name="T82" fmla="*/ 2147483647 w 119"/>
                <a:gd name="T83" fmla="*/ 2147483647 h 51"/>
                <a:gd name="T84" fmla="*/ 2147483647 w 119"/>
                <a:gd name="T85" fmla="*/ 2147483647 h 51"/>
                <a:gd name="T86" fmla="*/ 2147483647 w 119"/>
                <a:gd name="T87" fmla="*/ 2147483647 h 51"/>
                <a:gd name="T88" fmla="*/ 2147483647 w 119"/>
                <a:gd name="T89" fmla="*/ 2147483647 h 51"/>
                <a:gd name="T90" fmla="*/ 2147483647 w 119"/>
                <a:gd name="T91" fmla="*/ 2147483647 h 51"/>
                <a:gd name="T92" fmla="*/ 2147483647 w 119"/>
                <a:gd name="T93" fmla="*/ 2147483647 h 51"/>
                <a:gd name="T94" fmla="*/ 1986617243 w 119"/>
                <a:gd name="T95" fmla="*/ 2147483647 h 51"/>
                <a:gd name="T96" fmla="*/ 1721738267 w 119"/>
                <a:gd name="T97" fmla="*/ 2147483647 h 51"/>
                <a:gd name="T98" fmla="*/ 0 w 119"/>
                <a:gd name="T99" fmla="*/ 2147483647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899" name="Freeform 38" descr="20%"/>
            <p:cNvSpPr>
              <a:spLocks/>
            </p:cNvSpPr>
            <p:nvPr/>
          </p:nvSpPr>
          <p:spPr bwMode="auto">
            <a:xfrm>
              <a:off x="5449888" y="3660775"/>
              <a:ext cx="547687" cy="479425"/>
            </a:xfrm>
            <a:custGeom>
              <a:avLst/>
              <a:gdLst>
                <a:gd name="T0" fmla="*/ 0 w 67"/>
                <a:gd name="T1" fmla="*/ 179382293 h 62"/>
                <a:gd name="T2" fmla="*/ 2147483647 w 67"/>
                <a:gd name="T3" fmla="*/ 0 h 62"/>
                <a:gd name="T4" fmla="*/ 2147483647 w 67"/>
                <a:gd name="T5" fmla="*/ 59796670 h 62"/>
                <a:gd name="T6" fmla="*/ 2147483647 w 67"/>
                <a:gd name="T7" fmla="*/ 119585608 h 62"/>
                <a:gd name="T8" fmla="*/ 2147483647 w 67"/>
                <a:gd name="T9" fmla="*/ 179382293 h 62"/>
                <a:gd name="T10" fmla="*/ 2147483647 w 67"/>
                <a:gd name="T11" fmla="*/ 298967931 h 62"/>
                <a:gd name="T12" fmla="*/ 2147483647 w 67"/>
                <a:gd name="T13" fmla="*/ 358764586 h 62"/>
                <a:gd name="T14" fmla="*/ 2147483647 w 67"/>
                <a:gd name="T15" fmla="*/ 478350163 h 62"/>
                <a:gd name="T16" fmla="*/ 2147483647 w 67"/>
                <a:gd name="T17" fmla="*/ 538146939 h 62"/>
                <a:gd name="T18" fmla="*/ 2147483647 w 67"/>
                <a:gd name="T19" fmla="*/ 538146939 h 62"/>
                <a:gd name="T20" fmla="*/ 2147483647 w 67"/>
                <a:gd name="T21" fmla="*/ 538146939 h 62"/>
                <a:gd name="T22" fmla="*/ 2147483647 w 67"/>
                <a:gd name="T23" fmla="*/ 597943594 h 62"/>
                <a:gd name="T24" fmla="*/ 2147483647 w 67"/>
                <a:gd name="T25" fmla="*/ 717529172 h 62"/>
                <a:gd name="T26" fmla="*/ 2147483647 w 67"/>
                <a:gd name="T27" fmla="*/ 777325827 h 62"/>
                <a:gd name="T28" fmla="*/ 2147483647 w 67"/>
                <a:gd name="T29" fmla="*/ 1016497223 h 62"/>
                <a:gd name="T30" fmla="*/ 2147483647 w 67"/>
                <a:gd name="T31" fmla="*/ 1136090533 h 62"/>
                <a:gd name="T32" fmla="*/ 2147483647 w 67"/>
                <a:gd name="T33" fmla="*/ 1315472766 h 62"/>
                <a:gd name="T34" fmla="*/ 2147483647 w 67"/>
                <a:gd name="T35" fmla="*/ 1494854998 h 62"/>
                <a:gd name="T36" fmla="*/ 2147483647 w 67"/>
                <a:gd name="T37" fmla="*/ 1494854998 h 62"/>
                <a:gd name="T38" fmla="*/ 2147483647 w 67"/>
                <a:gd name="T39" fmla="*/ 1554643920 h 62"/>
                <a:gd name="T40" fmla="*/ 2147483647 w 67"/>
                <a:gd name="T41" fmla="*/ 1614440575 h 62"/>
                <a:gd name="T42" fmla="*/ 2147483647 w 67"/>
                <a:gd name="T43" fmla="*/ 1734026153 h 62"/>
                <a:gd name="T44" fmla="*/ 2147483647 w 67"/>
                <a:gd name="T45" fmla="*/ 1913408385 h 62"/>
                <a:gd name="T46" fmla="*/ 2147483647 w 67"/>
                <a:gd name="T47" fmla="*/ 2092791101 h 62"/>
                <a:gd name="T48" fmla="*/ 2147483647 w 67"/>
                <a:gd name="T49" fmla="*/ 2147483647 h 62"/>
                <a:gd name="T50" fmla="*/ 2147483647 w 67"/>
                <a:gd name="T51" fmla="*/ 2147483647 h 62"/>
                <a:gd name="T52" fmla="*/ 2147483647 w 67"/>
                <a:gd name="T53" fmla="*/ 2147483647 h 62"/>
                <a:gd name="T54" fmla="*/ 2147483647 w 67"/>
                <a:gd name="T55" fmla="*/ 2147483647 h 62"/>
                <a:gd name="T56" fmla="*/ 2147483647 w 67"/>
                <a:gd name="T57" fmla="*/ 2147483647 h 62"/>
                <a:gd name="T58" fmla="*/ 2147483647 w 67"/>
                <a:gd name="T59" fmla="*/ 2147483647 h 62"/>
                <a:gd name="T60" fmla="*/ 2147483647 w 67"/>
                <a:gd name="T61" fmla="*/ 2147483647 h 62"/>
                <a:gd name="T62" fmla="*/ 2147483647 w 67"/>
                <a:gd name="T63" fmla="*/ 2147483647 h 62"/>
                <a:gd name="T64" fmla="*/ 2147483647 w 67"/>
                <a:gd name="T65" fmla="*/ 2147483647 h 62"/>
                <a:gd name="T66" fmla="*/ 2147483647 w 67"/>
                <a:gd name="T67" fmla="*/ 2147483647 h 62"/>
                <a:gd name="T68" fmla="*/ 2147483647 w 67"/>
                <a:gd name="T69" fmla="*/ 2147483647 h 62"/>
                <a:gd name="T70" fmla="*/ 2147483647 w 67"/>
                <a:gd name="T71" fmla="*/ 2147483647 h 62"/>
                <a:gd name="T72" fmla="*/ 2147483647 w 67"/>
                <a:gd name="T73" fmla="*/ 2147483647 h 62"/>
                <a:gd name="T74" fmla="*/ 2147483647 w 67"/>
                <a:gd name="T75" fmla="*/ 2147483647 h 62"/>
                <a:gd name="T76" fmla="*/ 2147483647 w 67"/>
                <a:gd name="T77" fmla="*/ 2147483647 h 62"/>
                <a:gd name="T78" fmla="*/ 2147483647 w 67"/>
                <a:gd name="T79" fmla="*/ 2147483647 h 62"/>
                <a:gd name="T80" fmla="*/ 2147483647 w 67"/>
                <a:gd name="T81" fmla="*/ 2147483647 h 62"/>
                <a:gd name="T82" fmla="*/ 534566920 w 67"/>
                <a:gd name="T83" fmla="*/ 2147483647 h 62"/>
                <a:gd name="T84" fmla="*/ 534566920 w 67"/>
                <a:gd name="T85" fmla="*/ 2147483647 h 62"/>
                <a:gd name="T86" fmla="*/ 400931352 w 67"/>
                <a:gd name="T87" fmla="*/ 2147483647 h 62"/>
                <a:gd name="T88" fmla="*/ 267287547 w 67"/>
                <a:gd name="T89" fmla="*/ 2147483647 h 62"/>
                <a:gd name="T90" fmla="*/ 267287547 w 67"/>
                <a:gd name="T91" fmla="*/ 2147483647 h 62"/>
                <a:gd name="T92" fmla="*/ 133643773 w 67"/>
                <a:gd name="T93" fmla="*/ 2147483647 h 62"/>
                <a:gd name="T94" fmla="*/ 133643773 w 67"/>
                <a:gd name="T95" fmla="*/ 1315472766 h 62"/>
                <a:gd name="T96" fmla="*/ 0 w 67"/>
                <a:gd name="T97" fmla="*/ 179382293 h 62"/>
                <a:gd name="T98" fmla="*/ 0 w 67"/>
                <a:gd name="T99" fmla="*/ 17938229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pattFill prst="pct20">
              <a:fgClr>
                <a:schemeClr val="tx1"/>
              </a:fgClr>
              <a:bgClr>
                <a:srgbClr val="AA1202"/>
              </a:bgClr>
            </a:pattFill>
            <a:ln w="12700" cmpd="sng">
              <a:solidFill>
                <a:schemeClr val="tx1"/>
              </a:solidFill>
              <a:prstDash val="solid"/>
              <a:round/>
              <a:headEnd/>
              <a:tailEnd/>
            </a:ln>
          </p:spPr>
          <p:txBody>
            <a:bodyPr/>
            <a:lstStyle/>
            <a:p>
              <a:endParaRPr lang="en-US"/>
            </a:p>
          </p:txBody>
        </p:sp>
        <p:grpSp>
          <p:nvGrpSpPr>
            <p:cNvPr id="32900" name="Group 281"/>
            <p:cNvGrpSpPr>
              <a:grpSpLocks/>
            </p:cNvGrpSpPr>
            <p:nvPr/>
          </p:nvGrpSpPr>
          <p:grpSpPr bwMode="auto">
            <a:xfrm>
              <a:off x="1155696" y="3886215"/>
              <a:ext cx="2009775" cy="1390654"/>
              <a:chOff x="768" y="2832"/>
              <a:chExt cx="1203" cy="876"/>
            </a:xfrm>
          </p:grpSpPr>
          <p:sp>
            <p:nvSpPr>
              <p:cNvPr id="32923" name="Freeform 40"/>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4" name="Freeform 41"/>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66D"/>
              </a:solidFill>
              <a:ln w="12700" cmpd="sng">
                <a:solidFill>
                  <a:schemeClr val="tx1"/>
                </a:solidFill>
                <a:prstDash val="solid"/>
                <a:round/>
                <a:headEnd/>
                <a:tailEnd/>
              </a:ln>
            </p:spPr>
            <p:txBody>
              <a:bodyPr/>
              <a:lstStyle/>
              <a:p>
                <a:endParaRPr lang="en-US"/>
              </a:p>
            </p:txBody>
          </p:sp>
          <p:sp>
            <p:nvSpPr>
              <p:cNvPr id="32925" name="Freeform 42"/>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6" name="Freeform 43"/>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7" name="Freeform 44"/>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8" name="Freeform 45"/>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29" name="Freeform 46"/>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0" name="Freeform 47"/>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1" name="Freeform 48"/>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2" name="Freeform 49"/>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3" name="Freeform 50"/>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4" name="Freeform 51"/>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66D"/>
              </a:solidFill>
              <a:ln w="12700" cmpd="sng">
                <a:solidFill>
                  <a:schemeClr val="tx1"/>
                </a:solidFill>
                <a:prstDash val="solid"/>
                <a:round/>
                <a:headEnd/>
                <a:tailEnd/>
              </a:ln>
            </p:spPr>
            <p:txBody>
              <a:bodyPr/>
              <a:lstStyle/>
              <a:p>
                <a:endParaRPr lang="en-US"/>
              </a:p>
            </p:txBody>
          </p:sp>
          <p:sp>
            <p:nvSpPr>
              <p:cNvPr id="32935" name="Freeform 52"/>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6" name="Freeform 53"/>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37" name="Freeform 54"/>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66D"/>
              </a:solidFill>
              <a:ln w="12700" cmpd="sng">
                <a:solidFill>
                  <a:schemeClr val="tx1"/>
                </a:solidFill>
                <a:prstDash val="solid"/>
                <a:round/>
                <a:headEnd/>
                <a:tailEnd/>
              </a:ln>
            </p:spPr>
            <p:txBody>
              <a:bodyPr/>
              <a:lstStyle/>
              <a:p>
                <a:endParaRPr lang="en-US"/>
              </a:p>
            </p:txBody>
          </p:sp>
        </p:grpSp>
        <p:grpSp>
          <p:nvGrpSpPr>
            <p:cNvPr id="32901" name="Group 55"/>
            <p:cNvGrpSpPr>
              <a:grpSpLocks/>
            </p:cNvGrpSpPr>
            <p:nvPr/>
          </p:nvGrpSpPr>
          <p:grpSpPr bwMode="auto">
            <a:xfrm>
              <a:off x="5824531" y="2197100"/>
              <a:ext cx="830261" cy="742950"/>
              <a:chOff x="3562" y="1636"/>
              <a:chExt cx="497" cy="468"/>
            </a:xfrm>
          </p:grpSpPr>
          <p:sp>
            <p:nvSpPr>
              <p:cNvPr id="32921" name="Freeform 56"/>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22" name="Freeform 57"/>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grpSp>
        <p:sp>
          <p:nvSpPr>
            <p:cNvPr id="32902" name="Freeform 58"/>
            <p:cNvSpPr>
              <a:spLocks/>
            </p:cNvSpPr>
            <p:nvPr/>
          </p:nvSpPr>
          <p:spPr bwMode="auto">
            <a:xfrm>
              <a:off x="6159500" y="2917825"/>
              <a:ext cx="327025" cy="557213"/>
            </a:xfrm>
            <a:custGeom>
              <a:avLst/>
              <a:gdLst>
                <a:gd name="T0" fmla="*/ 66843900 w 40"/>
                <a:gd name="T1" fmla="*/ 299463286 h 72"/>
                <a:gd name="T2" fmla="*/ 267367426 w 40"/>
                <a:gd name="T3" fmla="*/ 2147483647 h 72"/>
                <a:gd name="T4" fmla="*/ 267367426 w 40"/>
                <a:gd name="T5" fmla="*/ 2147483647 h 72"/>
                <a:gd name="T6" fmla="*/ 267367426 w 40"/>
                <a:gd name="T7" fmla="*/ 2147483647 h 72"/>
                <a:gd name="T8" fmla="*/ 267367426 w 40"/>
                <a:gd name="T9" fmla="*/ 2147483647 h 72"/>
                <a:gd name="T10" fmla="*/ 334203199 w 40"/>
                <a:gd name="T11" fmla="*/ 2147483647 h 72"/>
                <a:gd name="T12" fmla="*/ 401047084 w 40"/>
                <a:gd name="T13" fmla="*/ 2147483647 h 72"/>
                <a:gd name="T14" fmla="*/ 267367426 w 40"/>
                <a:gd name="T15" fmla="*/ 2147483647 h 72"/>
                <a:gd name="T16" fmla="*/ 267367426 w 40"/>
                <a:gd name="T17" fmla="*/ 2147483647 h 72"/>
                <a:gd name="T18" fmla="*/ 133679625 w 40"/>
                <a:gd name="T19" fmla="*/ 2147483647 h 72"/>
                <a:gd name="T20" fmla="*/ 0 w 40"/>
                <a:gd name="T21" fmla="*/ 2147483647 h 72"/>
                <a:gd name="T22" fmla="*/ 0 w 40"/>
                <a:gd name="T23" fmla="*/ 2147483647 h 72"/>
                <a:gd name="T24" fmla="*/ 0 w 40"/>
                <a:gd name="T25" fmla="*/ 2147483647 h 72"/>
                <a:gd name="T26" fmla="*/ 0 w 40"/>
                <a:gd name="T27" fmla="*/ 2147483647 h 72"/>
                <a:gd name="T28" fmla="*/ 0 w 40"/>
                <a:gd name="T29" fmla="*/ 2147483647 h 72"/>
                <a:gd name="T30" fmla="*/ 0 w 40"/>
                <a:gd name="T31" fmla="*/ 2147483647 h 72"/>
                <a:gd name="T32" fmla="*/ 66843900 w 40"/>
                <a:gd name="T33" fmla="*/ 2147483647 h 72"/>
                <a:gd name="T34" fmla="*/ 133679625 w 40"/>
                <a:gd name="T35" fmla="*/ 2147483647 h 72"/>
                <a:gd name="T36" fmla="*/ 133679625 w 40"/>
                <a:gd name="T37" fmla="*/ 2147483647 h 72"/>
                <a:gd name="T38" fmla="*/ 133679625 w 40"/>
                <a:gd name="T39" fmla="*/ 2147483647 h 72"/>
                <a:gd name="T40" fmla="*/ 334203199 w 40"/>
                <a:gd name="T41" fmla="*/ 2147483647 h 72"/>
                <a:gd name="T42" fmla="*/ 534726677 w 40"/>
                <a:gd name="T43" fmla="*/ 2147483647 h 72"/>
                <a:gd name="T44" fmla="*/ 802085991 w 40"/>
                <a:gd name="T45" fmla="*/ 2147483647 h 72"/>
                <a:gd name="T46" fmla="*/ 802085991 w 40"/>
                <a:gd name="T47" fmla="*/ 2147483647 h 72"/>
                <a:gd name="T48" fmla="*/ 868929876 w 40"/>
                <a:gd name="T49" fmla="*/ 2147483647 h 72"/>
                <a:gd name="T50" fmla="*/ 935773760 w 40"/>
                <a:gd name="T51" fmla="*/ 2147483647 h 72"/>
                <a:gd name="T52" fmla="*/ 1069453354 w 40"/>
                <a:gd name="T53" fmla="*/ 2147483647 h 72"/>
                <a:gd name="T54" fmla="*/ 1136297494 w 40"/>
                <a:gd name="T55" fmla="*/ 2147483647 h 72"/>
                <a:gd name="T56" fmla="*/ 1203133203 w 40"/>
                <a:gd name="T57" fmla="*/ 2147483647 h 72"/>
                <a:gd name="T58" fmla="*/ 1269977087 w 40"/>
                <a:gd name="T59" fmla="*/ 2147483647 h 72"/>
                <a:gd name="T60" fmla="*/ 1336820972 w 40"/>
                <a:gd name="T61" fmla="*/ 2147483647 h 72"/>
                <a:gd name="T62" fmla="*/ 1403656681 w 40"/>
                <a:gd name="T63" fmla="*/ 2147483647 h 72"/>
                <a:gd name="T64" fmla="*/ 1470500565 w 40"/>
                <a:gd name="T65" fmla="*/ 2147483647 h 72"/>
                <a:gd name="T66" fmla="*/ 1604180158 w 40"/>
                <a:gd name="T67" fmla="*/ 2147483647 h 72"/>
                <a:gd name="T68" fmla="*/ 1804703636 w 40"/>
                <a:gd name="T69" fmla="*/ 2147483647 h 72"/>
                <a:gd name="T70" fmla="*/ 1871539345 w 40"/>
                <a:gd name="T71" fmla="*/ 2147483647 h 72"/>
                <a:gd name="T72" fmla="*/ 2147483647 w 40"/>
                <a:gd name="T73" fmla="*/ 2147483647 h 72"/>
                <a:gd name="T74" fmla="*/ 2147483647 w 40"/>
                <a:gd name="T75" fmla="*/ 2147483647 h 72"/>
                <a:gd name="T76" fmla="*/ 2147483647 w 40"/>
                <a:gd name="T77" fmla="*/ 2147483647 h 72"/>
                <a:gd name="T78" fmla="*/ 2147483647 w 40"/>
                <a:gd name="T79" fmla="*/ 2147483647 h 72"/>
                <a:gd name="T80" fmla="*/ 2147483647 w 40"/>
                <a:gd name="T81" fmla="*/ 2147483647 h 72"/>
                <a:gd name="T82" fmla="*/ 2147483647 w 40"/>
                <a:gd name="T83" fmla="*/ 2147483647 h 72"/>
                <a:gd name="T84" fmla="*/ 2147483647 w 40"/>
                <a:gd name="T85" fmla="*/ 2147483647 h 72"/>
                <a:gd name="T86" fmla="*/ 2147483647 w 40"/>
                <a:gd name="T87" fmla="*/ 2147483647 h 72"/>
                <a:gd name="T88" fmla="*/ 2147483647 w 40"/>
                <a:gd name="T89" fmla="*/ 2147483647 h 72"/>
                <a:gd name="T90" fmla="*/ 2147483647 w 40"/>
                <a:gd name="T91" fmla="*/ 2147483647 h 72"/>
                <a:gd name="T92" fmla="*/ 2147483647 w 40"/>
                <a:gd name="T93" fmla="*/ 59892648 h 72"/>
                <a:gd name="T94" fmla="*/ 2147483647 w 40"/>
                <a:gd name="T95" fmla="*/ 0 h 72"/>
                <a:gd name="T96" fmla="*/ 601570689 w 40"/>
                <a:gd name="T97" fmla="*/ 179677960 h 72"/>
                <a:gd name="T98" fmla="*/ 534726677 w 40"/>
                <a:gd name="T99" fmla="*/ 239570593 h 72"/>
                <a:gd name="T100" fmla="*/ 401047084 w 40"/>
                <a:gd name="T101" fmla="*/ 299463286 h 72"/>
                <a:gd name="T102" fmla="*/ 334203199 w 40"/>
                <a:gd name="T103" fmla="*/ 359355919 h 72"/>
                <a:gd name="T104" fmla="*/ 200523542 w 40"/>
                <a:gd name="T105" fmla="*/ 359355919 h 72"/>
                <a:gd name="T106" fmla="*/ 66843900 w 40"/>
                <a:gd name="T107" fmla="*/ 299463286 h 72"/>
                <a:gd name="T108" fmla="*/ 66843900 w 40"/>
                <a:gd name="T109" fmla="*/ 299463286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3" name="Freeform 59" descr="75%"/>
            <p:cNvSpPr>
              <a:spLocks/>
            </p:cNvSpPr>
            <p:nvPr/>
          </p:nvSpPr>
          <p:spPr bwMode="auto">
            <a:xfrm>
              <a:off x="6721475" y="3730625"/>
              <a:ext cx="560388" cy="409575"/>
            </a:xfrm>
            <a:custGeom>
              <a:avLst/>
              <a:gdLst>
                <a:gd name="T0" fmla="*/ 2147483647 w 69"/>
                <a:gd name="T1" fmla="*/ 2147483647 h 53"/>
                <a:gd name="T2" fmla="*/ 2147483647 w 69"/>
                <a:gd name="T3" fmla="*/ 2147483647 h 53"/>
                <a:gd name="T4" fmla="*/ 2147483647 w 69"/>
                <a:gd name="T5" fmla="*/ 2147483647 h 53"/>
                <a:gd name="T6" fmla="*/ 2147483647 w 69"/>
                <a:gd name="T7" fmla="*/ 2147483647 h 53"/>
                <a:gd name="T8" fmla="*/ 2044749835 w 69"/>
                <a:gd name="T9" fmla="*/ 2147483647 h 53"/>
                <a:gd name="T10" fmla="*/ 1912831309 w 69"/>
                <a:gd name="T11" fmla="*/ 2147483647 h 53"/>
                <a:gd name="T12" fmla="*/ 1648994258 w 69"/>
                <a:gd name="T13" fmla="*/ 2030456852 h 53"/>
                <a:gd name="T14" fmla="*/ 1517075733 w 69"/>
                <a:gd name="T15" fmla="*/ 1911022788 h 53"/>
                <a:gd name="T16" fmla="*/ 1451112409 w 69"/>
                <a:gd name="T17" fmla="*/ 1791581479 h 53"/>
                <a:gd name="T18" fmla="*/ 989393256 w 69"/>
                <a:gd name="T19" fmla="*/ 1492985934 h 53"/>
                <a:gd name="T20" fmla="*/ 857474730 w 69"/>
                <a:gd name="T21" fmla="*/ 1373544625 h 53"/>
                <a:gd name="T22" fmla="*/ 659601003 w 69"/>
                <a:gd name="T23" fmla="*/ 1134669735 h 53"/>
                <a:gd name="T24" fmla="*/ 527682350 w 69"/>
                <a:gd name="T25" fmla="*/ 955507530 h 53"/>
                <a:gd name="T26" fmla="*/ 65963339 w 69"/>
                <a:gd name="T27" fmla="*/ 836073949 h 53"/>
                <a:gd name="T28" fmla="*/ 65963339 w 69"/>
                <a:gd name="T29" fmla="*/ 597191331 h 53"/>
                <a:gd name="T30" fmla="*/ 197881912 w 69"/>
                <a:gd name="T31" fmla="*/ 477757629 h 53"/>
                <a:gd name="T32" fmla="*/ 197881912 w 69"/>
                <a:gd name="T33" fmla="*/ 418036974 h 53"/>
                <a:gd name="T34" fmla="*/ 527682350 w 69"/>
                <a:gd name="T35" fmla="*/ 298595665 h 53"/>
                <a:gd name="T36" fmla="*/ 791519528 w 69"/>
                <a:gd name="T37" fmla="*/ 179154296 h 53"/>
                <a:gd name="T38" fmla="*/ 857474730 w 69"/>
                <a:gd name="T39" fmla="*/ 119441339 h 53"/>
                <a:gd name="T40" fmla="*/ 2044749835 w 69"/>
                <a:gd name="T41" fmla="*/ 59720670 h 53"/>
                <a:gd name="T42" fmla="*/ 2044749835 w 69"/>
                <a:gd name="T43" fmla="*/ 119441339 h 53"/>
                <a:gd name="T44" fmla="*/ 2147483647 w 69"/>
                <a:gd name="T45" fmla="*/ 238874951 h 53"/>
                <a:gd name="T46" fmla="*/ 2147483647 w 69"/>
                <a:gd name="T47" fmla="*/ 238874951 h 53"/>
                <a:gd name="T48" fmla="*/ 2147483647 w 69"/>
                <a:gd name="T49" fmla="*/ 1015228426 h 53"/>
                <a:gd name="T50" fmla="*/ 2147483647 w 69"/>
                <a:gd name="T51" fmla="*/ 1134669735 h 53"/>
                <a:gd name="T52" fmla="*/ 2147483647 w 69"/>
                <a:gd name="T53" fmla="*/ 1433265280 h 53"/>
                <a:gd name="T54" fmla="*/ 2147483647 w 69"/>
                <a:gd name="T55" fmla="*/ 1672140170 h 53"/>
                <a:gd name="T56" fmla="*/ 2147483647 w 69"/>
                <a:gd name="T57" fmla="*/ 1791581479 h 53"/>
                <a:gd name="T58" fmla="*/ 2147483647 w 69"/>
                <a:gd name="T59" fmla="*/ 1851302133 h 53"/>
                <a:gd name="T60" fmla="*/ 2147483647 w 69"/>
                <a:gd name="T61" fmla="*/ 1970735715 h 53"/>
                <a:gd name="T62" fmla="*/ 2147483647 w 69"/>
                <a:gd name="T63" fmla="*/ 2090177507 h 53"/>
                <a:gd name="T64" fmla="*/ 2147483647 w 69"/>
                <a:gd name="T65" fmla="*/ 2147483647 h 53"/>
                <a:gd name="T66" fmla="*/ 2147483647 w 69"/>
                <a:gd name="T67" fmla="*/ 2147483647 h 53"/>
                <a:gd name="T68" fmla="*/ 2147483647 w 69"/>
                <a:gd name="T69" fmla="*/ 2147483647 h 53"/>
                <a:gd name="T70" fmla="*/ 2147483647 w 69"/>
                <a:gd name="T71" fmla="*/ 2147483647 h 53"/>
                <a:gd name="T72" fmla="*/ 2147483647 w 69"/>
                <a:gd name="T73" fmla="*/ 2147483647 h 53"/>
                <a:gd name="T74" fmla="*/ 2147483647 w 69"/>
                <a:gd name="T75" fmla="*/ 2147483647 h 53"/>
                <a:gd name="T76" fmla="*/ 2147483647 w 69"/>
                <a:gd name="T77" fmla="*/ 2147483647 h 53"/>
                <a:gd name="T78" fmla="*/ 2147483647 w 69"/>
                <a:gd name="T79" fmla="*/ 2147483647 h 53"/>
                <a:gd name="T80" fmla="*/ 2147483647 w 69"/>
                <a:gd name="T81" fmla="*/ 2147483647 h 53"/>
                <a:gd name="T82" fmla="*/ 2147483647 w 69"/>
                <a:gd name="T83" fmla="*/ 2147483647 h 53"/>
                <a:gd name="T84" fmla="*/ 2147483647 w 69"/>
                <a:gd name="T85" fmla="*/ 2147483647 h 53"/>
                <a:gd name="T86" fmla="*/ 2147483647 w 69"/>
                <a:gd name="T87" fmla="*/ 2147483647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pattFill prst="pct20">
              <a:fgClr>
                <a:schemeClr val="tx2"/>
              </a:fgClr>
              <a:bgClr>
                <a:srgbClr val="AA1202"/>
              </a:bgClr>
            </a:pattFill>
            <a:ln w="9525">
              <a:solidFill>
                <a:schemeClr val="tx1"/>
              </a:solidFill>
              <a:miter lim="800000"/>
              <a:headEnd/>
              <a:tailEnd/>
            </a:ln>
          </p:spPr>
          <p:txBody>
            <a:bodyPr wrap="none" anchor="ctr"/>
            <a:lstStyle/>
            <a:p>
              <a:endParaRPr lang="en-US"/>
            </a:p>
          </p:txBody>
        </p:sp>
        <p:sp>
          <p:nvSpPr>
            <p:cNvPr id="32904" name="Freeform 60"/>
            <p:cNvSpPr>
              <a:spLocks/>
            </p:cNvSpPr>
            <p:nvPr/>
          </p:nvSpPr>
          <p:spPr bwMode="auto">
            <a:xfrm>
              <a:off x="6467475" y="3784600"/>
              <a:ext cx="596900" cy="596900"/>
            </a:xfrm>
            <a:custGeom>
              <a:avLst/>
              <a:gdLst>
                <a:gd name="T0" fmla="*/ 601724264 w 73"/>
                <a:gd name="T1" fmla="*/ 2147483647 h 77"/>
                <a:gd name="T2" fmla="*/ 735446162 w 73"/>
                <a:gd name="T3" fmla="*/ 2147483647 h 77"/>
                <a:gd name="T4" fmla="*/ 869159883 w 73"/>
                <a:gd name="T5" fmla="*/ 2147483647 h 77"/>
                <a:gd name="T6" fmla="*/ 869159883 w 73"/>
                <a:gd name="T7" fmla="*/ 2147483647 h 77"/>
                <a:gd name="T8" fmla="*/ 936020831 w 73"/>
                <a:gd name="T9" fmla="*/ 2147483647 h 77"/>
                <a:gd name="T10" fmla="*/ 869159883 w 73"/>
                <a:gd name="T11" fmla="*/ 2147483647 h 77"/>
                <a:gd name="T12" fmla="*/ 802307111 w 73"/>
                <a:gd name="T13" fmla="*/ 2147483647 h 77"/>
                <a:gd name="T14" fmla="*/ 936020831 w 73"/>
                <a:gd name="T15" fmla="*/ 2147483647 h 77"/>
                <a:gd name="T16" fmla="*/ 1069734552 w 73"/>
                <a:gd name="T17" fmla="*/ 2147483647 h 77"/>
                <a:gd name="T18" fmla="*/ 1136595756 w 73"/>
                <a:gd name="T19" fmla="*/ 2147483647 h 77"/>
                <a:gd name="T20" fmla="*/ 1203456705 w 73"/>
                <a:gd name="T21" fmla="*/ 2147483647 h 77"/>
                <a:gd name="T22" fmla="*/ 2147483647 w 73"/>
                <a:gd name="T23" fmla="*/ 2147483647 h 77"/>
                <a:gd name="T24" fmla="*/ 2147483647 w 73"/>
                <a:gd name="T25" fmla="*/ 2147483647 h 77"/>
                <a:gd name="T26" fmla="*/ 2147483647 w 73"/>
                <a:gd name="T27" fmla="*/ 2147483647 h 77"/>
                <a:gd name="T28" fmla="*/ 2147483647 w 73"/>
                <a:gd name="T29" fmla="*/ 2147483647 h 77"/>
                <a:gd name="T30" fmla="*/ 2147483647 w 73"/>
                <a:gd name="T31" fmla="*/ 2147483647 h 77"/>
                <a:gd name="T32" fmla="*/ 2147483647 w 73"/>
                <a:gd name="T33" fmla="*/ 2147483647 h 77"/>
                <a:gd name="T34" fmla="*/ 2147483647 w 73"/>
                <a:gd name="T35" fmla="*/ 2147483647 h 77"/>
                <a:gd name="T36" fmla="*/ 2147483647 w 73"/>
                <a:gd name="T37" fmla="*/ 2147483647 h 77"/>
                <a:gd name="T38" fmla="*/ 2147483647 w 73"/>
                <a:gd name="T39" fmla="*/ 2147483647 h 77"/>
                <a:gd name="T40" fmla="*/ 2147483647 w 73"/>
                <a:gd name="T41" fmla="*/ 2147483647 h 77"/>
                <a:gd name="T42" fmla="*/ 2147483647 w 73"/>
                <a:gd name="T43" fmla="*/ 2147483647 h 77"/>
                <a:gd name="T44" fmla="*/ 2147483647 w 73"/>
                <a:gd name="T45" fmla="*/ 2147483647 h 77"/>
                <a:gd name="T46" fmla="*/ 2147483647 w 73"/>
                <a:gd name="T47" fmla="*/ 2147483647 h 77"/>
                <a:gd name="T48" fmla="*/ 2147483647 w 73"/>
                <a:gd name="T49" fmla="*/ 2147483647 h 77"/>
                <a:gd name="T50" fmla="*/ 2147483647 w 73"/>
                <a:gd name="T51" fmla="*/ 2147483647 h 77"/>
                <a:gd name="T52" fmla="*/ 2147483647 w 73"/>
                <a:gd name="T53" fmla="*/ 2147483647 h 77"/>
                <a:gd name="T54" fmla="*/ 2147483647 w 73"/>
                <a:gd name="T55" fmla="*/ 1922963460 h 77"/>
                <a:gd name="T56" fmla="*/ 2147483647 w 73"/>
                <a:gd name="T57" fmla="*/ 1802777305 h 77"/>
                <a:gd name="T58" fmla="*/ 2147483647 w 73"/>
                <a:gd name="T59" fmla="*/ 1622505825 h 77"/>
                <a:gd name="T60" fmla="*/ 2147483647 w 73"/>
                <a:gd name="T61" fmla="*/ 1502319670 h 77"/>
                <a:gd name="T62" fmla="*/ 2147483647 w 73"/>
                <a:gd name="T63" fmla="*/ 1382133515 h 77"/>
                <a:gd name="T64" fmla="*/ 2147483647 w 73"/>
                <a:gd name="T65" fmla="*/ 1081668127 h 77"/>
                <a:gd name="T66" fmla="*/ 2147483647 w 73"/>
                <a:gd name="T67" fmla="*/ 961481730 h 77"/>
                <a:gd name="T68" fmla="*/ 2147483647 w 73"/>
                <a:gd name="T69" fmla="*/ 721109420 h 77"/>
                <a:gd name="T70" fmla="*/ 2147483647 w 73"/>
                <a:gd name="T71" fmla="*/ 540837940 h 77"/>
                <a:gd name="T72" fmla="*/ 2139477281 w 73"/>
                <a:gd name="T73" fmla="*/ 420651663 h 77"/>
                <a:gd name="T74" fmla="*/ 2139477281 w 73"/>
                <a:gd name="T75" fmla="*/ 180279293 h 77"/>
                <a:gd name="T76" fmla="*/ 2147483647 w 73"/>
                <a:gd name="T77" fmla="*/ 60093093 h 77"/>
                <a:gd name="T78" fmla="*/ 2147483647 w 73"/>
                <a:gd name="T79" fmla="*/ 0 h 77"/>
                <a:gd name="T80" fmla="*/ 0 w 73"/>
                <a:gd name="T81" fmla="*/ 300465509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5" name="Freeform 61"/>
            <p:cNvSpPr>
              <a:spLocks/>
            </p:cNvSpPr>
            <p:nvPr/>
          </p:nvSpPr>
          <p:spPr bwMode="auto">
            <a:xfrm>
              <a:off x="7029450" y="3041650"/>
              <a:ext cx="506413" cy="223838"/>
            </a:xfrm>
            <a:custGeom>
              <a:avLst/>
              <a:gdLst>
                <a:gd name="T0" fmla="*/ 2147483647 w 62"/>
                <a:gd name="T1" fmla="*/ 119151282 h 29"/>
                <a:gd name="T2" fmla="*/ 133431657 w 62"/>
                <a:gd name="T3" fmla="*/ 1012789980 h 29"/>
                <a:gd name="T4" fmla="*/ 266863313 w 62"/>
                <a:gd name="T5" fmla="*/ 953217973 h 29"/>
                <a:gd name="T6" fmla="*/ 533726626 w 62"/>
                <a:gd name="T7" fmla="*/ 774487236 h 29"/>
                <a:gd name="T8" fmla="*/ 667158379 w 62"/>
                <a:gd name="T9" fmla="*/ 655335984 h 29"/>
                <a:gd name="T10" fmla="*/ 733866023 w 62"/>
                <a:gd name="T11" fmla="*/ 595764218 h 29"/>
                <a:gd name="T12" fmla="*/ 934013460 w 62"/>
                <a:gd name="T13" fmla="*/ 536184733 h 29"/>
                <a:gd name="T14" fmla="*/ 1267592777 w 62"/>
                <a:gd name="T15" fmla="*/ 417033361 h 29"/>
                <a:gd name="T16" fmla="*/ 1401024402 w 62"/>
                <a:gd name="T17" fmla="*/ 476605127 h 29"/>
                <a:gd name="T18" fmla="*/ 1534456027 w 62"/>
                <a:gd name="T19" fmla="*/ 476605127 h 29"/>
                <a:gd name="T20" fmla="*/ 1667887651 w 62"/>
                <a:gd name="T21" fmla="*/ 714915469 h 29"/>
                <a:gd name="T22" fmla="*/ 1801319276 w 62"/>
                <a:gd name="T23" fmla="*/ 714915469 h 29"/>
                <a:gd name="T24" fmla="*/ 1801319276 w 62"/>
                <a:gd name="T25" fmla="*/ 834066721 h 29"/>
                <a:gd name="T26" fmla="*/ 2068182526 w 62"/>
                <a:gd name="T27" fmla="*/ 893638488 h 29"/>
                <a:gd name="T28" fmla="*/ 2147483647 w 62"/>
                <a:gd name="T29" fmla="*/ 1012789980 h 29"/>
                <a:gd name="T30" fmla="*/ 2147483647 w 62"/>
                <a:gd name="T31" fmla="*/ 1131948951 h 29"/>
                <a:gd name="T32" fmla="*/ 2134898338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6" name="Freeform 62"/>
            <p:cNvSpPr>
              <a:spLocks/>
            </p:cNvSpPr>
            <p:nvPr/>
          </p:nvSpPr>
          <p:spPr bwMode="auto">
            <a:xfrm>
              <a:off x="7413625" y="3017838"/>
              <a:ext cx="122238" cy="185737"/>
            </a:xfrm>
            <a:custGeom>
              <a:avLst/>
              <a:gdLst>
                <a:gd name="T0" fmla="*/ 996141911 w 15"/>
                <a:gd name="T1" fmla="*/ 1317641560 h 24"/>
                <a:gd name="T2" fmla="*/ 996141911 w 15"/>
                <a:gd name="T3" fmla="*/ 1197856711 h 24"/>
                <a:gd name="T4" fmla="*/ 929734097 w 15"/>
                <a:gd name="T5" fmla="*/ 1078071862 h 24"/>
                <a:gd name="T6" fmla="*/ 796910320 w 15"/>
                <a:gd name="T7" fmla="*/ 958286772 h 24"/>
                <a:gd name="T8" fmla="*/ 664094692 w 15"/>
                <a:gd name="T9" fmla="*/ 898394347 h 24"/>
                <a:gd name="T10" fmla="*/ 597686878 w 15"/>
                <a:gd name="T11" fmla="*/ 838501923 h 24"/>
                <a:gd name="T12" fmla="*/ 597686878 w 15"/>
                <a:gd name="T13" fmla="*/ 718717074 h 24"/>
                <a:gd name="T14" fmla="*/ 464862974 w 15"/>
                <a:gd name="T15" fmla="*/ 539032062 h 24"/>
                <a:gd name="T16" fmla="*/ 398455160 w 15"/>
                <a:gd name="T17" fmla="*/ 479139516 h 24"/>
                <a:gd name="T18" fmla="*/ 332047346 w 15"/>
                <a:gd name="T19" fmla="*/ 359354667 h 24"/>
                <a:gd name="T20" fmla="*/ 265639469 w 15"/>
                <a:gd name="T21" fmla="*/ 299462243 h 24"/>
                <a:gd name="T22" fmla="*/ 265639469 w 15"/>
                <a:gd name="T23" fmla="*/ 239569758 h 24"/>
                <a:gd name="T24" fmla="*/ 265639469 w 15"/>
                <a:gd name="T25" fmla="*/ 239569758 h 24"/>
                <a:gd name="T26" fmla="*/ 265639469 w 15"/>
                <a:gd name="T27" fmla="*/ 179677334 h 24"/>
                <a:gd name="T28" fmla="*/ 332047346 w 15"/>
                <a:gd name="T29" fmla="*/ 0 h 24"/>
                <a:gd name="T30" fmla="*/ 265639469 w 15"/>
                <a:gd name="T31" fmla="*/ 0 h 24"/>
                <a:gd name="T32" fmla="*/ 132815660 w 15"/>
                <a:gd name="T33" fmla="*/ 0 h 24"/>
                <a:gd name="T34" fmla="*/ 66407830 w 15"/>
                <a:gd name="T35" fmla="*/ 59892440 h 24"/>
                <a:gd name="T36" fmla="*/ 66407830 w 15"/>
                <a:gd name="T37" fmla="*/ 119784879 h 24"/>
                <a:gd name="T38" fmla="*/ 66407830 w 15"/>
                <a:gd name="T39" fmla="*/ 179677334 h 24"/>
                <a:gd name="T40" fmla="*/ 0 w 15"/>
                <a:gd name="T41" fmla="*/ 179677334 h 24"/>
                <a:gd name="T42" fmla="*/ 464862974 w 15"/>
                <a:gd name="T43" fmla="*/ 1437426409 h 24"/>
                <a:gd name="T44" fmla="*/ 996141911 w 15"/>
                <a:gd name="T45" fmla="*/ 1317641560 h 24"/>
                <a:gd name="T46" fmla="*/ 99614191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07" name="Freeform 63"/>
            <p:cNvSpPr>
              <a:spLocks/>
            </p:cNvSpPr>
            <p:nvPr/>
          </p:nvSpPr>
          <p:spPr bwMode="auto">
            <a:xfrm>
              <a:off x="7445375" y="2801938"/>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8" name="Freeform 64"/>
            <p:cNvSpPr>
              <a:spLocks/>
            </p:cNvSpPr>
            <p:nvPr/>
          </p:nvSpPr>
          <p:spPr bwMode="auto">
            <a:xfrm>
              <a:off x="7583488" y="2654300"/>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09" name="Freeform 65"/>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0" name="Freeform 66"/>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ED4213"/>
            </a:solidFill>
            <a:ln w="12700" cmpd="sng">
              <a:solidFill>
                <a:schemeClr val="tx1"/>
              </a:solidFill>
              <a:prstDash val="solid"/>
              <a:round/>
              <a:headEnd/>
              <a:tailEnd/>
            </a:ln>
          </p:spPr>
          <p:txBody>
            <a:bodyPr/>
            <a:lstStyle/>
            <a:p>
              <a:endParaRPr lang="en-US"/>
            </a:p>
          </p:txBody>
        </p:sp>
        <p:sp>
          <p:nvSpPr>
            <p:cNvPr id="32911" name="Freeform 67"/>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ED4213"/>
            </a:solidFill>
            <a:ln w="12700" cmpd="sng">
              <a:solidFill>
                <a:schemeClr val="tx1"/>
              </a:solidFill>
              <a:prstDash val="solid"/>
              <a:round/>
              <a:headEnd/>
              <a:tailEnd/>
            </a:ln>
          </p:spPr>
          <p:txBody>
            <a:bodyPr/>
            <a:lstStyle/>
            <a:p>
              <a:endParaRPr lang="en-US"/>
            </a:p>
          </p:txBody>
        </p:sp>
        <p:grpSp>
          <p:nvGrpSpPr>
            <p:cNvPr id="32912" name="Group 68"/>
            <p:cNvGrpSpPr>
              <a:grpSpLocks/>
            </p:cNvGrpSpPr>
            <p:nvPr/>
          </p:nvGrpSpPr>
          <p:grpSpPr bwMode="auto">
            <a:xfrm>
              <a:off x="3159142" y="4589463"/>
              <a:ext cx="1044578" cy="635000"/>
              <a:chOff x="1991" y="3321"/>
              <a:chExt cx="361" cy="231"/>
            </a:xfrm>
          </p:grpSpPr>
          <p:sp>
            <p:nvSpPr>
              <p:cNvPr id="32913" name="Freeform 69"/>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4" name="Freeform 70"/>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5" name="Freeform 71"/>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6" name="Freeform 72"/>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7" name="Freeform 73"/>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8" name="Freeform 74"/>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19" name="Freeform 75"/>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FFC66D"/>
              </a:solidFill>
              <a:ln w="12700" cmpd="sng">
                <a:solidFill>
                  <a:schemeClr val="tx1"/>
                </a:solidFill>
                <a:prstDash val="solid"/>
                <a:round/>
                <a:headEnd/>
                <a:tailEnd/>
              </a:ln>
            </p:spPr>
            <p:txBody>
              <a:bodyPr/>
              <a:lstStyle/>
              <a:p>
                <a:endParaRPr lang="en-US"/>
              </a:p>
            </p:txBody>
          </p:sp>
          <p:sp>
            <p:nvSpPr>
              <p:cNvPr id="32920" name="Freeform 76"/>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FFC66D"/>
              </a:solidFill>
              <a:ln w="12700" cmpd="sng">
                <a:solidFill>
                  <a:schemeClr val="tx1"/>
                </a:solidFill>
                <a:prstDash val="solid"/>
                <a:round/>
                <a:headEnd/>
                <a:tailEnd/>
              </a:ln>
            </p:spPr>
            <p:txBody>
              <a:bodyPr/>
              <a:lstStyle/>
              <a:p>
                <a:endParaRPr lang="en-US"/>
              </a:p>
            </p:txBody>
          </p:sp>
        </p:grpSp>
      </p:grpSp>
      <p:grpSp>
        <p:nvGrpSpPr>
          <p:cNvPr id="32786" name="Group 323"/>
          <p:cNvGrpSpPr>
            <a:grpSpLocks/>
          </p:cNvGrpSpPr>
          <p:nvPr/>
        </p:nvGrpSpPr>
        <p:grpSpPr bwMode="auto">
          <a:xfrm>
            <a:off x="5359401" y="1528764"/>
            <a:ext cx="3316111" cy="1920875"/>
            <a:chOff x="1155701" y="1709740"/>
            <a:chExt cx="6940549" cy="3567112"/>
          </a:xfrm>
        </p:grpSpPr>
        <p:sp>
          <p:nvSpPr>
            <p:cNvPr id="32787" name="Freeform 5"/>
            <p:cNvSpPr>
              <a:spLocks/>
            </p:cNvSpPr>
            <p:nvPr/>
          </p:nvSpPr>
          <p:spPr bwMode="auto">
            <a:xfrm>
              <a:off x="4514851" y="2003425"/>
              <a:ext cx="723900" cy="427038"/>
            </a:xfrm>
            <a:custGeom>
              <a:avLst/>
              <a:gdLst>
                <a:gd name="T0" fmla="*/ 0 w 89"/>
                <a:gd name="T1" fmla="*/ 2147483647 h 55"/>
                <a:gd name="T2" fmla="*/ 330789779 w 89"/>
                <a:gd name="T3" fmla="*/ 0 h 55"/>
                <a:gd name="T4" fmla="*/ 2147483647 w 89"/>
                <a:gd name="T5" fmla="*/ 180854486 h 55"/>
                <a:gd name="T6" fmla="*/ 2147483647 w 89"/>
                <a:gd name="T7" fmla="*/ 241136706 h 55"/>
                <a:gd name="T8" fmla="*/ 2147483647 w 89"/>
                <a:gd name="T9" fmla="*/ 301426751 h 55"/>
                <a:gd name="T10" fmla="*/ 2147483647 w 89"/>
                <a:gd name="T11" fmla="*/ 542563518 h 55"/>
                <a:gd name="T12" fmla="*/ 2147483647 w 89"/>
                <a:gd name="T13" fmla="*/ 602845738 h 55"/>
                <a:gd name="T14" fmla="*/ 2147483647 w 89"/>
                <a:gd name="T15" fmla="*/ 783700163 h 55"/>
                <a:gd name="T16" fmla="*/ 2147483647 w 89"/>
                <a:gd name="T17" fmla="*/ 1085127035 h 55"/>
                <a:gd name="T18" fmla="*/ 2147483647 w 89"/>
                <a:gd name="T19" fmla="*/ 1386553665 h 55"/>
                <a:gd name="T20" fmla="*/ 2147483647 w 89"/>
                <a:gd name="T21" fmla="*/ 1507118105 h 55"/>
                <a:gd name="T22" fmla="*/ 2147483647 w 89"/>
                <a:gd name="T23" fmla="*/ 1808544735 h 55"/>
                <a:gd name="T24" fmla="*/ 2147483647 w 89"/>
                <a:gd name="T25" fmla="*/ 2147483647 h 55"/>
                <a:gd name="T26" fmla="*/ 2147483647 w 89"/>
                <a:gd name="T27" fmla="*/ 2147483647 h 55"/>
                <a:gd name="T28" fmla="*/ 2147483647 w 89"/>
                <a:gd name="T29" fmla="*/ 2147483647 h 55"/>
                <a:gd name="T30" fmla="*/ 2147483647 w 89"/>
                <a:gd name="T31" fmla="*/ 2147483647 h 55"/>
                <a:gd name="T32" fmla="*/ 2147483647 w 89"/>
                <a:gd name="T33" fmla="*/ 2147483647 h 55"/>
                <a:gd name="T34" fmla="*/ 2147483647 w 89"/>
                <a:gd name="T35" fmla="*/ 2147483647 h 55"/>
                <a:gd name="T36" fmla="*/ 2147483647 w 89"/>
                <a:gd name="T37" fmla="*/ 2147483647 h 55"/>
                <a:gd name="T38" fmla="*/ 0 w 89"/>
                <a:gd name="T39" fmla="*/ 2147483647 h 55"/>
                <a:gd name="T40" fmla="*/ 0 w 89"/>
                <a:gd name="T41" fmla="*/ 2147483647 h 55"/>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9"/>
                <a:gd name="T64" fmla="*/ 0 h 55"/>
                <a:gd name="T65" fmla="*/ 89 w 89"/>
                <a:gd name="T66" fmla="*/ 55 h 55"/>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9" h="55">
                  <a:moveTo>
                    <a:pt x="0" y="51"/>
                  </a:moveTo>
                  <a:lnTo>
                    <a:pt x="5" y="0"/>
                  </a:lnTo>
                  <a:lnTo>
                    <a:pt x="44" y="3"/>
                  </a:lnTo>
                  <a:lnTo>
                    <a:pt x="82" y="4"/>
                  </a:lnTo>
                  <a:lnTo>
                    <a:pt x="82" y="5"/>
                  </a:lnTo>
                  <a:lnTo>
                    <a:pt x="83" y="9"/>
                  </a:lnTo>
                  <a:lnTo>
                    <a:pt x="83" y="10"/>
                  </a:lnTo>
                  <a:lnTo>
                    <a:pt x="82" y="13"/>
                  </a:lnTo>
                  <a:lnTo>
                    <a:pt x="82" y="18"/>
                  </a:lnTo>
                  <a:lnTo>
                    <a:pt x="84" y="23"/>
                  </a:lnTo>
                  <a:lnTo>
                    <a:pt x="85" y="25"/>
                  </a:lnTo>
                  <a:lnTo>
                    <a:pt x="86" y="30"/>
                  </a:lnTo>
                  <a:lnTo>
                    <a:pt x="86" y="38"/>
                  </a:lnTo>
                  <a:lnTo>
                    <a:pt x="87" y="40"/>
                  </a:lnTo>
                  <a:lnTo>
                    <a:pt x="87" y="43"/>
                  </a:lnTo>
                  <a:lnTo>
                    <a:pt x="87" y="44"/>
                  </a:lnTo>
                  <a:lnTo>
                    <a:pt x="89" y="51"/>
                  </a:lnTo>
                  <a:lnTo>
                    <a:pt x="89" y="53"/>
                  </a:lnTo>
                  <a:lnTo>
                    <a:pt x="89" y="55"/>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8" name="Freeform 6"/>
            <p:cNvSpPr>
              <a:spLocks/>
            </p:cNvSpPr>
            <p:nvPr/>
          </p:nvSpPr>
          <p:spPr bwMode="auto">
            <a:xfrm>
              <a:off x="4483100" y="2398713"/>
              <a:ext cx="765176" cy="495300"/>
            </a:xfrm>
            <a:custGeom>
              <a:avLst/>
              <a:gdLst>
                <a:gd name="T0" fmla="*/ 0 w 94"/>
                <a:gd name="T1" fmla="*/ 2147483647 h 64"/>
                <a:gd name="T2" fmla="*/ 198791096 w 94"/>
                <a:gd name="T3" fmla="*/ 1018182017 h 64"/>
                <a:gd name="T4" fmla="*/ 265052060 w 94"/>
                <a:gd name="T5" fmla="*/ 0 h 64"/>
                <a:gd name="T6" fmla="*/ 2147483647 w 94"/>
                <a:gd name="T7" fmla="*/ 239570365 h 64"/>
                <a:gd name="T8" fmla="*/ 2147483647 w 94"/>
                <a:gd name="T9" fmla="*/ 359355578 h 64"/>
                <a:gd name="T10" fmla="*/ 2147483647 w 94"/>
                <a:gd name="T11" fmla="*/ 419248154 h 64"/>
                <a:gd name="T12" fmla="*/ 2147483647 w 94"/>
                <a:gd name="T13" fmla="*/ 598933742 h 64"/>
                <a:gd name="T14" fmla="*/ 2147483647 w 94"/>
                <a:gd name="T15" fmla="*/ 658826318 h 64"/>
                <a:gd name="T16" fmla="*/ 2147483647 w 94"/>
                <a:gd name="T17" fmla="*/ 898396623 h 64"/>
                <a:gd name="T18" fmla="*/ 2147483647 w 94"/>
                <a:gd name="T19" fmla="*/ 2147483647 h 64"/>
                <a:gd name="T20" fmla="*/ 2147483647 w 94"/>
                <a:gd name="T21" fmla="*/ 2147483647 h 64"/>
                <a:gd name="T22" fmla="*/ 2147483647 w 94"/>
                <a:gd name="T23" fmla="*/ 2147483647 h 64"/>
                <a:gd name="T24" fmla="*/ 2147483647 w 94"/>
                <a:gd name="T25" fmla="*/ 2147483647 h 64"/>
                <a:gd name="T26" fmla="*/ 2147483647 w 94"/>
                <a:gd name="T27" fmla="*/ 2147483647 h 64"/>
                <a:gd name="T28" fmla="*/ 2147483647 w 94"/>
                <a:gd name="T29" fmla="*/ 2147483647 h 64"/>
                <a:gd name="T30" fmla="*/ 2147483647 w 94"/>
                <a:gd name="T31" fmla="*/ 2147483647 h 64"/>
                <a:gd name="T32" fmla="*/ 2147483647 w 94"/>
                <a:gd name="T33" fmla="*/ 2147483647 h 64"/>
                <a:gd name="T34" fmla="*/ 2147483647 w 94"/>
                <a:gd name="T35" fmla="*/ 2147483647 h 64"/>
                <a:gd name="T36" fmla="*/ 2147483647 w 94"/>
                <a:gd name="T37" fmla="*/ 2147483647 h 64"/>
                <a:gd name="T38" fmla="*/ 2147483647 w 94"/>
                <a:gd name="T39" fmla="*/ 2147483647 h 64"/>
                <a:gd name="T40" fmla="*/ 2147483647 w 94"/>
                <a:gd name="T41" fmla="*/ 2147483647 h 64"/>
                <a:gd name="T42" fmla="*/ 2147483647 w 94"/>
                <a:gd name="T43" fmla="*/ 2147483647 h 64"/>
                <a:gd name="T44" fmla="*/ 2147483647 w 94"/>
                <a:gd name="T45" fmla="*/ 2147483647 h 64"/>
                <a:gd name="T46" fmla="*/ 2147483647 w 94"/>
                <a:gd name="T47" fmla="*/ 2147483647 h 64"/>
                <a:gd name="T48" fmla="*/ 2147483647 w 94"/>
                <a:gd name="T49" fmla="*/ 2147483647 h 64"/>
                <a:gd name="T50" fmla="*/ 2147483647 w 94"/>
                <a:gd name="T51" fmla="*/ 2147483647 h 64"/>
                <a:gd name="T52" fmla="*/ 2147483647 w 94"/>
                <a:gd name="T53" fmla="*/ 2147483647 h 64"/>
                <a:gd name="T54" fmla="*/ 2147483647 w 94"/>
                <a:gd name="T55" fmla="*/ 2147483647 h 64"/>
                <a:gd name="T56" fmla="*/ 2147483647 w 94"/>
                <a:gd name="T57" fmla="*/ 2147483647 h 64"/>
                <a:gd name="T58" fmla="*/ 2147483647 w 94"/>
                <a:gd name="T59" fmla="*/ 2147483647 h 64"/>
                <a:gd name="T60" fmla="*/ 2147483647 w 94"/>
                <a:gd name="T61" fmla="*/ 2147483647 h 64"/>
                <a:gd name="T62" fmla="*/ 2147483647 w 94"/>
                <a:gd name="T63" fmla="*/ 2147483647 h 64"/>
                <a:gd name="T64" fmla="*/ 2147483647 w 94"/>
                <a:gd name="T65" fmla="*/ 2147483647 h 64"/>
                <a:gd name="T66" fmla="*/ 2147483647 w 94"/>
                <a:gd name="T67" fmla="*/ 2147483647 h 64"/>
                <a:gd name="T68" fmla="*/ 2147483647 w 94"/>
                <a:gd name="T69" fmla="*/ 2147483647 h 64"/>
                <a:gd name="T70" fmla="*/ 0 w 94"/>
                <a:gd name="T71" fmla="*/ 2147483647 h 64"/>
                <a:gd name="T72" fmla="*/ 0 w 94"/>
                <a:gd name="T73" fmla="*/ 2147483647 h 64"/>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94"/>
                <a:gd name="T112" fmla="*/ 0 h 64"/>
                <a:gd name="T113" fmla="*/ 94 w 94"/>
                <a:gd name="T114" fmla="*/ 64 h 64"/>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94" h="64">
                  <a:moveTo>
                    <a:pt x="0" y="51"/>
                  </a:moveTo>
                  <a:lnTo>
                    <a:pt x="3" y="17"/>
                  </a:lnTo>
                  <a:lnTo>
                    <a:pt x="4" y="0"/>
                  </a:lnTo>
                  <a:lnTo>
                    <a:pt x="93" y="4"/>
                  </a:lnTo>
                  <a:lnTo>
                    <a:pt x="93" y="6"/>
                  </a:lnTo>
                  <a:lnTo>
                    <a:pt x="92" y="7"/>
                  </a:lnTo>
                  <a:lnTo>
                    <a:pt x="90" y="10"/>
                  </a:lnTo>
                  <a:lnTo>
                    <a:pt x="90" y="11"/>
                  </a:lnTo>
                  <a:lnTo>
                    <a:pt x="94" y="15"/>
                  </a:lnTo>
                  <a:lnTo>
                    <a:pt x="94" y="46"/>
                  </a:lnTo>
                  <a:lnTo>
                    <a:pt x="92" y="46"/>
                  </a:lnTo>
                  <a:lnTo>
                    <a:pt x="93" y="47"/>
                  </a:lnTo>
                  <a:lnTo>
                    <a:pt x="94" y="48"/>
                  </a:lnTo>
                  <a:lnTo>
                    <a:pt x="93" y="50"/>
                  </a:lnTo>
                  <a:lnTo>
                    <a:pt x="94" y="51"/>
                  </a:lnTo>
                  <a:lnTo>
                    <a:pt x="94" y="54"/>
                  </a:lnTo>
                  <a:lnTo>
                    <a:pt x="93" y="54"/>
                  </a:lnTo>
                  <a:lnTo>
                    <a:pt x="94" y="56"/>
                  </a:lnTo>
                  <a:lnTo>
                    <a:pt x="92" y="59"/>
                  </a:lnTo>
                  <a:lnTo>
                    <a:pt x="94" y="62"/>
                  </a:lnTo>
                  <a:lnTo>
                    <a:pt x="94" y="64"/>
                  </a:lnTo>
                  <a:lnTo>
                    <a:pt x="91" y="62"/>
                  </a:lnTo>
                  <a:lnTo>
                    <a:pt x="86" y="59"/>
                  </a:lnTo>
                  <a:lnTo>
                    <a:pt x="84" y="58"/>
                  </a:lnTo>
                  <a:lnTo>
                    <a:pt x="82" y="58"/>
                  </a:lnTo>
                  <a:lnTo>
                    <a:pt x="80" y="60"/>
                  </a:lnTo>
                  <a:lnTo>
                    <a:pt x="79" y="60"/>
                  </a:lnTo>
                  <a:lnTo>
                    <a:pt x="77" y="60"/>
                  </a:lnTo>
                  <a:lnTo>
                    <a:pt x="76" y="57"/>
                  </a:lnTo>
                  <a:lnTo>
                    <a:pt x="75" y="56"/>
                  </a:lnTo>
                  <a:lnTo>
                    <a:pt x="73" y="57"/>
                  </a:lnTo>
                  <a:lnTo>
                    <a:pt x="71" y="57"/>
                  </a:lnTo>
                  <a:lnTo>
                    <a:pt x="69" y="54"/>
                  </a:lnTo>
                  <a:lnTo>
                    <a:pt x="0" y="51"/>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89" name="Freeform 9"/>
            <p:cNvSpPr>
              <a:spLocks/>
            </p:cNvSpPr>
            <p:nvPr/>
          </p:nvSpPr>
          <p:spPr bwMode="auto">
            <a:xfrm>
              <a:off x="4522789" y="3590925"/>
              <a:ext cx="944562" cy="465138"/>
            </a:xfrm>
            <a:custGeom>
              <a:avLst/>
              <a:gdLst>
                <a:gd name="T0" fmla="*/ 928268316 w 116"/>
                <a:gd name="T1" fmla="*/ 60095829 h 60"/>
                <a:gd name="T2" fmla="*/ 0 w 116"/>
                <a:gd name="T3" fmla="*/ 540885828 h 60"/>
                <a:gd name="T4" fmla="*/ 2147483647 w 116"/>
                <a:gd name="T5" fmla="*/ 2147483647 h 60"/>
                <a:gd name="T6" fmla="*/ 2147483647 w 116"/>
                <a:gd name="T7" fmla="*/ 2147483647 h 60"/>
                <a:gd name="T8" fmla="*/ 2147483647 w 116"/>
                <a:gd name="T9" fmla="*/ 2147483647 h 60"/>
                <a:gd name="T10" fmla="*/ 2147483647 w 116"/>
                <a:gd name="T11" fmla="*/ 2147483647 h 60"/>
                <a:gd name="T12" fmla="*/ 2147483647 w 116"/>
                <a:gd name="T13" fmla="*/ 2147483647 h 60"/>
                <a:gd name="T14" fmla="*/ 2147483647 w 116"/>
                <a:gd name="T15" fmla="*/ 2147483647 h 60"/>
                <a:gd name="T16" fmla="*/ 2147483647 w 116"/>
                <a:gd name="T17" fmla="*/ 2147483647 h 60"/>
                <a:gd name="T18" fmla="*/ 2147483647 w 116"/>
                <a:gd name="T19" fmla="*/ 2147483647 h 60"/>
                <a:gd name="T20" fmla="*/ 2147483647 w 116"/>
                <a:gd name="T21" fmla="*/ 2147483647 h 60"/>
                <a:gd name="T22" fmla="*/ 2147483647 w 116"/>
                <a:gd name="T23" fmla="*/ 2147483647 h 60"/>
                <a:gd name="T24" fmla="*/ 2147483647 w 116"/>
                <a:gd name="T25" fmla="*/ 2147483647 h 60"/>
                <a:gd name="T26" fmla="*/ 2147483647 w 116"/>
                <a:gd name="T27" fmla="*/ 2147483647 h 60"/>
                <a:gd name="T28" fmla="*/ 2147483647 w 116"/>
                <a:gd name="T29" fmla="*/ 2147483647 h 60"/>
                <a:gd name="T30" fmla="*/ 2147483647 w 116"/>
                <a:gd name="T31" fmla="*/ 2147483647 h 60"/>
                <a:gd name="T32" fmla="*/ 2147483647 w 116"/>
                <a:gd name="T33" fmla="*/ 2147483647 h 60"/>
                <a:gd name="T34" fmla="*/ 2147483647 w 116"/>
                <a:gd name="T35" fmla="*/ 2147483647 h 60"/>
                <a:gd name="T36" fmla="*/ 2147483647 w 116"/>
                <a:gd name="T37" fmla="*/ 2147483647 h 60"/>
                <a:gd name="T38" fmla="*/ 2147483647 w 116"/>
                <a:gd name="T39" fmla="*/ 2147483647 h 60"/>
                <a:gd name="T40" fmla="*/ 2147483647 w 116"/>
                <a:gd name="T41" fmla="*/ 2147483647 h 60"/>
                <a:gd name="T42" fmla="*/ 2147483647 w 116"/>
                <a:gd name="T43" fmla="*/ 2147483647 h 60"/>
                <a:gd name="T44" fmla="*/ 2147483647 w 116"/>
                <a:gd name="T45" fmla="*/ 2147483647 h 60"/>
                <a:gd name="T46" fmla="*/ 2147483647 w 116"/>
                <a:gd name="T47" fmla="*/ 2147483647 h 60"/>
                <a:gd name="T48" fmla="*/ 2147483647 w 116"/>
                <a:gd name="T49" fmla="*/ 2147483647 h 60"/>
                <a:gd name="T50" fmla="*/ 2147483647 w 116"/>
                <a:gd name="T51" fmla="*/ 2147483647 h 60"/>
                <a:gd name="T52" fmla="*/ 2147483647 w 116"/>
                <a:gd name="T53" fmla="*/ 2147483647 h 60"/>
                <a:gd name="T54" fmla="*/ 2147483647 w 116"/>
                <a:gd name="T55" fmla="*/ 2147483647 h 60"/>
                <a:gd name="T56" fmla="*/ 2147483647 w 116"/>
                <a:gd name="T57" fmla="*/ 2147483647 h 60"/>
                <a:gd name="T58" fmla="*/ 2147483647 w 116"/>
                <a:gd name="T59" fmla="*/ 2147483647 h 60"/>
                <a:gd name="T60" fmla="*/ 2147483647 w 116"/>
                <a:gd name="T61" fmla="*/ 2147483647 h 60"/>
                <a:gd name="T62" fmla="*/ 2147483647 w 116"/>
                <a:gd name="T63" fmla="*/ 2147483647 h 60"/>
                <a:gd name="T64" fmla="*/ 2147483647 w 116"/>
                <a:gd name="T65" fmla="*/ 2147483647 h 60"/>
                <a:gd name="T66" fmla="*/ 2147483647 w 116"/>
                <a:gd name="T67" fmla="*/ 1863040499 h 60"/>
                <a:gd name="T68" fmla="*/ 2147483647 w 116"/>
                <a:gd name="T69" fmla="*/ 180295256 h 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16"/>
                <a:gd name="T106" fmla="*/ 0 h 60"/>
                <a:gd name="T107" fmla="*/ 116 w 116"/>
                <a:gd name="T108" fmla="*/ 60 h 60"/>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16" h="60">
                  <a:moveTo>
                    <a:pt x="114" y="3"/>
                  </a:moveTo>
                  <a:lnTo>
                    <a:pt x="14" y="1"/>
                  </a:lnTo>
                  <a:lnTo>
                    <a:pt x="1" y="0"/>
                  </a:lnTo>
                  <a:lnTo>
                    <a:pt x="0" y="9"/>
                  </a:lnTo>
                  <a:lnTo>
                    <a:pt x="41" y="11"/>
                  </a:lnTo>
                  <a:lnTo>
                    <a:pt x="40" y="44"/>
                  </a:lnTo>
                  <a:lnTo>
                    <a:pt x="41" y="44"/>
                  </a:lnTo>
                  <a:lnTo>
                    <a:pt x="42" y="45"/>
                  </a:lnTo>
                  <a:lnTo>
                    <a:pt x="44" y="47"/>
                  </a:lnTo>
                  <a:lnTo>
                    <a:pt x="45" y="48"/>
                  </a:lnTo>
                  <a:lnTo>
                    <a:pt x="47" y="48"/>
                  </a:lnTo>
                  <a:lnTo>
                    <a:pt x="48" y="47"/>
                  </a:lnTo>
                  <a:lnTo>
                    <a:pt x="50" y="48"/>
                  </a:lnTo>
                  <a:lnTo>
                    <a:pt x="50" y="49"/>
                  </a:lnTo>
                  <a:lnTo>
                    <a:pt x="51" y="50"/>
                  </a:lnTo>
                  <a:lnTo>
                    <a:pt x="51" y="51"/>
                  </a:lnTo>
                  <a:lnTo>
                    <a:pt x="55" y="51"/>
                  </a:lnTo>
                  <a:lnTo>
                    <a:pt x="57" y="52"/>
                  </a:lnTo>
                  <a:lnTo>
                    <a:pt x="58" y="52"/>
                  </a:lnTo>
                  <a:lnTo>
                    <a:pt x="59" y="51"/>
                  </a:lnTo>
                  <a:lnTo>
                    <a:pt x="59" y="53"/>
                  </a:lnTo>
                  <a:lnTo>
                    <a:pt x="61" y="53"/>
                  </a:lnTo>
                  <a:lnTo>
                    <a:pt x="62" y="52"/>
                  </a:lnTo>
                  <a:lnTo>
                    <a:pt x="65" y="53"/>
                  </a:lnTo>
                  <a:lnTo>
                    <a:pt x="66" y="53"/>
                  </a:lnTo>
                  <a:lnTo>
                    <a:pt x="67" y="55"/>
                  </a:lnTo>
                  <a:lnTo>
                    <a:pt x="68" y="55"/>
                  </a:lnTo>
                  <a:lnTo>
                    <a:pt x="68" y="57"/>
                  </a:lnTo>
                  <a:lnTo>
                    <a:pt x="70" y="57"/>
                  </a:lnTo>
                  <a:lnTo>
                    <a:pt x="71" y="56"/>
                  </a:lnTo>
                  <a:lnTo>
                    <a:pt x="72" y="55"/>
                  </a:lnTo>
                  <a:lnTo>
                    <a:pt x="75" y="58"/>
                  </a:lnTo>
                  <a:lnTo>
                    <a:pt x="76" y="58"/>
                  </a:lnTo>
                  <a:lnTo>
                    <a:pt x="77" y="57"/>
                  </a:lnTo>
                  <a:lnTo>
                    <a:pt x="78" y="57"/>
                  </a:lnTo>
                  <a:lnTo>
                    <a:pt x="79" y="57"/>
                  </a:lnTo>
                  <a:lnTo>
                    <a:pt x="78" y="59"/>
                  </a:lnTo>
                  <a:lnTo>
                    <a:pt x="79" y="60"/>
                  </a:lnTo>
                  <a:lnTo>
                    <a:pt x="80" y="59"/>
                  </a:lnTo>
                  <a:lnTo>
                    <a:pt x="80" y="58"/>
                  </a:lnTo>
                  <a:lnTo>
                    <a:pt x="81" y="57"/>
                  </a:lnTo>
                  <a:lnTo>
                    <a:pt x="82" y="56"/>
                  </a:lnTo>
                  <a:lnTo>
                    <a:pt x="83" y="57"/>
                  </a:lnTo>
                  <a:lnTo>
                    <a:pt x="84" y="58"/>
                  </a:lnTo>
                  <a:lnTo>
                    <a:pt x="85" y="58"/>
                  </a:lnTo>
                  <a:lnTo>
                    <a:pt x="85" y="57"/>
                  </a:lnTo>
                  <a:lnTo>
                    <a:pt x="87" y="57"/>
                  </a:lnTo>
                  <a:lnTo>
                    <a:pt x="87" y="58"/>
                  </a:lnTo>
                  <a:lnTo>
                    <a:pt x="88" y="58"/>
                  </a:lnTo>
                  <a:lnTo>
                    <a:pt x="90" y="60"/>
                  </a:lnTo>
                  <a:lnTo>
                    <a:pt x="92" y="58"/>
                  </a:lnTo>
                  <a:lnTo>
                    <a:pt x="93" y="58"/>
                  </a:lnTo>
                  <a:lnTo>
                    <a:pt x="96" y="57"/>
                  </a:lnTo>
                  <a:lnTo>
                    <a:pt x="99" y="56"/>
                  </a:lnTo>
                  <a:lnTo>
                    <a:pt x="100" y="56"/>
                  </a:lnTo>
                  <a:lnTo>
                    <a:pt x="101" y="56"/>
                  </a:lnTo>
                  <a:lnTo>
                    <a:pt x="104" y="57"/>
                  </a:lnTo>
                  <a:lnTo>
                    <a:pt x="106" y="56"/>
                  </a:lnTo>
                  <a:lnTo>
                    <a:pt x="107" y="56"/>
                  </a:lnTo>
                  <a:lnTo>
                    <a:pt x="113" y="59"/>
                  </a:lnTo>
                  <a:lnTo>
                    <a:pt x="114" y="60"/>
                  </a:lnTo>
                  <a:lnTo>
                    <a:pt x="115" y="60"/>
                  </a:lnTo>
                  <a:lnTo>
                    <a:pt x="116" y="60"/>
                  </a:lnTo>
                  <a:lnTo>
                    <a:pt x="116" y="31"/>
                  </a:lnTo>
                  <a:lnTo>
                    <a:pt x="114" y="12"/>
                  </a:lnTo>
                  <a:lnTo>
                    <a:pt x="114"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0" name="Freeform 12"/>
            <p:cNvSpPr>
              <a:spLocks/>
            </p:cNvSpPr>
            <p:nvPr/>
          </p:nvSpPr>
          <p:spPr bwMode="auto">
            <a:xfrm>
              <a:off x="5597525" y="2282827"/>
              <a:ext cx="577850" cy="588963"/>
            </a:xfrm>
            <a:custGeom>
              <a:avLst/>
              <a:gdLst>
                <a:gd name="T0" fmla="*/ 1920927719 w 71"/>
                <a:gd name="T1" fmla="*/ 2147483647 h 76"/>
                <a:gd name="T2" fmla="*/ 1589738424 w 71"/>
                <a:gd name="T3" fmla="*/ 2147483647 h 76"/>
                <a:gd name="T4" fmla="*/ 1457256195 w 71"/>
                <a:gd name="T5" fmla="*/ 2147483647 h 76"/>
                <a:gd name="T6" fmla="*/ 1523497309 w 71"/>
                <a:gd name="T7" fmla="*/ 2147483647 h 76"/>
                <a:gd name="T8" fmla="*/ 1391015080 w 71"/>
                <a:gd name="T9" fmla="*/ 2147483647 h 76"/>
                <a:gd name="T10" fmla="*/ 1391015080 w 71"/>
                <a:gd name="T11" fmla="*/ 2147483647 h 76"/>
                <a:gd name="T12" fmla="*/ 1126058761 w 71"/>
                <a:gd name="T13" fmla="*/ 2147483647 h 76"/>
                <a:gd name="T14" fmla="*/ 794869212 w 71"/>
                <a:gd name="T15" fmla="*/ 2147483647 h 76"/>
                <a:gd name="T16" fmla="*/ 529912766 w 71"/>
                <a:gd name="T17" fmla="*/ 2147483647 h 76"/>
                <a:gd name="T18" fmla="*/ 463671651 w 71"/>
                <a:gd name="T19" fmla="*/ 2147483647 h 76"/>
                <a:gd name="T20" fmla="*/ 198715268 w 71"/>
                <a:gd name="T21" fmla="*/ 2147483647 h 76"/>
                <a:gd name="T22" fmla="*/ 66241130 w 71"/>
                <a:gd name="T23" fmla="*/ 2147483647 h 76"/>
                <a:gd name="T24" fmla="*/ 132474122 w 71"/>
                <a:gd name="T25" fmla="*/ 1861704030 h 76"/>
                <a:gd name="T26" fmla="*/ 198715268 w 71"/>
                <a:gd name="T27" fmla="*/ 1681535671 h 76"/>
                <a:gd name="T28" fmla="*/ 0 w 71"/>
                <a:gd name="T29" fmla="*/ 1501375062 h 76"/>
                <a:gd name="T30" fmla="*/ 66241130 w 71"/>
                <a:gd name="T31" fmla="*/ 1321206703 h 76"/>
                <a:gd name="T32" fmla="*/ 331197561 w 71"/>
                <a:gd name="T33" fmla="*/ 1020936437 h 76"/>
                <a:gd name="T34" fmla="*/ 463671651 w 71"/>
                <a:gd name="T35" fmla="*/ 960877492 h 76"/>
                <a:gd name="T36" fmla="*/ 463671651 w 71"/>
                <a:gd name="T37" fmla="*/ 360329090 h 76"/>
                <a:gd name="T38" fmla="*/ 596154007 w 71"/>
                <a:gd name="T39" fmla="*/ 300278136 h 76"/>
                <a:gd name="T40" fmla="*/ 861110326 w 71"/>
                <a:gd name="T41" fmla="*/ 300278136 h 76"/>
                <a:gd name="T42" fmla="*/ 1457256195 w 71"/>
                <a:gd name="T43" fmla="*/ 60058718 h 76"/>
                <a:gd name="T44" fmla="*/ 1589738424 w 71"/>
                <a:gd name="T45" fmla="*/ 60058718 h 76"/>
                <a:gd name="T46" fmla="*/ 1523497309 w 71"/>
                <a:gd name="T47" fmla="*/ 180168420 h 76"/>
                <a:gd name="T48" fmla="*/ 1457256195 w 71"/>
                <a:gd name="T49" fmla="*/ 360329090 h 76"/>
                <a:gd name="T50" fmla="*/ 1722212514 w 71"/>
                <a:gd name="T51" fmla="*/ 300278136 h 76"/>
                <a:gd name="T52" fmla="*/ 1854686604 w 71"/>
                <a:gd name="T53" fmla="*/ 360329090 h 76"/>
                <a:gd name="T54" fmla="*/ 2053409948 w 71"/>
                <a:gd name="T55" fmla="*/ 480438746 h 76"/>
                <a:gd name="T56" fmla="*/ 2119642924 w 71"/>
                <a:gd name="T57" fmla="*/ 600548523 h 76"/>
                <a:gd name="T58" fmla="*/ 2147483647 w 71"/>
                <a:gd name="T59" fmla="*/ 780716882 h 76"/>
                <a:gd name="T60" fmla="*/ 2147483647 w 71"/>
                <a:gd name="T61" fmla="*/ 900826538 h 76"/>
                <a:gd name="T62" fmla="*/ 2147483647 w 71"/>
                <a:gd name="T63" fmla="*/ 900826538 h 76"/>
                <a:gd name="T64" fmla="*/ 2147483647 w 71"/>
                <a:gd name="T65" fmla="*/ 900826538 h 76"/>
                <a:gd name="T66" fmla="*/ 2147483647 w 71"/>
                <a:gd name="T67" fmla="*/ 960877492 h 76"/>
                <a:gd name="T68" fmla="*/ 2147483647 w 71"/>
                <a:gd name="T69" fmla="*/ 1020936437 h 76"/>
                <a:gd name="T70" fmla="*/ 2147483647 w 71"/>
                <a:gd name="T71" fmla="*/ 1080987390 h 76"/>
                <a:gd name="T72" fmla="*/ 2147483647 w 71"/>
                <a:gd name="T73" fmla="*/ 1261155749 h 76"/>
                <a:gd name="T74" fmla="*/ 2147483647 w 71"/>
                <a:gd name="T75" fmla="*/ 1501375062 h 76"/>
                <a:gd name="T76" fmla="*/ 2147483647 w 71"/>
                <a:gd name="T77" fmla="*/ 1501375062 h 76"/>
                <a:gd name="T78" fmla="*/ 2147483647 w 71"/>
                <a:gd name="T79" fmla="*/ 1621484718 h 76"/>
                <a:gd name="T80" fmla="*/ 2147483647 w 71"/>
                <a:gd name="T81" fmla="*/ 1801645327 h 76"/>
                <a:gd name="T82" fmla="*/ 2147483647 w 71"/>
                <a:gd name="T83" fmla="*/ 1981813686 h 76"/>
                <a:gd name="T84" fmla="*/ 2147483647 w 71"/>
                <a:gd name="T85" fmla="*/ 2147483647 h 76"/>
                <a:gd name="T86" fmla="*/ 2147483647 w 71"/>
                <a:gd name="T87" fmla="*/ 2147483647 h 76"/>
                <a:gd name="T88" fmla="*/ 2147483647 w 71"/>
                <a:gd name="T89" fmla="*/ 2101923827 h 76"/>
                <a:gd name="T90" fmla="*/ 2147483647 w 71"/>
                <a:gd name="T91" fmla="*/ 1981813686 h 76"/>
                <a:gd name="T92" fmla="*/ 2147483647 w 71"/>
                <a:gd name="T93" fmla="*/ 1861704030 h 76"/>
                <a:gd name="T94" fmla="*/ 2147483647 w 71"/>
                <a:gd name="T95" fmla="*/ 1681535671 h 76"/>
                <a:gd name="T96" fmla="*/ 2147483647 w 71"/>
                <a:gd name="T97" fmla="*/ 1621484718 h 76"/>
                <a:gd name="T98" fmla="*/ 2147483647 w 71"/>
                <a:gd name="T99" fmla="*/ 1501375062 h 76"/>
                <a:gd name="T100" fmla="*/ 2147483647 w 71"/>
                <a:gd name="T101" fmla="*/ 1561426015 h 76"/>
                <a:gd name="T102" fmla="*/ 2147483647 w 71"/>
                <a:gd name="T103" fmla="*/ 1981813686 h 76"/>
                <a:gd name="T104" fmla="*/ 2147483647 w 71"/>
                <a:gd name="T105" fmla="*/ 2101923827 h 76"/>
                <a:gd name="T106" fmla="*/ 2147483647 w 71"/>
                <a:gd name="T107" fmla="*/ 2147483647 h 76"/>
                <a:gd name="T108" fmla="*/ 2147483647 w 71"/>
                <a:gd name="T109" fmla="*/ 2147483647 h 76"/>
                <a:gd name="T110" fmla="*/ 2147483647 w 71"/>
                <a:gd name="T111" fmla="*/ 2147483647 h 76"/>
                <a:gd name="T112" fmla="*/ 2147483647 w 71"/>
                <a:gd name="T113" fmla="*/ 2147483647 h 76"/>
                <a:gd name="T114" fmla="*/ 2147483647 w 71"/>
                <a:gd name="T115" fmla="*/ 2147483647 h 76"/>
                <a:gd name="T116" fmla="*/ 2147483647 w 71"/>
                <a:gd name="T117" fmla="*/ 2147483647 h 76"/>
                <a:gd name="T118" fmla="*/ 2147483647 w 71"/>
                <a:gd name="T119" fmla="*/ 2147483647 h 76"/>
                <a:gd name="T120" fmla="*/ 2147483647 w 71"/>
                <a:gd name="T121" fmla="*/ 2147483647 h 76"/>
                <a:gd name="T122" fmla="*/ 1987168833 w 71"/>
                <a:gd name="T123" fmla="*/ 2147483647 h 7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71"/>
                <a:gd name="T187" fmla="*/ 0 h 76"/>
                <a:gd name="T188" fmla="*/ 71 w 71"/>
                <a:gd name="T189" fmla="*/ 76 h 7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71" h="76">
                  <a:moveTo>
                    <a:pt x="30" y="76"/>
                  </a:moveTo>
                  <a:lnTo>
                    <a:pt x="29" y="75"/>
                  </a:lnTo>
                  <a:lnTo>
                    <a:pt x="28" y="73"/>
                  </a:lnTo>
                  <a:lnTo>
                    <a:pt x="24" y="72"/>
                  </a:lnTo>
                  <a:lnTo>
                    <a:pt x="23" y="67"/>
                  </a:lnTo>
                  <a:lnTo>
                    <a:pt x="22" y="65"/>
                  </a:lnTo>
                  <a:lnTo>
                    <a:pt x="23" y="64"/>
                  </a:lnTo>
                  <a:lnTo>
                    <a:pt x="23" y="63"/>
                  </a:lnTo>
                  <a:lnTo>
                    <a:pt x="22" y="61"/>
                  </a:lnTo>
                  <a:lnTo>
                    <a:pt x="21" y="59"/>
                  </a:lnTo>
                  <a:lnTo>
                    <a:pt x="21" y="56"/>
                  </a:lnTo>
                  <a:lnTo>
                    <a:pt x="21" y="54"/>
                  </a:lnTo>
                  <a:lnTo>
                    <a:pt x="21" y="53"/>
                  </a:lnTo>
                  <a:lnTo>
                    <a:pt x="17" y="50"/>
                  </a:lnTo>
                  <a:lnTo>
                    <a:pt x="13" y="48"/>
                  </a:lnTo>
                  <a:lnTo>
                    <a:pt x="12" y="45"/>
                  </a:lnTo>
                  <a:lnTo>
                    <a:pt x="8" y="44"/>
                  </a:lnTo>
                  <a:lnTo>
                    <a:pt x="8" y="43"/>
                  </a:lnTo>
                  <a:lnTo>
                    <a:pt x="7" y="42"/>
                  </a:lnTo>
                  <a:lnTo>
                    <a:pt x="4" y="41"/>
                  </a:lnTo>
                  <a:lnTo>
                    <a:pt x="3" y="41"/>
                  </a:lnTo>
                  <a:lnTo>
                    <a:pt x="2" y="40"/>
                  </a:lnTo>
                  <a:lnTo>
                    <a:pt x="1" y="39"/>
                  </a:lnTo>
                  <a:lnTo>
                    <a:pt x="1" y="34"/>
                  </a:lnTo>
                  <a:lnTo>
                    <a:pt x="2" y="31"/>
                  </a:lnTo>
                  <a:lnTo>
                    <a:pt x="2" y="30"/>
                  </a:lnTo>
                  <a:lnTo>
                    <a:pt x="3" y="28"/>
                  </a:lnTo>
                  <a:lnTo>
                    <a:pt x="1" y="26"/>
                  </a:lnTo>
                  <a:lnTo>
                    <a:pt x="0" y="25"/>
                  </a:lnTo>
                  <a:lnTo>
                    <a:pt x="1" y="22"/>
                  </a:lnTo>
                  <a:lnTo>
                    <a:pt x="1" y="20"/>
                  </a:lnTo>
                  <a:lnTo>
                    <a:pt x="5" y="17"/>
                  </a:lnTo>
                  <a:lnTo>
                    <a:pt x="6" y="17"/>
                  </a:lnTo>
                  <a:lnTo>
                    <a:pt x="7" y="16"/>
                  </a:lnTo>
                  <a:lnTo>
                    <a:pt x="6" y="7"/>
                  </a:lnTo>
                  <a:lnTo>
                    <a:pt x="7" y="6"/>
                  </a:lnTo>
                  <a:lnTo>
                    <a:pt x="8" y="5"/>
                  </a:lnTo>
                  <a:lnTo>
                    <a:pt x="9" y="5"/>
                  </a:lnTo>
                  <a:lnTo>
                    <a:pt x="11" y="6"/>
                  </a:lnTo>
                  <a:lnTo>
                    <a:pt x="13" y="5"/>
                  </a:lnTo>
                  <a:lnTo>
                    <a:pt x="16" y="4"/>
                  </a:lnTo>
                  <a:lnTo>
                    <a:pt x="22" y="1"/>
                  </a:lnTo>
                  <a:lnTo>
                    <a:pt x="23" y="0"/>
                  </a:lnTo>
                  <a:lnTo>
                    <a:pt x="24" y="1"/>
                  </a:lnTo>
                  <a:lnTo>
                    <a:pt x="24" y="2"/>
                  </a:lnTo>
                  <a:lnTo>
                    <a:pt x="23" y="3"/>
                  </a:lnTo>
                  <a:lnTo>
                    <a:pt x="23" y="4"/>
                  </a:lnTo>
                  <a:lnTo>
                    <a:pt x="22" y="6"/>
                  </a:lnTo>
                  <a:lnTo>
                    <a:pt x="25" y="5"/>
                  </a:lnTo>
                  <a:lnTo>
                    <a:pt x="26" y="5"/>
                  </a:lnTo>
                  <a:lnTo>
                    <a:pt x="27" y="7"/>
                  </a:lnTo>
                  <a:lnTo>
                    <a:pt x="28" y="6"/>
                  </a:lnTo>
                  <a:lnTo>
                    <a:pt x="29" y="7"/>
                  </a:lnTo>
                  <a:lnTo>
                    <a:pt x="31" y="8"/>
                  </a:lnTo>
                  <a:lnTo>
                    <a:pt x="32" y="8"/>
                  </a:lnTo>
                  <a:lnTo>
                    <a:pt x="32" y="10"/>
                  </a:lnTo>
                  <a:lnTo>
                    <a:pt x="33" y="11"/>
                  </a:lnTo>
                  <a:lnTo>
                    <a:pt x="44" y="13"/>
                  </a:lnTo>
                  <a:lnTo>
                    <a:pt x="46" y="13"/>
                  </a:lnTo>
                  <a:lnTo>
                    <a:pt x="48" y="15"/>
                  </a:lnTo>
                  <a:lnTo>
                    <a:pt x="50" y="15"/>
                  </a:lnTo>
                  <a:lnTo>
                    <a:pt x="51" y="15"/>
                  </a:lnTo>
                  <a:lnTo>
                    <a:pt x="54" y="15"/>
                  </a:lnTo>
                  <a:lnTo>
                    <a:pt x="56" y="16"/>
                  </a:lnTo>
                  <a:lnTo>
                    <a:pt x="57" y="17"/>
                  </a:lnTo>
                  <a:lnTo>
                    <a:pt x="56" y="17"/>
                  </a:lnTo>
                  <a:lnTo>
                    <a:pt x="56" y="18"/>
                  </a:lnTo>
                  <a:lnTo>
                    <a:pt x="58" y="18"/>
                  </a:lnTo>
                  <a:lnTo>
                    <a:pt x="60" y="19"/>
                  </a:lnTo>
                  <a:lnTo>
                    <a:pt x="61" y="21"/>
                  </a:lnTo>
                  <a:lnTo>
                    <a:pt x="60" y="25"/>
                  </a:lnTo>
                  <a:lnTo>
                    <a:pt x="62" y="25"/>
                  </a:lnTo>
                  <a:lnTo>
                    <a:pt x="63" y="25"/>
                  </a:lnTo>
                  <a:lnTo>
                    <a:pt x="62" y="26"/>
                  </a:lnTo>
                  <a:lnTo>
                    <a:pt x="62" y="27"/>
                  </a:lnTo>
                  <a:lnTo>
                    <a:pt x="62" y="28"/>
                  </a:lnTo>
                  <a:lnTo>
                    <a:pt x="64" y="30"/>
                  </a:lnTo>
                  <a:lnTo>
                    <a:pt x="61" y="33"/>
                  </a:lnTo>
                  <a:lnTo>
                    <a:pt x="60" y="36"/>
                  </a:lnTo>
                  <a:lnTo>
                    <a:pt x="59" y="38"/>
                  </a:lnTo>
                  <a:lnTo>
                    <a:pt x="59" y="39"/>
                  </a:lnTo>
                  <a:lnTo>
                    <a:pt x="61" y="38"/>
                  </a:lnTo>
                  <a:lnTo>
                    <a:pt x="63" y="35"/>
                  </a:lnTo>
                  <a:lnTo>
                    <a:pt x="65" y="33"/>
                  </a:lnTo>
                  <a:lnTo>
                    <a:pt x="66" y="33"/>
                  </a:lnTo>
                  <a:lnTo>
                    <a:pt x="67" y="32"/>
                  </a:lnTo>
                  <a:lnTo>
                    <a:pt x="68" y="31"/>
                  </a:lnTo>
                  <a:lnTo>
                    <a:pt x="68" y="30"/>
                  </a:lnTo>
                  <a:lnTo>
                    <a:pt x="68" y="28"/>
                  </a:lnTo>
                  <a:lnTo>
                    <a:pt x="68" y="27"/>
                  </a:lnTo>
                  <a:lnTo>
                    <a:pt x="69" y="27"/>
                  </a:lnTo>
                  <a:lnTo>
                    <a:pt x="69" y="26"/>
                  </a:lnTo>
                  <a:lnTo>
                    <a:pt x="70" y="25"/>
                  </a:lnTo>
                  <a:lnTo>
                    <a:pt x="71" y="25"/>
                  </a:lnTo>
                  <a:lnTo>
                    <a:pt x="71" y="26"/>
                  </a:lnTo>
                  <a:lnTo>
                    <a:pt x="71" y="28"/>
                  </a:lnTo>
                  <a:lnTo>
                    <a:pt x="69" y="33"/>
                  </a:lnTo>
                  <a:lnTo>
                    <a:pt x="68" y="34"/>
                  </a:lnTo>
                  <a:lnTo>
                    <a:pt x="68" y="35"/>
                  </a:lnTo>
                  <a:lnTo>
                    <a:pt x="68" y="36"/>
                  </a:lnTo>
                  <a:lnTo>
                    <a:pt x="66" y="40"/>
                  </a:lnTo>
                  <a:lnTo>
                    <a:pt x="66" y="43"/>
                  </a:lnTo>
                  <a:lnTo>
                    <a:pt x="66" y="45"/>
                  </a:lnTo>
                  <a:lnTo>
                    <a:pt x="64" y="46"/>
                  </a:lnTo>
                  <a:lnTo>
                    <a:pt x="64" y="47"/>
                  </a:lnTo>
                  <a:lnTo>
                    <a:pt x="64" y="50"/>
                  </a:lnTo>
                  <a:lnTo>
                    <a:pt x="65" y="54"/>
                  </a:lnTo>
                  <a:lnTo>
                    <a:pt x="64" y="55"/>
                  </a:lnTo>
                  <a:lnTo>
                    <a:pt x="63" y="59"/>
                  </a:lnTo>
                  <a:lnTo>
                    <a:pt x="63" y="65"/>
                  </a:lnTo>
                  <a:lnTo>
                    <a:pt x="65" y="70"/>
                  </a:lnTo>
                  <a:lnTo>
                    <a:pt x="65" y="71"/>
                  </a:lnTo>
                  <a:lnTo>
                    <a:pt x="65" y="72"/>
                  </a:lnTo>
                  <a:lnTo>
                    <a:pt x="65" y="74"/>
                  </a:lnTo>
                  <a:lnTo>
                    <a:pt x="30" y="7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1" name="Freeform 18"/>
            <p:cNvSpPr>
              <a:spLocks/>
            </p:cNvSpPr>
            <p:nvPr/>
          </p:nvSpPr>
          <p:spPr bwMode="auto">
            <a:xfrm>
              <a:off x="6289675" y="4311650"/>
              <a:ext cx="1001714" cy="719138"/>
            </a:xfrm>
            <a:custGeom>
              <a:avLst/>
              <a:gdLst>
                <a:gd name="T0" fmla="*/ 0 w 123"/>
                <a:gd name="T1" fmla="*/ 478350457 h 93"/>
                <a:gd name="T2" fmla="*/ 0 w 123"/>
                <a:gd name="T3" fmla="*/ 597943961 h 93"/>
                <a:gd name="T4" fmla="*/ 132649736 w 123"/>
                <a:gd name="T5" fmla="*/ 717529612 h 93"/>
                <a:gd name="T6" fmla="*/ 198974620 w 123"/>
                <a:gd name="T7" fmla="*/ 896911954 h 93"/>
                <a:gd name="T8" fmla="*/ 265299471 w 123"/>
                <a:gd name="T9" fmla="*/ 1016497846 h 93"/>
                <a:gd name="T10" fmla="*/ 198974620 w 123"/>
                <a:gd name="T11" fmla="*/ 1136091230 h 93"/>
                <a:gd name="T12" fmla="*/ 464274091 w 123"/>
                <a:gd name="T13" fmla="*/ 1076294538 h 93"/>
                <a:gd name="T14" fmla="*/ 596923922 w 123"/>
                <a:gd name="T15" fmla="*/ 896911954 h 93"/>
                <a:gd name="T16" fmla="*/ 663248774 w 123"/>
                <a:gd name="T17" fmla="*/ 896911954 h 93"/>
                <a:gd name="T18" fmla="*/ 596923922 w 123"/>
                <a:gd name="T19" fmla="*/ 1016497846 h 93"/>
                <a:gd name="T20" fmla="*/ 1260172696 w 123"/>
                <a:gd name="T21" fmla="*/ 837115262 h 93"/>
                <a:gd name="T22" fmla="*/ 1260172696 w 123"/>
                <a:gd name="T23" fmla="*/ 956708646 h 93"/>
                <a:gd name="T24" fmla="*/ 1658121808 w 123"/>
                <a:gd name="T25" fmla="*/ 1016497846 h 93"/>
                <a:gd name="T26" fmla="*/ 1923421216 w 123"/>
                <a:gd name="T27" fmla="*/ 1076294538 h 93"/>
                <a:gd name="T28" fmla="*/ 2056079064 w 123"/>
                <a:gd name="T29" fmla="*/ 1136091230 h 93"/>
                <a:gd name="T30" fmla="*/ 2056079064 w 123"/>
                <a:gd name="T31" fmla="*/ 1195880189 h 93"/>
                <a:gd name="T32" fmla="*/ 2147483647 w 123"/>
                <a:gd name="T33" fmla="*/ 1435059223 h 93"/>
                <a:gd name="T34" fmla="*/ 2147483647 w 123"/>
                <a:gd name="T35" fmla="*/ 1494855915 h 93"/>
                <a:gd name="T36" fmla="*/ 2147483647 w 123"/>
                <a:gd name="T37" fmla="*/ 1554644874 h 93"/>
                <a:gd name="T38" fmla="*/ 2147483647 w 123"/>
                <a:gd name="T39" fmla="*/ 1435059223 h 93"/>
                <a:gd name="T40" fmla="*/ 2147483647 w 123"/>
                <a:gd name="T41" fmla="*/ 1255676881 h 93"/>
                <a:gd name="T42" fmla="*/ 2147483647 w 123"/>
                <a:gd name="T43" fmla="*/ 1076294538 h 93"/>
                <a:gd name="T44" fmla="*/ 2147483647 w 123"/>
                <a:gd name="T45" fmla="*/ 1255676881 h 93"/>
                <a:gd name="T46" fmla="*/ 2147483647 w 123"/>
                <a:gd name="T47" fmla="*/ 1674238257 h 93"/>
                <a:gd name="T48" fmla="*/ 2147483647 w 123"/>
                <a:gd name="T49" fmla="*/ 1793823908 h 93"/>
                <a:gd name="T50" fmla="*/ 2147483647 w 123"/>
                <a:gd name="T51" fmla="*/ 2147483647 h 93"/>
                <a:gd name="T52" fmla="*/ 2147483647 w 123"/>
                <a:gd name="T53" fmla="*/ 2147483647 h 93"/>
                <a:gd name="T54" fmla="*/ 2147483647 w 123"/>
                <a:gd name="T55" fmla="*/ 2147483647 h 93"/>
                <a:gd name="T56" fmla="*/ 2147483647 w 123"/>
                <a:gd name="T57" fmla="*/ 2147483647 h 93"/>
                <a:gd name="T58" fmla="*/ 2147483647 w 123"/>
                <a:gd name="T59" fmla="*/ 2147483647 h 93"/>
                <a:gd name="T60" fmla="*/ 2147483647 w 123"/>
                <a:gd name="T61" fmla="*/ 2147483647 h 93"/>
                <a:gd name="T62" fmla="*/ 2147483647 w 123"/>
                <a:gd name="T63" fmla="*/ 2147483647 h 93"/>
                <a:gd name="T64" fmla="*/ 2147483647 w 123"/>
                <a:gd name="T65" fmla="*/ 2147483647 h 93"/>
                <a:gd name="T66" fmla="*/ 2147483647 w 123"/>
                <a:gd name="T67" fmla="*/ 2147483647 h 93"/>
                <a:gd name="T68" fmla="*/ 2147483647 w 123"/>
                <a:gd name="T69" fmla="*/ 2147483647 h 93"/>
                <a:gd name="T70" fmla="*/ 2147483647 w 123"/>
                <a:gd name="T71" fmla="*/ 2147483647 h 93"/>
                <a:gd name="T72" fmla="*/ 2147483647 w 123"/>
                <a:gd name="T73" fmla="*/ 2147483647 h 93"/>
                <a:gd name="T74" fmla="*/ 2147483647 w 123"/>
                <a:gd name="T75" fmla="*/ 2147483647 h 93"/>
                <a:gd name="T76" fmla="*/ 2147483647 w 123"/>
                <a:gd name="T77" fmla="*/ 2147483647 h 93"/>
                <a:gd name="T78" fmla="*/ 2147483647 w 123"/>
                <a:gd name="T79" fmla="*/ 2147483647 h 93"/>
                <a:gd name="T80" fmla="*/ 2147483647 w 123"/>
                <a:gd name="T81" fmla="*/ 2147483647 h 93"/>
                <a:gd name="T82" fmla="*/ 2147483647 w 123"/>
                <a:gd name="T83" fmla="*/ 2147483647 h 93"/>
                <a:gd name="T84" fmla="*/ 2147483647 w 123"/>
                <a:gd name="T85" fmla="*/ 2147483647 h 93"/>
                <a:gd name="T86" fmla="*/ 2147483647 w 123"/>
                <a:gd name="T87" fmla="*/ 2147483647 h 93"/>
                <a:gd name="T88" fmla="*/ 2147483647 w 123"/>
                <a:gd name="T89" fmla="*/ 2147483647 h 93"/>
                <a:gd name="T90" fmla="*/ 2147483647 w 123"/>
                <a:gd name="T91" fmla="*/ 2147483647 h 93"/>
                <a:gd name="T92" fmla="*/ 2147483647 w 123"/>
                <a:gd name="T93" fmla="*/ 2147483647 h 93"/>
                <a:gd name="T94" fmla="*/ 2147483647 w 123"/>
                <a:gd name="T95" fmla="*/ 2147483647 h 93"/>
                <a:gd name="T96" fmla="*/ 2147483647 w 123"/>
                <a:gd name="T97" fmla="*/ 2147483647 h 93"/>
                <a:gd name="T98" fmla="*/ 2147483647 w 123"/>
                <a:gd name="T99" fmla="*/ 2147483647 h 93"/>
                <a:gd name="T100" fmla="*/ 2147483647 w 123"/>
                <a:gd name="T101" fmla="*/ 1734027216 h 93"/>
                <a:gd name="T102" fmla="*/ 2147483647 w 123"/>
                <a:gd name="T103" fmla="*/ 1435059223 h 93"/>
                <a:gd name="T104" fmla="*/ 2147483647 w 123"/>
                <a:gd name="T105" fmla="*/ 478350457 h 93"/>
                <a:gd name="T106" fmla="*/ 2147483647 w 123"/>
                <a:gd name="T107" fmla="*/ 358764806 h 93"/>
                <a:gd name="T108" fmla="*/ 2147483647 w 123"/>
                <a:gd name="T109" fmla="*/ 59796707 h 93"/>
                <a:gd name="T110" fmla="*/ 2147483647 w 123"/>
                <a:gd name="T111" fmla="*/ 59796707 h 93"/>
                <a:gd name="T112" fmla="*/ 2147483647 w 123"/>
                <a:gd name="T113" fmla="*/ 418561497 h 93"/>
                <a:gd name="T114" fmla="*/ 2147483647 w 123"/>
                <a:gd name="T115" fmla="*/ 478350457 h 93"/>
                <a:gd name="T116" fmla="*/ 2147483647 w 123"/>
                <a:gd name="T117" fmla="*/ 418561497 h 93"/>
                <a:gd name="T118" fmla="*/ 2147483647 w 123"/>
                <a:gd name="T119" fmla="*/ 179382403 h 93"/>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23"/>
                <a:gd name="T181" fmla="*/ 0 h 93"/>
                <a:gd name="T182" fmla="*/ 123 w 123"/>
                <a:gd name="T183" fmla="*/ 93 h 93"/>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23" h="93">
                  <a:moveTo>
                    <a:pt x="38" y="3"/>
                  </a:moveTo>
                  <a:lnTo>
                    <a:pt x="0" y="7"/>
                  </a:lnTo>
                  <a:lnTo>
                    <a:pt x="0" y="8"/>
                  </a:lnTo>
                  <a:lnTo>
                    <a:pt x="0" y="9"/>
                  </a:lnTo>
                  <a:lnTo>
                    <a:pt x="0" y="10"/>
                  </a:lnTo>
                  <a:lnTo>
                    <a:pt x="1" y="12"/>
                  </a:lnTo>
                  <a:lnTo>
                    <a:pt x="2" y="12"/>
                  </a:lnTo>
                  <a:lnTo>
                    <a:pt x="4" y="13"/>
                  </a:lnTo>
                  <a:lnTo>
                    <a:pt x="4" y="14"/>
                  </a:lnTo>
                  <a:lnTo>
                    <a:pt x="3" y="15"/>
                  </a:lnTo>
                  <a:lnTo>
                    <a:pt x="3" y="16"/>
                  </a:lnTo>
                  <a:lnTo>
                    <a:pt x="4" y="16"/>
                  </a:lnTo>
                  <a:lnTo>
                    <a:pt x="4" y="17"/>
                  </a:lnTo>
                  <a:lnTo>
                    <a:pt x="3" y="18"/>
                  </a:lnTo>
                  <a:lnTo>
                    <a:pt x="3" y="19"/>
                  </a:lnTo>
                  <a:lnTo>
                    <a:pt x="4" y="19"/>
                  </a:lnTo>
                  <a:lnTo>
                    <a:pt x="6" y="18"/>
                  </a:lnTo>
                  <a:lnTo>
                    <a:pt x="7" y="18"/>
                  </a:lnTo>
                  <a:lnTo>
                    <a:pt x="7" y="16"/>
                  </a:lnTo>
                  <a:lnTo>
                    <a:pt x="8" y="15"/>
                  </a:lnTo>
                  <a:lnTo>
                    <a:pt x="9" y="15"/>
                  </a:lnTo>
                  <a:lnTo>
                    <a:pt x="10" y="15"/>
                  </a:lnTo>
                  <a:lnTo>
                    <a:pt x="10" y="16"/>
                  </a:lnTo>
                  <a:lnTo>
                    <a:pt x="9" y="17"/>
                  </a:lnTo>
                  <a:lnTo>
                    <a:pt x="10" y="17"/>
                  </a:lnTo>
                  <a:lnTo>
                    <a:pt x="12" y="16"/>
                  </a:lnTo>
                  <a:lnTo>
                    <a:pt x="19" y="14"/>
                  </a:lnTo>
                  <a:lnTo>
                    <a:pt x="20" y="14"/>
                  </a:lnTo>
                  <a:lnTo>
                    <a:pt x="20" y="15"/>
                  </a:lnTo>
                  <a:lnTo>
                    <a:pt x="19" y="16"/>
                  </a:lnTo>
                  <a:lnTo>
                    <a:pt x="22" y="16"/>
                  </a:lnTo>
                  <a:lnTo>
                    <a:pt x="25" y="17"/>
                  </a:lnTo>
                  <a:lnTo>
                    <a:pt x="28" y="19"/>
                  </a:lnTo>
                  <a:lnTo>
                    <a:pt x="29" y="19"/>
                  </a:lnTo>
                  <a:lnTo>
                    <a:pt x="29" y="18"/>
                  </a:lnTo>
                  <a:lnTo>
                    <a:pt x="30" y="18"/>
                  </a:lnTo>
                  <a:lnTo>
                    <a:pt x="31" y="19"/>
                  </a:lnTo>
                  <a:lnTo>
                    <a:pt x="32" y="19"/>
                  </a:lnTo>
                  <a:lnTo>
                    <a:pt x="32" y="20"/>
                  </a:lnTo>
                  <a:lnTo>
                    <a:pt x="31" y="20"/>
                  </a:lnTo>
                  <a:lnTo>
                    <a:pt x="32" y="20"/>
                  </a:lnTo>
                  <a:lnTo>
                    <a:pt x="36" y="23"/>
                  </a:lnTo>
                  <a:lnTo>
                    <a:pt x="36" y="24"/>
                  </a:lnTo>
                  <a:lnTo>
                    <a:pt x="36" y="25"/>
                  </a:lnTo>
                  <a:lnTo>
                    <a:pt x="35" y="26"/>
                  </a:lnTo>
                  <a:lnTo>
                    <a:pt x="35" y="25"/>
                  </a:lnTo>
                  <a:lnTo>
                    <a:pt x="34" y="25"/>
                  </a:lnTo>
                  <a:lnTo>
                    <a:pt x="34" y="26"/>
                  </a:lnTo>
                  <a:lnTo>
                    <a:pt x="35" y="27"/>
                  </a:lnTo>
                  <a:lnTo>
                    <a:pt x="40" y="25"/>
                  </a:lnTo>
                  <a:lnTo>
                    <a:pt x="41" y="24"/>
                  </a:lnTo>
                  <a:lnTo>
                    <a:pt x="43" y="24"/>
                  </a:lnTo>
                  <a:lnTo>
                    <a:pt x="47" y="21"/>
                  </a:lnTo>
                  <a:lnTo>
                    <a:pt x="50" y="21"/>
                  </a:lnTo>
                  <a:lnTo>
                    <a:pt x="50" y="20"/>
                  </a:lnTo>
                  <a:lnTo>
                    <a:pt x="49" y="19"/>
                  </a:lnTo>
                  <a:lnTo>
                    <a:pt x="50" y="18"/>
                  </a:lnTo>
                  <a:lnTo>
                    <a:pt x="55" y="17"/>
                  </a:lnTo>
                  <a:lnTo>
                    <a:pt x="61" y="20"/>
                  </a:lnTo>
                  <a:lnTo>
                    <a:pt x="61" y="21"/>
                  </a:lnTo>
                  <a:lnTo>
                    <a:pt x="63" y="23"/>
                  </a:lnTo>
                  <a:lnTo>
                    <a:pt x="65" y="25"/>
                  </a:lnTo>
                  <a:lnTo>
                    <a:pt x="69" y="28"/>
                  </a:lnTo>
                  <a:lnTo>
                    <a:pt x="69" y="29"/>
                  </a:lnTo>
                  <a:lnTo>
                    <a:pt x="71" y="30"/>
                  </a:lnTo>
                  <a:lnTo>
                    <a:pt x="74" y="30"/>
                  </a:lnTo>
                  <a:lnTo>
                    <a:pt x="76" y="34"/>
                  </a:lnTo>
                  <a:lnTo>
                    <a:pt x="77" y="35"/>
                  </a:lnTo>
                  <a:lnTo>
                    <a:pt x="77" y="36"/>
                  </a:lnTo>
                  <a:lnTo>
                    <a:pt x="78" y="39"/>
                  </a:lnTo>
                  <a:lnTo>
                    <a:pt x="77" y="43"/>
                  </a:lnTo>
                  <a:lnTo>
                    <a:pt x="76" y="48"/>
                  </a:lnTo>
                  <a:lnTo>
                    <a:pt x="76" y="51"/>
                  </a:lnTo>
                  <a:lnTo>
                    <a:pt x="77" y="53"/>
                  </a:lnTo>
                  <a:lnTo>
                    <a:pt x="80" y="54"/>
                  </a:lnTo>
                  <a:lnTo>
                    <a:pt x="80" y="53"/>
                  </a:lnTo>
                  <a:lnTo>
                    <a:pt x="80" y="52"/>
                  </a:lnTo>
                  <a:lnTo>
                    <a:pt x="79" y="50"/>
                  </a:lnTo>
                  <a:lnTo>
                    <a:pt x="79" y="49"/>
                  </a:lnTo>
                  <a:lnTo>
                    <a:pt x="80" y="49"/>
                  </a:lnTo>
                  <a:lnTo>
                    <a:pt x="82" y="51"/>
                  </a:lnTo>
                  <a:lnTo>
                    <a:pt x="82" y="50"/>
                  </a:lnTo>
                  <a:lnTo>
                    <a:pt x="83" y="50"/>
                  </a:lnTo>
                  <a:lnTo>
                    <a:pt x="84" y="51"/>
                  </a:lnTo>
                  <a:lnTo>
                    <a:pt x="83" y="52"/>
                  </a:lnTo>
                  <a:lnTo>
                    <a:pt x="83" y="53"/>
                  </a:lnTo>
                  <a:lnTo>
                    <a:pt x="82" y="54"/>
                  </a:lnTo>
                  <a:lnTo>
                    <a:pt x="81" y="57"/>
                  </a:lnTo>
                  <a:lnTo>
                    <a:pt x="80" y="57"/>
                  </a:lnTo>
                  <a:lnTo>
                    <a:pt x="80" y="59"/>
                  </a:lnTo>
                  <a:lnTo>
                    <a:pt x="81" y="59"/>
                  </a:lnTo>
                  <a:lnTo>
                    <a:pt x="83" y="61"/>
                  </a:lnTo>
                  <a:lnTo>
                    <a:pt x="85" y="66"/>
                  </a:lnTo>
                  <a:lnTo>
                    <a:pt x="89" y="68"/>
                  </a:lnTo>
                  <a:lnTo>
                    <a:pt x="89" y="67"/>
                  </a:lnTo>
                  <a:lnTo>
                    <a:pt x="90" y="67"/>
                  </a:lnTo>
                  <a:lnTo>
                    <a:pt x="91" y="69"/>
                  </a:lnTo>
                  <a:lnTo>
                    <a:pt x="91" y="70"/>
                  </a:lnTo>
                  <a:lnTo>
                    <a:pt x="92" y="73"/>
                  </a:lnTo>
                  <a:lnTo>
                    <a:pt x="94" y="74"/>
                  </a:lnTo>
                  <a:lnTo>
                    <a:pt x="95" y="74"/>
                  </a:lnTo>
                  <a:lnTo>
                    <a:pt x="98" y="81"/>
                  </a:lnTo>
                  <a:lnTo>
                    <a:pt x="99" y="82"/>
                  </a:lnTo>
                  <a:lnTo>
                    <a:pt x="102" y="83"/>
                  </a:lnTo>
                  <a:lnTo>
                    <a:pt x="104" y="83"/>
                  </a:lnTo>
                  <a:lnTo>
                    <a:pt x="108" y="88"/>
                  </a:lnTo>
                  <a:lnTo>
                    <a:pt x="110" y="90"/>
                  </a:lnTo>
                  <a:lnTo>
                    <a:pt x="111" y="90"/>
                  </a:lnTo>
                  <a:lnTo>
                    <a:pt x="111" y="91"/>
                  </a:lnTo>
                  <a:lnTo>
                    <a:pt x="110" y="91"/>
                  </a:lnTo>
                  <a:lnTo>
                    <a:pt x="109" y="91"/>
                  </a:lnTo>
                  <a:lnTo>
                    <a:pt x="109" y="92"/>
                  </a:lnTo>
                  <a:lnTo>
                    <a:pt x="110" y="93"/>
                  </a:lnTo>
                  <a:lnTo>
                    <a:pt x="112" y="93"/>
                  </a:lnTo>
                  <a:lnTo>
                    <a:pt x="113" y="92"/>
                  </a:lnTo>
                  <a:lnTo>
                    <a:pt x="114" y="92"/>
                  </a:lnTo>
                  <a:lnTo>
                    <a:pt x="120" y="90"/>
                  </a:lnTo>
                  <a:lnTo>
                    <a:pt x="121" y="88"/>
                  </a:lnTo>
                  <a:lnTo>
                    <a:pt x="121" y="87"/>
                  </a:lnTo>
                  <a:lnTo>
                    <a:pt x="121" y="84"/>
                  </a:lnTo>
                  <a:lnTo>
                    <a:pt x="121" y="82"/>
                  </a:lnTo>
                  <a:lnTo>
                    <a:pt x="122" y="79"/>
                  </a:lnTo>
                  <a:lnTo>
                    <a:pt x="123" y="80"/>
                  </a:lnTo>
                  <a:lnTo>
                    <a:pt x="122" y="74"/>
                  </a:lnTo>
                  <a:lnTo>
                    <a:pt x="122" y="71"/>
                  </a:lnTo>
                  <a:lnTo>
                    <a:pt x="122" y="66"/>
                  </a:lnTo>
                  <a:lnTo>
                    <a:pt x="121" y="61"/>
                  </a:lnTo>
                  <a:lnTo>
                    <a:pt x="120" y="60"/>
                  </a:lnTo>
                  <a:lnTo>
                    <a:pt x="116" y="54"/>
                  </a:lnTo>
                  <a:lnTo>
                    <a:pt x="113" y="48"/>
                  </a:lnTo>
                  <a:lnTo>
                    <a:pt x="110" y="44"/>
                  </a:lnTo>
                  <a:lnTo>
                    <a:pt x="110" y="43"/>
                  </a:lnTo>
                  <a:lnTo>
                    <a:pt x="109" y="40"/>
                  </a:lnTo>
                  <a:lnTo>
                    <a:pt x="109" y="39"/>
                  </a:lnTo>
                  <a:lnTo>
                    <a:pt x="110" y="38"/>
                  </a:lnTo>
                  <a:lnTo>
                    <a:pt x="110" y="37"/>
                  </a:lnTo>
                  <a:lnTo>
                    <a:pt x="106" y="31"/>
                  </a:lnTo>
                  <a:lnTo>
                    <a:pt x="103" y="29"/>
                  </a:lnTo>
                  <a:lnTo>
                    <a:pt x="102" y="28"/>
                  </a:lnTo>
                  <a:lnTo>
                    <a:pt x="101" y="27"/>
                  </a:lnTo>
                  <a:lnTo>
                    <a:pt x="99" y="24"/>
                  </a:lnTo>
                  <a:lnTo>
                    <a:pt x="95" y="17"/>
                  </a:lnTo>
                  <a:lnTo>
                    <a:pt x="94" y="14"/>
                  </a:lnTo>
                  <a:lnTo>
                    <a:pt x="92" y="8"/>
                  </a:lnTo>
                  <a:lnTo>
                    <a:pt x="92" y="7"/>
                  </a:lnTo>
                  <a:lnTo>
                    <a:pt x="91" y="7"/>
                  </a:lnTo>
                  <a:lnTo>
                    <a:pt x="90" y="6"/>
                  </a:lnTo>
                  <a:lnTo>
                    <a:pt x="90" y="2"/>
                  </a:lnTo>
                  <a:lnTo>
                    <a:pt x="89" y="1"/>
                  </a:lnTo>
                  <a:lnTo>
                    <a:pt x="88" y="1"/>
                  </a:lnTo>
                  <a:lnTo>
                    <a:pt x="86" y="1"/>
                  </a:lnTo>
                  <a:lnTo>
                    <a:pt x="83" y="0"/>
                  </a:lnTo>
                  <a:lnTo>
                    <a:pt x="82" y="1"/>
                  </a:lnTo>
                  <a:lnTo>
                    <a:pt x="82" y="2"/>
                  </a:lnTo>
                  <a:lnTo>
                    <a:pt x="81" y="3"/>
                  </a:lnTo>
                  <a:lnTo>
                    <a:pt x="82" y="7"/>
                  </a:lnTo>
                  <a:lnTo>
                    <a:pt x="82" y="9"/>
                  </a:lnTo>
                  <a:lnTo>
                    <a:pt x="80" y="8"/>
                  </a:lnTo>
                  <a:lnTo>
                    <a:pt x="79" y="6"/>
                  </a:lnTo>
                  <a:lnTo>
                    <a:pt x="40" y="8"/>
                  </a:lnTo>
                  <a:lnTo>
                    <a:pt x="39" y="7"/>
                  </a:lnTo>
                  <a:lnTo>
                    <a:pt x="39" y="6"/>
                  </a:lnTo>
                  <a:lnTo>
                    <a:pt x="38" y="4"/>
                  </a:lnTo>
                  <a:lnTo>
                    <a:pt x="38"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2" name="Freeform 21"/>
            <p:cNvSpPr>
              <a:spLocks/>
            </p:cNvSpPr>
            <p:nvPr/>
          </p:nvSpPr>
          <p:spPr bwMode="auto">
            <a:xfrm>
              <a:off x="2368551" y="2562225"/>
              <a:ext cx="877888" cy="1423988"/>
            </a:xfrm>
            <a:custGeom>
              <a:avLst/>
              <a:gdLst>
                <a:gd name="T0" fmla="*/ 2147483647 w 108"/>
                <a:gd name="T1" fmla="*/ 2147483647 h 184"/>
                <a:gd name="T2" fmla="*/ 2147483647 w 108"/>
                <a:gd name="T3" fmla="*/ 2147483647 h 184"/>
                <a:gd name="T4" fmla="*/ 2147483647 w 108"/>
                <a:gd name="T5" fmla="*/ 2147483647 h 184"/>
                <a:gd name="T6" fmla="*/ 2147483647 w 108"/>
                <a:gd name="T7" fmla="*/ 2147483647 h 184"/>
                <a:gd name="T8" fmla="*/ 2147483647 w 108"/>
                <a:gd name="T9" fmla="*/ 2147483647 h 184"/>
                <a:gd name="T10" fmla="*/ 2147483647 w 108"/>
                <a:gd name="T11" fmla="*/ 2147483647 h 184"/>
                <a:gd name="T12" fmla="*/ 2147483647 w 108"/>
                <a:gd name="T13" fmla="*/ 2147483647 h 184"/>
                <a:gd name="T14" fmla="*/ 2147483647 w 108"/>
                <a:gd name="T15" fmla="*/ 2147483647 h 184"/>
                <a:gd name="T16" fmla="*/ 2147483647 w 108"/>
                <a:gd name="T17" fmla="*/ 2147483647 h 184"/>
                <a:gd name="T18" fmla="*/ 1453628182 w 108"/>
                <a:gd name="T19" fmla="*/ 2147483647 h 184"/>
                <a:gd name="T20" fmla="*/ 1453628182 w 108"/>
                <a:gd name="T21" fmla="*/ 2147483647 h 184"/>
                <a:gd name="T22" fmla="*/ 1519705493 w 108"/>
                <a:gd name="T23" fmla="*/ 2147483647 h 184"/>
                <a:gd name="T24" fmla="*/ 1387550872 w 108"/>
                <a:gd name="T25" fmla="*/ 2147483647 h 184"/>
                <a:gd name="T26" fmla="*/ 1453628182 w 108"/>
                <a:gd name="T27" fmla="*/ 2147483647 h 184"/>
                <a:gd name="T28" fmla="*/ 1057188451 w 108"/>
                <a:gd name="T29" fmla="*/ 2147483647 h 184"/>
                <a:gd name="T30" fmla="*/ 792887337 w 108"/>
                <a:gd name="T31" fmla="*/ 2147483647 h 184"/>
                <a:gd name="T32" fmla="*/ 925033830 w 108"/>
                <a:gd name="T33" fmla="*/ 2147483647 h 184"/>
                <a:gd name="T34" fmla="*/ 925033830 w 108"/>
                <a:gd name="T35" fmla="*/ 2147483647 h 184"/>
                <a:gd name="T36" fmla="*/ 594663534 w 108"/>
                <a:gd name="T37" fmla="*/ 2147483647 h 184"/>
                <a:gd name="T38" fmla="*/ 594663534 w 108"/>
                <a:gd name="T39" fmla="*/ 2147483647 h 184"/>
                <a:gd name="T40" fmla="*/ 726818155 w 108"/>
                <a:gd name="T41" fmla="*/ 2147483647 h 184"/>
                <a:gd name="T42" fmla="*/ 792887337 w 108"/>
                <a:gd name="T43" fmla="*/ 2147483647 h 184"/>
                <a:gd name="T44" fmla="*/ 991111140 w 108"/>
                <a:gd name="T45" fmla="*/ 2147483647 h 184"/>
                <a:gd name="T46" fmla="*/ 925033830 w 108"/>
                <a:gd name="T47" fmla="*/ 2147483647 h 184"/>
                <a:gd name="T48" fmla="*/ 792887337 w 108"/>
                <a:gd name="T49" fmla="*/ 2147483647 h 184"/>
                <a:gd name="T50" fmla="*/ 462516915 w 108"/>
                <a:gd name="T51" fmla="*/ 2147483647 h 184"/>
                <a:gd name="T52" fmla="*/ 396447733 w 108"/>
                <a:gd name="T53" fmla="*/ 2147483647 h 184"/>
                <a:gd name="T54" fmla="*/ 66077326 w 108"/>
                <a:gd name="T55" fmla="*/ 2147483647 h 184"/>
                <a:gd name="T56" fmla="*/ 66077326 w 108"/>
                <a:gd name="T57" fmla="*/ 2147483647 h 184"/>
                <a:gd name="T58" fmla="*/ 264293048 w 108"/>
                <a:gd name="T59" fmla="*/ 2147483647 h 184"/>
                <a:gd name="T60" fmla="*/ 132146524 w 108"/>
                <a:gd name="T61" fmla="*/ 1916579349 h 184"/>
                <a:gd name="T62" fmla="*/ 0 w 108"/>
                <a:gd name="T63" fmla="*/ 1677008926 h 184"/>
                <a:gd name="T64" fmla="*/ 0 w 108"/>
                <a:gd name="T65" fmla="*/ 1437438502 h 184"/>
                <a:gd name="T66" fmla="*/ 396447733 w 108"/>
                <a:gd name="T67" fmla="*/ 898397069 h 184"/>
                <a:gd name="T68" fmla="*/ 594663534 w 108"/>
                <a:gd name="T69" fmla="*/ 598934039 h 184"/>
                <a:gd name="T70" fmla="*/ 594663534 w 108"/>
                <a:gd name="T71" fmla="*/ 59892621 h 184"/>
                <a:gd name="T72" fmla="*/ 2147483647 w 108"/>
                <a:gd name="T73" fmla="*/ 2147483647 h 184"/>
                <a:gd name="T74" fmla="*/ 2147483647 w 108"/>
                <a:gd name="T75" fmla="*/ 2147483647 h 184"/>
                <a:gd name="T76" fmla="*/ 2147483647 w 108"/>
                <a:gd name="T77" fmla="*/ 2147483647 h 184"/>
                <a:gd name="T78" fmla="*/ 2147483647 w 108"/>
                <a:gd name="T79" fmla="*/ 2147483647 h 184"/>
                <a:gd name="T80" fmla="*/ 2147483647 w 108"/>
                <a:gd name="T81" fmla="*/ 2147483647 h 184"/>
                <a:gd name="T82" fmla="*/ 2147483647 w 108"/>
                <a:gd name="T83" fmla="*/ 2147483647 h 184"/>
                <a:gd name="T84" fmla="*/ 2147483647 w 108"/>
                <a:gd name="T85" fmla="*/ 2147483647 h 184"/>
                <a:gd name="T86" fmla="*/ 2147483647 w 108"/>
                <a:gd name="T87" fmla="*/ 2147483647 h 184"/>
                <a:gd name="T88" fmla="*/ 2147483647 w 108"/>
                <a:gd name="T89" fmla="*/ 2147483647 h 184"/>
                <a:gd name="T90" fmla="*/ 2147483647 w 108"/>
                <a:gd name="T91" fmla="*/ 2147483647 h 184"/>
                <a:gd name="T92" fmla="*/ 2147483647 w 108"/>
                <a:gd name="T93" fmla="*/ 2147483647 h 184"/>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08"/>
                <a:gd name="T142" fmla="*/ 0 h 184"/>
                <a:gd name="T143" fmla="*/ 108 w 108"/>
                <a:gd name="T144" fmla="*/ 184 h 184"/>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08" h="184">
                  <a:moveTo>
                    <a:pt x="94" y="183"/>
                  </a:moveTo>
                  <a:lnTo>
                    <a:pt x="61" y="180"/>
                  </a:lnTo>
                  <a:lnTo>
                    <a:pt x="61" y="179"/>
                  </a:lnTo>
                  <a:lnTo>
                    <a:pt x="60" y="178"/>
                  </a:lnTo>
                  <a:lnTo>
                    <a:pt x="60" y="177"/>
                  </a:lnTo>
                  <a:lnTo>
                    <a:pt x="61" y="177"/>
                  </a:lnTo>
                  <a:lnTo>
                    <a:pt x="60" y="176"/>
                  </a:lnTo>
                  <a:lnTo>
                    <a:pt x="60" y="175"/>
                  </a:lnTo>
                  <a:lnTo>
                    <a:pt x="60" y="174"/>
                  </a:lnTo>
                  <a:lnTo>
                    <a:pt x="60" y="169"/>
                  </a:lnTo>
                  <a:lnTo>
                    <a:pt x="57" y="163"/>
                  </a:lnTo>
                  <a:lnTo>
                    <a:pt x="55" y="161"/>
                  </a:lnTo>
                  <a:lnTo>
                    <a:pt x="54" y="159"/>
                  </a:lnTo>
                  <a:lnTo>
                    <a:pt x="50" y="156"/>
                  </a:lnTo>
                  <a:lnTo>
                    <a:pt x="48" y="156"/>
                  </a:lnTo>
                  <a:lnTo>
                    <a:pt x="47" y="155"/>
                  </a:lnTo>
                  <a:lnTo>
                    <a:pt x="48" y="153"/>
                  </a:lnTo>
                  <a:lnTo>
                    <a:pt x="48" y="152"/>
                  </a:lnTo>
                  <a:lnTo>
                    <a:pt x="48" y="151"/>
                  </a:lnTo>
                  <a:lnTo>
                    <a:pt x="46" y="150"/>
                  </a:lnTo>
                  <a:lnTo>
                    <a:pt x="43" y="149"/>
                  </a:lnTo>
                  <a:lnTo>
                    <a:pt x="41" y="149"/>
                  </a:lnTo>
                  <a:lnTo>
                    <a:pt x="39" y="147"/>
                  </a:lnTo>
                  <a:lnTo>
                    <a:pt x="37" y="143"/>
                  </a:lnTo>
                  <a:lnTo>
                    <a:pt x="35" y="141"/>
                  </a:lnTo>
                  <a:lnTo>
                    <a:pt x="33" y="141"/>
                  </a:lnTo>
                  <a:lnTo>
                    <a:pt x="27" y="138"/>
                  </a:lnTo>
                  <a:lnTo>
                    <a:pt x="25" y="138"/>
                  </a:lnTo>
                  <a:lnTo>
                    <a:pt x="22" y="136"/>
                  </a:lnTo>
                  <a:lnTo>
                    <a:pt x="21" y="135"/>
                  </a:lnTo>
                  <a:lnTo>
                    <a:pt x="21" y="133"/>
                  </a:lnTo>
                  <a:lnTo>
                    <a:pt x="22" y="132"/>
                  </a:lnTo>
                  <a:lnTo>
                    <a:pt x="22" y="129"/>
                  </a:lnTo>
                  <a:lnTo>
                    <a:pt x="23" y="128"/>
                  </a:lnTo>
                  <a:lnTo>
                    <a:pt x="23" y="127"/>
                  </a:lnTo>
                  <a:lnTo>
                    <a:pt x="22" y="124"/>
                  </a:lnTo>
                  <a:lnTo>
                    <a:pt x="21" y="124"/>
                  </a:lnTo>
                  <a:lnTo>
                    <a:pt x="21" y="122"/>
                  </a:lnTo>
                  <a:lnTo>
                    <a:pt x="21" y="121"/>
                  </a:lnTo>
                  <a:lnTo>
                    <a:pt x="22" y="120"/>
                  </a:lnTo>
                  <a:lnTo>
                    <a:pt x="20" y="118"/>
                  </a:lnTo>
                  <a:lnTo>
                    <a:pt x="16" y="111"/>
                  </a:lnTo>
                  <a:lnTo>
                    <a:pt x="16" y="109"/>
                  </a:lnTo>
                  <a:lnTo>
                    <a:pt x="15" y="107"/>
                  </a:lnTo>
                  <a:lnTo>
                    <a:pt x="15" y="106"/>
                  </a:lnTo>
                  <a:lnTo>
                    <a:pt x="12" y="102"/>
                  </a:lnTo>
                  <a:lnTo>
                    <a:pt x="12" y="97"/>
                  </a:lnTo>
                  <a:lnTo>
                    <a:pt x="13" y="96"/>
                  </a:lnTo>
                  <a:lnTo>
                    <a:pt x="14" y="96"/>
                  </a:lnTo>
                  <a:lnTo>
                    <a:pt x="15" y="95"/>
                  </a:lnTo>
                  <a:lnTo>
                    <a:pt x="15" y="92"/>
                  </a:lnTo>
                  <a:lnTo>
                    <a:pt x="14" y="91"/>
                  </a:lnTo>
                  <a:lnTo>
                    <a:pt x="12" y="90"/>
                  </a:lnTo>
                  <a:lnTo>
                    <a:pt x="10" y="88"/>
                  </a:lnTo>
                  <a:lnTo>
                    <a:pt x="9" y="86"/>
                  </a:lnTo>
                  <a:lnTo>
                    <a:pt x="9" y="80"/>
                  </a:lnTo>
                  <a:lnTo>
                    <a:pt x="10" y="79"/>
                  </a:lnTo>
                  <a:lnTo>
                    <a:pt x="9" y="78"/>
                  </a:lnTo>
                  <a:lnTo>
                    <a:pt x="10" y="78"/>
                  </a:lnTo>
                  <a:lnTo>
                    <a:pt x="10" y="75"/>
                  </a:lnTo>
                  <a:lnTo>
                    <a:pt x="11" y="75"/>
                  </a:lnTo>
                  <a:lnTo>
                    <a:pt x="12" y="76"/>
                  </a:lnTo>
                  <a:lnTo>
                    <a:pt x="12" y="78"/>
                  </a:lnTo>
                  <a:lnTo>
                    <a:pt x="12" y="79"/>
                  </a:lnTo>
                  <a:lnTo>
                    <a:pt x="14" y="80"/>
                  </a:lnTo>
                  <a:lnTo>
                    <a:pt x="14" y="79"/>
                  </a:lnTo>
                  <a:lnTo>
                    <a:pt x="15" y="78"/>
                  </a:lnTo>
                  <a:lnTo>
                    <a:pt x="14" y="75"/>
                  </a:lnTo>
                  <a:lnTo>
                    <a:pt x="13" y="73"/>
                  </a:lnTo>
                  <a:lnTo>
                    <a:pt x="14" y="71"/>
                  </a:lnTo>
                  <a:lnTo>
                    <a:pt x="13" y="70"/>
                  </a:lnTo>
                  <a:lnTo>
                    <a:pt x="12" y="72"/>
                  </a:lnTo>
                  <a:lnTo>
                    <a:pt x="12" y="73"/>
                  </a:lnTo>
                  <a:lnTo>
                    <a:pt x="11" y="74"/>
                  </a:lnTo>
                  <a:lnTo>
                    <a:pt x="9" y="73"/>
                  </a:lnTo>
                  <a:lnTo>
                    <a:pt x="7" y="70"/>
                  </a:lnTo>
                  <a:lnTo>
                    <a:pt x="5" y="69"/>
                  </a:lnTo>
                  <a:lnTo>
                    <a:pt x="6" y="68"/>
                  </a:lnTo>
                  <a:lnTo>
                    <a:pt x="6" y="61"/>
                  </a:lnTo>
                  <a:lnTo>
                    <a:pt x="4" y="59"/>
                  </a:lnTo>
                  <a:lnTo>
                    <a:pt x="3" y="56"/>
                  </a:lnTo>
                  <a:lnTo>
                    <a:pt x="1" y="51"/>
                  </a:lnTo>
                  <a:lnTo>
                    <a:pt x="2" y="49"/>
                  </a:lnTo>
                  <a:lnTo>
                    <a:pt x="1" y="48"/>
                  </a:lnTo>
                  <a:lnTo>
                    <a:pt x="1" y="46"/>
                  </a:lnTo>
                  <a:lnTo>
                    <a:pt x="2" y="43"/>
                  </a:lnTo>
                  <a:lnTo>
                    <a:pt x="3" y="41"/>
                  </a:lnTo>
                  <a:lnTo>
                    <a:pt x="4" y="40"/>
                  </a:lnTo>
                  <a:lnTo>
                    <a:pt x="3" y="36"/>
                  </a:lnTo>
                  <a:lnTo>
                    <a:pt x="2" y="33"/>
                  </a:lnTo>
                  <a:lnTo>
                    <a:pt x="2" y="32"/>
                  </a:lnTo>
                  <a:lnTo>
                    <a:pt x="1" y="31"/>
                  </a:lnTo>
                  <a:lnTo>
                    <a:pt x="0" y="30"/>
                  </a:lnTo>
                  <a:lnTo>
                    <a:pt x="0" y="28"/>
                  </a:lnTo>
                  <a:lnTo>
                    <a:pt x="0" y="26"/>
                  </a:lnTo>
                  <a:lnTo>
                    <a:pt x="0" y="24"/>
                  </a:lnTo>
                  <a:lnTo>
                    <a:pt x="2" y="21"/>
                  </a:lnTo>
                  <a:lnTo>
                    <a:pt x="6" y="16"/>
                  </a:lnTo>
                  <a:lnTo>
                    <a:pt x="6" y="15"/>
                  </a:lnTo>
                  <a:lnTo>
                    <a:pt x="7" y="13"/>
                  </a:lnTo>
                  <a:lnTo>
                    <a:pt x="8" y="12"/>
                  </a:lnTo>
                  <a:lnTo>
                    <a:pt x="9" y="10"/>
                  </a:lnTo>
                  <a:lnTo>
                    <a:pt x="9" y="5"/>
                  </a:lnTo>
                  <a:lnTo>
                    <a:pt x="8" y="3"/>
                  </a:lnTo>
                  <a:lnTo>
                    <a:pt x="9" y="1"/>
                  </a:lnTo>
                  <a:lnTo>
                    <a:pt x="10" y="0"/>
                  </a:lnTo>
                  <a:lnTo>
                    <a:pt x="61" y="13"/>
                  </a:lnTo>
                  <a:lnTo>
                    <a:pt x="48" y="64"/>
                  </a:lnTo>
                  <a:lnTo>
                    <a:pt x="104" y="146"/>
                  </a:lnTo>
                  <a:lnTo>
                    <a:pt x="104" y="148"/>
                  </a:lnTo>
                  <a:lnTo>
                    <a:pt x="104" y="149"/>
                  </a:lnTo>
                  <a:lnTo>
                    <a:pt x="104" y="150"/>
                  </a:lnTo>
                  <a:lnTo>
                    <a:pt x="105" y="152"/>
                  </a:lnTo>
                  <a:lnTo>
                    <a:pt x="105" y="153"/>
                  </a:lnTo>
                  <a:lnTo>
                    <a:pt x="105" y="155"/>
                  </a:lnTo>
                  <a:lnTo>
                    <a:pt x="106" y="157"/>
                  </a:lnTo>
                  <a:lnTo>
                    <a:pt x="107" y="158"/>
                  </a:lnTo>
                  <a:lnTo>
                    <a:pt x="108" y="160"/>
                  </a:lnTo>
                  <a:lnTo>
                    <a:pt x="107" y="160"/>
                  </a:lnTo>
                  <a:lnTo>
                    <a:pt x="105" y="161"/>
                  </a:lnTo>
                  <a:lnTo>
                    <a:pt x="103" y="162"/>
                  </a:lnTo>
                  <a:lnTo>
                    <a:pt x="102" y="164"/>
                  </a:lnTo>
                  <a:lnTo>
                    <a:pt x="100" y="169"/>
                  </a:lnTo>
                  <a:lnTo>
                    <a:pt x="98" y="172"/>
                  </a:lnTo>
                  <a:lnTo>
                    <a:pt x="96" y="172"/>
                  </a:lnTo>
                  <a:lnTo>
                    <a:pt x="96" y="173"/>
                  </a:lnTo>
                  <a:lnTo>
                    <a:pt x="97" y="174"/>
                  </a:lnTo>
                  <a:lnTo>
                    <a:pt x="96" y="175"/>
                  </a:lnTo>
                  <a:lnTo>
                    <a:pt x="96" y="177"/>
                  </a:lnTo>
                  <a:lnTo>
                    <a:pt x="96" y="178"/>
                  </a:lnTo>
                  <a:lnTo>
                    <a:pt x="98" y="180"/>
                  </a:lnTo>
                  <a:lnTo>
                    <a:pt x="99" y="181"/>
                  </a:lnTo>
                  <a:lnTo>
                    <a:pt x="98" y="181"/>
                  </a:lnTo>
                  <a:lnTo>
                    <a:pt x="98" y="183"/>
                  </a:lnTo>
                  <a:lnTo>
                    <a:pt x="97" y="184"/>
                  </a:lnTo>
                  <a:lnTo>
                    <a:pt x="96" y="184"/>
                  </a:lnTo>
                  <a:lnTo>
                    <a:pt x="94" y="18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3" name="Freeform 22"/>
            <p:cNvSpPr>
              <a:spLocks/>
            </p:cNvSpPr>
            <p:nvPr/>
          </p:nvSpPr>
          <p:spPr bwMode="auto">
            <a:xfrm>
              <a:off x="3741738" y="2452690"/>
              <a:ext cx="766762" cy="604837"/>
            </a:xfrm>
            <a:custGeom>
              <a:avLst/>
              <a:gdLst>
                <a:gd name="T0" fmla="*/ 2147483647 w 94"/>
                <a:gd name="T1" fmla="*/ 2147483647 h 78"/>
                <a:gd name="T2" fmla="*/ 2147483647 w 94"/>
                <a:gd name="T3" fmla="*/ 2147483647 h 78"/>
                <a:gd name="T4" fmla="*/ 2147483647 w 94"/>
                <a:gd name="T5" fmla="*/ 601293283 h 78"/>
                <a:gd name="T6" fmla="*/ 665370000 w 94"/>
                <a:gd name="T7" fmla="*/ 0 h 78"/>
                <a:gd name="T8" fmla="*/ 598833025 w 94"/>
                <a:gd name="T9" fmla="*/ 481039206 h 78"/>
                <a:gd name="T10" fmla="*/ 199610987 w 94"/>
                <a:gd name="T11" fmla="*/ 2147483647 h 78"/>
                <a:gd name="T12" fmla="*/ 133073981 w 94"/>
                <a:gd name="T13" fmla="*/ 2147483647 h 78"/>
                <a:gd name="T14" fmla="*/ 0 w 94"/>
                <a:gd name="T15" fmla="*/ 2147483647 h 78"/>
                <a:gd name="T16" fmla="*/ 1663433029 w 94"/>
                <a:gd name="T17" fmla="*/ 2147483647 h 78"/>
                <a:gd name="T18" fmla="*/ 2147483647 w 94"/>
                <a:gd name="T19" fmla="*/ 2147483647 h 78"/>
                <a:gd name="T20" fmla="*/ 2147483647 w 94"/>
                <a:gd name="T21" fmla="*/ 2147483647 h 7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4"/>
                <a:gd name="T34" fmla="*/ 0 h 78"/>
                <a:gd name="T35" fmla="*/ 94 w 94"/>
                <a:gd name="T36" fmla="*/ 78 h 7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4" h="78">
                  <a:moveTo>
                    <a:pt x="88" y="78"/>
                  </a:moveTo>
                  <a:lnTo>
                    <a:pt x="91" y="44"/>
                  </a:lnTo>
                  <a:lnTo>
                    <a:pt x="94" y="10"/>
                  </a:lnTo>
                  <a:lnTo>
                    <a:pt x="10" y="0"/>
                  </a:lnTo>
                  <a:lnTo>
                    <a:pt x="9" y="8"/>
                  </a:lnTo>
                  <a:lnTo>
                    <a:pt x="3" y="50"/>
                  </a:lnTo>
                  <a:lnTo>
                    <a:pt x="2" y="50"/>
                  </a:lnTo>
                  <a:lnTo>
                    <a:pt x="0" y="67"/>
                  </a:lnTo>
                  <a:lnTo>
                    <a:pt x="25" y="71"/>
                  </a:lnTo>
                  <a:lnTo>
                    <a:pt x="88" y="7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4" name="Freeform 23"/>
            <p:cNvSpPr>
              <a:spLocks/>
            </p:cNvSpPr>
            <p:nvPr/>
          </p:nvSpPr>
          <p:spPr bwMode="auto">
            <a:xfrm>
              <a:off x="3865564" y="3003552"/>
              <a:ext cx="804862" cy="595313"/>
            </a:xfrm>
            <a:custGeom>
              <a:avLst/>
              <a:gdLst>
                <a:gd name="T0" fmla="*/ 0 w 99"/>
                <a:gd name="T1" fmla="*/ 2147483647 h 77"/>
                <a:gd name="T2" fmla="*/ 660954351 w 99"/>
                <a:gd name="T3" fmla="*/ 0 h 77"/>
                <a:gd name="T4" fmla="*/ 2147483647 w 99"/>
                <a:gd name="T5" fmla="*/ 418412218 h 77"/>
                <a:gd name="T6" fmla="*/ 2147483647 w 99"/>
                <a:gd name="T7" fmla="*/ 537961966 h 77"/>
                <a:gd name="T8" fmla="*/ 2147483647 w 99"/>
                <a:gd name="T9" fmla="*/ 1554114707 h 77"/>
                <a:gd name="T10" fmla="*/ 2147483647 w 99"/>
                <a:gd name="T11" fmla="*/ 2147483647 h 77"/>
                <a:gd name="T12" fmla="*/ 2147483647 w 99"/>
                <a:gd name="T13" fmla="*/ 2147483647 h 77"/>
                <a:gd name="T14" fmla="*/ 0 w 99"/>
                <a:gd name="T15" fmla="*/ 2147483647 h 77"/>
                <a:gd name="T16" fmla="*/ 0 w 99"/>
                <a:gd name="T17" fmla="*/ 2147483647 h 77"/>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99"/>
                <a:gd name="T28" fmla="*/ 0 h 77"/>
                <a:gd name="T29" fmla="*/ 99 w 99"/>
                <a:gd name="T30" fmla="*/ 77 h 77"/>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99" h="77">
                  <a:moveTo>
                    <a:pt x="0" y="67"/>
                  </a:moveTo>
                  <a:lnTo>
                    <a:pt x="10" y="0"/>
                  </a:lnTo>
                  <a:lnTo>
                    <a:pt x="73" y="7"/>
                  </a:lnTo>
                  <a:lnTo>
                    <a:pt x="99" y="9"/>
                  </a:lnTo>
                  <a:lnTo>
                    <a:pt x="98" y="26"/>
                  </a:lnTo>
                  <a:lnTo>
                    <a:pt x="95" y="77"/>
                  </a:lnTo>
                  <a:lnTo>
                    <a:pt x="82" y="76"/>
                  </a:lnTo>
                  <a:lnTo>
                    <a:pt x="0" y="67"/>
                  </a:lnTo>
                  <a:close/>
                </a:path>
              </a:pathLst>
            </a:custGeom>
            <a:solidFill>
              <a:srgbClr val="6987EB"/>
            </a:solidFill>
            <a:ln w="12700" cmpd="sng">
              <a:solidFill>
                <a:schemeClr val="tx1"/>
              </a:solidFill>
              <a:prstDash val="solid"/>
              <a:round/>
              <a:headEnd/>
              <a:tailEnd/>
            </a:ln>
          </p:spPr>
          <p:txBody>
            <a:bodyPr/>
            <a:lstStyle/>
            <a:p>
              <a:endParaRPr lang="en-US"/>
            </a:p>
          </p:txBody>
        </p:sp>
        <p:sp>
          <p:nvSpPr>
            <p:cNvPr id="32795" name="Freeform 24"/>
            <p:cNvSpPr>
              <a:spLocks/>
            </p:cNvSpPr>
            <p:nvPr/>
          </p:nvSpPr>
          <p:spPr bwMode="auto">
            <a:xfrm>
              <a:off x="3759201" y="3521076"/>
              <a:ext cx="771525" cy="758825"/>
            </a:xfrm>
            <a:custGeom>
              <a:avLst/>
              <a:gdLst>
                <a:gd name="T0" fmla="*/ 857424135 w 95"/>
                <a:gd name="T1" fmla="*/ 0 h 98"/>
                <a:gd name="T2" fmla="*/ 0 w 95"/>
                <a:gd name="T3" fmla="*/ 2147483647 h 98"/>
                <a:gd name="T4" fmla="*/ 0 w 95"/>
                <a:gd name="T5" fmla="*/ 2147483647 h 98"/>
                <a:gd name="T6" fmla="*/ 791470951 w 95"/>
                <a:gd name="T7" fmla="*/ 2147483647 h 98"/>
                <a:gd name="T8" fmla="*/ 857424135 w 95"/>
                <a:gd name="T9" fmla="*/ 2147483647 h 98"/>
                <a:gd name="T10" fmla="*/ 2147483647 w 95"/>
                <a:gd name="T11" fmla="*/ 2147483647 h 98"/>
                <a:gd name="T12" fmla="*/ 2147483647 w 95"/>
                <a:gd name="T13" fmla="*/ 2147483647 h 98"/>
                <a:gd name="T14" fmla="*/ 2147483647 w 95"/>
                <a:gd name="T15" fmla="*/ 2147483647 h 98"/>
                <a:gd name="T16" fmla="*/ 2147483647 w 95"/>
                <a:gd name="T17" fmla="*/ 2147483647 h 98"/>
                <a:gd name="T18" fmla="*/ 2147483647 w 95"/>
                <a:gd name="T19" fmla="*/ 2147483647 h 98"/>
                <a:gd name="T20" fmla="*/ 2147483647 w 95"/>
                <a:gd name="T21" fmla="*/ 2147483647 h 98"/>
                <a:gd name="T22" fmla="*/ 2147483647 w 95"/>
                <a:gd name="T23" fmla="*/ 2147483647 h 98"/>
                <a:gd name="T24" fmla="*/ 2147483647 w 95"/>
                <a:gd name="T25" fmla="*/ 2147483647 h 98"/>
                <a:gd name="T26" fmla="*/ 2147483647 w 95"/>
                <a:gd name="T27" fmla="*/ 1079204160 h 98"/>
                <a:gd name="T28" fmla="*/ 2147483647 w 95"/>
                <a:gd name="T29" fmla="*/ 1079204160 h 98"/>
                <a:gd name="T30" fmla="*/ 2147483647 w 95"/>
                <a:gd name="T31" fmla="*/ 539602080 h 98"/>
                <a:gd name="T32" fmla="*/ 857424135 w 95"/>
                <a:gd name="T33" fmla="*/ 0 h 98"/>
                <a:gd name="T34" fmla="*/ 857424135 w 95"/>
                <a:gd name="T35" fmla="*/ 0 h 98"/>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95"/>
                <a:gd name="T55" fmla="*/ 0 h 98"/>
                <a:gd name="T56" fmla="*/ 95 w 95"/>
                <a:gd name="T57" fmla="*/ 98 h 98"/>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95" h="98">
                  <a:moveTo>
                    <a:pt x="13" y="0"/>
                  </a:moveTo>
                  <a:lnTo>
                    <a:pt x="0" y="96"/>
                  </a:lnTo>
                  <a:lnTo>
                    <a:pt x="12" y="98"/>
                  </a:lnTo>
                  <a:lnTo>
                    <a:pt x="13" y="90"/>
                  </a:lnTo>
                  <a:lnTo>
                    <a:pt x="37" y="93"/>
                  </a:lnTo>
                  <a:lnTo>
                    <a:pt x="36" y="92"/>
                  </a:lnTo>
                  <a:lnTo>
                    <a:pt x="37" y="91"/>
                  </a:lnTo>
                  <a:lnTo>
                    <a:pt x="36" y="90"/>
                  </a:lnTo>
                  <a:lnTo>
                    <a:pt x="87" y="94"/>
                  </a:lnTo>
                  <a:lnTo>
                    <a:pt x="93" y="18"/>
                  </a:lnTo>
                  <a:lnTo>
                    <a:pt x="94" y="18"/>
                  </a:lnTo>
                  <a:lnTo>
                    <a:pt x="95"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6" name="Freeform 26"/>
            <p:cNvSpPr>
              <a:spLocks/>
            </p:cNvSpPr>
            <p:nvPr/>
          </p:nvSpPr>
          <p:spPr bwMode="auto">
            <a:xfrm>
              <a:off x="6942139" y="2306638"/>
              <a:ext cx="828675" cy="603250"/>
            </a:xfrm>
            <a:custGeom>
              <a:avLst/>
              <a:gdLst>
                <a:gd name="T0" fmla="*/ 2147483647 w 102"/>
                <a:gd name="T1" fmla="*/ 2147483647 h 78"/>
                <a:gd name="T2" fmla="*/ 2147483647 w 102"/>
                <a:gd name="T3" fmla="*/ 2147483647 h 78"/>
                <a:gd name="T4" fmla="*/ 2147483647 w 102"/>
                <a:gd name="T5" fmla="*/ 2147483647 h 78"/>
                <a:gd name="T6" fmla="*/ 2147483647 w 102"/>
                <a:gd name="T7" fmla="*/ 2147483647 h 78"/>
                <a:gd name="T8" fmla="*/ 2147483647 w 102"/>
                <a:gd name="T9" fmla="*/ 2147483647 h 78"/>
                <a:gd name="T10" fmla="*/ 2147483647 w 102"/>
                <a:gd name="T11" fmla="*/ 2147483647 h 78"/>
                <a:gd name="T12" fmla="*/ 2147483647 w 102"/>
                <a:gd name="T13" fmla="*/ 2147483647 h 78"/>
                <a:gd name="T14" fmla="*/ 2147483647 w 102"/>
                <a:gd name="T15" fmla="*/ 2147483647 h 78"/>
                <a:gd name="T16" fmla="*/ 2147483647 w 102"/>
                <a:gd name="T17" fmla="*/ 2147483647 h 78"/>
                <a:gd name="T18" fmla="*/ 2147483647 w 102"/>
                <a:gd name="T19" fmla="*/ 2147483647 h 78"/>
                <a:gd name="T20" fmla="*/ 2147483647 w 102"/>
                <a:gd name="T21" fmla="*/ 2147483647 h 78"/>
                <a:gd name="T22" fmla="*/ 2147483647 w 102"/>
                <a:gd name="T23" fmla="*/ 2147483647 h 78"/>
                <a:gd name="T24" fmla="*/ 2147483647 w 102"/>
                <a:gd name="T25" fmla="*/ 2147483647 h 78"/>
                <a:gd name="T26" fmla="*/ 2147483647 w 102"/>
                <a:gd name="T27" fmla="*/ 2147483647 h 78"/>
                <a:gd name="T28" fmla="*/ 2147483647 w 102"/>
                <a:gd name="T29" fmla="*/ 2147483647 h 78"/>
                <a:gd name="T30" fmla="*/ 2147483647 w 102"/>
                <a:gd name="T31" fmla="*/ 2147483647 h 78"/>
                <a:gd name="T32" fmla="*/ 2147483647 w 102"/>
                <a:gd name="T33" fmla="*/ 2147483647 h 78"/>
                <a:gd name="T34" fmla="*/ 2147483647 w 102"/>
                <a:gd name="T35" fmla="*/ 2147483647 h 78"/>
                <a:gd name="T36" fmla="*/ 2147483647 w 102"/>
                <a:gd name="T37" fmla="*/ 2147483647 h 78"/>
                <a:gd name="T38" fmla="*/ 2147483647 w 102"/>
                <a:gd name="T39" fmla="*/ 2147483647 h 78"/>
                <a:gd name="T40" fmla="*/ 2147483647 w 102"/>
                <a:gd name="T41" fmla="*/ 2033687399 h 78"/>
                <a:gd name="T42" fmla="*/ 2147483647 w 102"/>
                <a:gd name="T43" fmla="*/ 1495356107 h 78"/>
                <a:gd name="T44" fmla="*/ 2147483647 w 102"/>
                <a:gd name="T45" fmla="*/ 1435541572 h 78"/>
                <a:gd name="T46" fmla="*/ 2147483647 w 102"/>
                <a:gd name="T47" fmla="*/ 1256097969 h 78"/>
                <a:gd name="T48" fmla="*/ 2147483647 w 102"/>
                <a:gd name="T49" fmla="*/ 717774653 h 78"/>
                <a:gd name="T50" fmla="*/ 2147483647 w 102"/>
                <a:gd name="T51" fmla="*/ 179443663 h 78"/>
                <a:gd name="T52" fmla="*/ 2147483647 w 102"/>
                <a:gd name="T53" fmla="*/ 0 h 78"/>
                <a:gd name="T54" fmla="*/ 2147483647 w 102"/>
                <a:gd name="T55" fmla="*/ 239258198 h 78"/>
                <a:gd name="T56" fmla="*/ 2147483647 w 102"/>
                <a:gd name="T57" fmla="*/ 837403722 h 78"/>
                <a:gd name="T58" fmla="*/ 2147483647 w 102"/>
                <a:gd name="T59" fmla="*/ 1076662101 h 78"/>
                <a:gd name="T60" fmla="*/ 2147483647 w 102"/>
                <a:gd name="T61" fmla="*/ 1375727038 h 78"/>
                <a:gd name="T62" fmla="*/ 2147483647 w 102"/>
                <a:gd name="T63" fmla="*/ 1495356107 h 78"/>
                <a:gd name="T64" fmla="*/ 2147483647 w 102"/>
                <a:gd name="T65" fmla="*/ 1614985175 h 78"/>
                <a:gd name="T66" fmla="*/ 2147483647 w 102"/>
                <a:gd name="T67" fmla="*/ 1914057847 h 78"/>
                <a:gd name="T68" fmla="*/ 1980110704 w 102"/>
                <a:gd name="T69" fmla="*/ 2147483647 h 78"/>
                <a:gd name="T70" fmla="*/ 1254069757 w 102"/>
                <a:gd name="T71" fmla="*/ 2147483647 h 78"/>
                <a:gd name="T72" fmla="*/ 594030063 w 102"/>
                <a:gd name="T73" fmla="*/ 2147483647 h 78"/>
                <a:gd name="T74" fmla="*/ 396025416 w 102"/>
                <a:gd name="T75" fmla="*/ 2147483647 h 78"/>
                <a:gd name="T76" fmla="*/ 594030063 w 102"/>
                <a:gd name="T77" fmla="*/ 2147483647 h 78"/>
                <a:gd name="T78" fmla="*/ 132011169 w 102"/>
                <a:gd name="T79" fmla="*/ 2147483647 h 78"/>
                <a:gd name="T80" fmla="*/ 2147483647 w 102"/>
                <a:gd name="T81" fmla="*/ 2147483647 h 78"/>
                <a:gd name="T82" fmla="*/ 2147483647 w 102"/>
                <a:gd name="T83" fmla="*/ 2147483647 h 78"/>
                <a:gd name="T84" fmla="*/ 2147483647 w 102"/>
                <a:gd name="T85" fmla="*/ 2147483647 h 78"/>
                <a:gd name="T86" fmla="*/ 2147483647 w 102"/>
                <a:gd name="T87" fmla="*/ 2147483647 h 78"/>
                <a:gd name="T88" fmla="*/ 2147483647 w 102"/>
                <a:gd name="T89" fmla="*/ 2147483647 h 78"/>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02"/>
                <a:gd name="T136" fmla="*/ 0 h 78"/>
                <a:gd name="T137" fmla="*/ 102 w 102"/>
                <a:gd name="T138" fmla="*/ 78 h 78"/>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02" h="78">
                  <a:moveTo>
                    <a:pt x="66" y="64"/>
                  </a:moveTo>
                  <a:lnTo>
                    <a:pt x="77" y="68"/>
                  </a:lnTo>
                  <a:lnTo>
                    <a:pt x="78" y="70"/>
                  </a:lnTo>
                  <a:lnTo>
                    <a:pt x="77" y="71"/>
                  </a:lnTo>
                  <a:lnTo>
                    <a:pt x="77" y="72"/>
                  </a:lnTo>
                  <a:lnTo>
                    <a:pt x="76" y="73"/>
                  </a:lnTo>
                  <a:lnTo>
                    <a:pt x="76" y="75"/>
                  </a:lnTo>
                  <a:lnTo>
                    <a:pt x="75" y="75"/>
                  </a:lnTo>
                  <a:lnTo>
                    <a:pt x="74" y="77"/>
                  </a:lnTo>
                  <a:lnTo>
                    <a:pt x="74" y="78"/>
                  </a:lnTo>
                  <a:lnTo>
                    <a:pt x="75" y="78"/>
                  </a:lnTo>
                  <a:lnTo>
                    <a:pt x="75" y="77"/>
                  </a:lnTo>
                  <a:lnTo>
                    <a:pt x="77" y="76"/>
                  </a:lnTo>
                  <a:lnTo>
                    <a:pt x="78" y="76"/>
                  </a:lnTo>
                  <a:lnTo>
                    <a:pt x="81" y="76"/>
                  </a:lnTo>
                  <a:lnTo>
                    <a:pt x="81" y="75"/>
                  </a:lnTo>
                  <a:lnTo>
                    <a:pt x="84" y="75"/>
                  </a:lnTo>
                  <a:lnTo>
                    <a:pt x="86" y="74"/>
                  </a:lnTo>
                  <a:lnTo>
                    <a:pt x="87" y="73"/>
                  </a:lnTo>
                  <a:lnTo>
                    <a:pt x="88" y="72"/>
                  </a:lnTo>
                  <a:lnTo>
                    <a:pt x="94" y="67"/>
                  </a:lnTo>
                  <a:lnTo>
                    <a:pt x="96" y="66"/>
                  </a:lnTo>
                  <a:lnTo>
                    <a:pt x="97" y="65"/>
                  </a:lnTo>
                  <a:lnTo>
                    <a:pt x="98" y="65"/>
                  </a:lnTo>
                  <a:lnTo>
                    <a:pt x="99" y="64"/>
                  </a:lnTo>
                  <a:lnTo>
                    <a:pt x="100" y="63"/>
                  </a:lnTo>
                  <a:lnTo>
                    <a:pt x="101" y="63"/>
                  </a:lnTo>
                  <a:lnTo>
                    <a:pt x="102" y="61"/>
                  </a:lnTo>
                  <a:lnTo>
                    <a:pt x="100" y="62"/>
                  </a:lnTo>
                  <a:lnTo>
                    <a:pt x="99" y="62"/>
                  </a:lnTo>
                  <a:lnTo>
                    <a:pt x="97" y="63"/>
                  </a:lnTo>
                  <a:lnTo>
                    <a:pt x="97" y="64"/>
                  </a:lnTo>
                  <a:lnTo>
                    <a:pt x="96" y="65"/>
                  </a:lnTo>
                  <a:lnTo>
                    <a:pt x="95" y="66"/>
                  </a:lnTo>
                  <a:lnTo>
                    <a:pt x="94" y="65"/>
                  </a:lnTo>
                  <a:lnTo>
                    <a:pt x="95" y="64"/>
                  </a:lnTo>
                  <a:lnTo>
                    <a:pt x="96" y="63"/>
                  </a:lnTo>
                  <a:lnTo>
                    <a:pt x="97" y="61"/>
                  </a:lnTo>
                  <a:lnTo>
                    <a:pt x="97" y="60"/>
                  </a:lnTo>
                  <a:lnTo>
                    <a:pt x="96" y="61"/>
                  </a:lnTo>
                  <a:lnTo>
                    <a:pt x="95" y="62"/>
                  </a:lnTo>
                  <a:lnTo>
                    <a:pt x="94" y="63"/>
                  </a:lnTo>
                  <a:lnTo>
                    <a:pt x="91" y="65"/>
                  </a:lnTo>
                  <a:lnTo>
                    <a:pt x="86" y="67"/>
                  </a:lnTo>
                  <a:lnTo>
                    <a:pt x="83" y="69"/>
                  </a:lnTo>
                  <a:lnTo>
                    <a:pt x="81" y="70"/>
                  </a:lnTo>
                  <a:lnTo>
                    <a:pt x="80" y="72"/>
                  </a:lnTo>
                  <a:lnTo>
                    <a:pt x="79" y="71"/>
                  </a:lnTo>
                  <a:lnTo>
                    <a:pt x="79" y="70"/>
                  </a:lnTo>
                  <a:lnTo>
                    <a:pt x="79" y="68"/>
                  </a:lnTo>
                  <a:lnTo>
                    <a:pt x="81" y="67"/>
                  </a:lnTo>
                  <a:lnTo>
                    <a:pt x="79" y="66"/>
                  </a:lnTo>
                  <a:lnTo>
                    <a:pt x="81" y="64"/>
                  </a:lnTo>
                  <a:lnTo>
                    <a:pt x="81" y="63"/>
                  </a:lnTo>
                  <a:lnTo>
                    <a:pt x="81" y="62"/>
                  </a:lnTo>
                  <a:lnTo>
                    <a:pt x="79" y="49"/>
                  </a:lnTo>
                  <a:lnTo>
                    <a:pt x="78" y="49"/>
                  </a:lnTo>
                  <a:lnTo>
                    <a:pt x="78" y="37"/>
                  </a:lnTo>
                  <a:lnTo>
                    <a:pt x="77" y="34"/>
                  </a:lnTo>
                  <a:lnTo>
                    <a:pt x="76" y="32"/>
                  </a:lnTo>
                  <a:lnTo>
                    <a:pt x="76" y="29"/>
                  </a:lnTo>
                  <a:lnTo>
                    <a:pt x="75" y="25"/>
                  </a:lnTo>
                  <a:lnTo>
                    <a:pt x="74" y="23"/>
                  </a:lnTo>
                  <a:lnTo>
                    <a:pt x="73" y="23"/>
                  </a:lnTo>
                  <a:lnTo>
                    <a:pt x="74" y="24"/>
                  </a:lnTo>
                  <a:lnTo>
                    <a:pt x="73" y="24"/>
                  </a:lnTo>
                  <a:lnTo>
                    <a:pt x="73" y="23"/>
                  </a:lnTo>
                  <a:lnTo>
                    <a:pt x="73" y="21"/>
                  </a:lnTo>
                  <a:lnTo>
                    <a:pt x="71" y="16"/>
                  </a:lnTo>
                  <a:lnTo>
                    <a:pt x="71" y="14"/>
                  </a:lnTo>
                  <a:lnTo>
                    <a:pt x="72" y="12"/>
                  </a:lnTo>
                  <a:lnTo>
                    <a:pt x="71" y="9"/>
                  </a:lnTo>
                  <a:lnTo>
                    <a:pt x="69" y="4"/>
                  </a:lnTo>
                  <a:lnTo>
                    <a:pt x="69" y="3"/>
                  </a:lnTo>
                  <a:lnTo>
                    <a:pt x="68" y="3"/>
                  </a:lnTo>
                  <a:lnTo>
                    <a:pt x="69" y="2"/>
                  </a:lnTo>
                  <a:lnTo>
                    <a:pt x="68" y="0"/>
                  </a:lnTo>
                  <a:lnTo>
                    <a:pt x="52" y="4"/>
                  </a:lnTo>
                  <a:lnTo>
                    <a:pt x="51" y="4"/>
                  </a:lnTo>
                  <a:lnTo>
                    <a:pt x="50" y="5"/>
                  </a:lnTo>
                  <a:lnTo>
                    <a:pt x="46" y="9"/>
                  </a:lnTo>
                  <a:lnTo>
                    <a:pt x="42" y="14"/>
                  </a:lnTo>
                  <a:lnTo>
                    <a:pt x="41" y="15"/>
                  </a:lnTo>
                  <a:lnTo>
                    <a:pt x="42" y="16"/>
                  </a:lnTo>
                  <a:lnTo>
                    <a:pt x="41" y="18"/>
                  </a:lnTo>
                  <a:lnTo>
                    <a:pt x="40" y="19"/>
                  </a:lnTo>
                  <a:lnTo>
                    <a:pt x="36" y="22"/>
                  </a:lnTo>
                  <a:lnTo>
                    <a:pt x="36" y="23"/>
                  </a:lnTo>
                  <a:lnTo>
                    <a:pt x="36" y="25"/>
                  </a:lnTo>
                  <a:lnTo>
                    <a:pt x="37" y="25"/>
                  </a:lnTo>
                  <a:lnTo>
                    <a:pt x="38" y="25"/>
                  </a:lnTo>
                  <a:lnTo>
                    <a:pt x="39" y="26"/>
                  </a:lnTo>
                  <a:lnTo>
                    <a:pt x="38" y="27"/>
                  </a:lnTo>
                  <a:lnTo>
                    <a:pt x="38" y="29"/>
                  </a:lnTo>
                  <a:lnTo>
                    <a:pt x="39" y="30"/>
                  </a:lnTo>
                  <a:lnTo>
                    <a:pt x="39" y="32"/>
                  </a:lnTo>
                  <a:lnTo>
                    <a:pt x="36" y="34"/>
                  </a:lnTo>
                  <a:lnTo>
                    <a:pt x="33" y="38"/>
                  </a:lnTo>
                  <a:lnTo>
                    <a:pt x="30" y="39"/>
                  </a:lnTo>
                  <a:lnTo>
                    <a:pt x="23" y="40"/>
                  </a:lnTo>
                  <a:lnTo>
                    <a:pt x="21" y="39"/>
                  </a:lnTo>
                  <a:lnTo>
                    <a:pt x="19" y="39"/>
                  </a:lnTo>
                  <a:lnTo>
                    <a:pt x="16" y="39"/>
                  </a:lnTo>
                  <a:lnTo>
                    <a:pt x="13" y="40"/>
                  </a:lnTo>
                  <a:lnTo>
                    <a:pt x="9" y="42"/>
                  </a:lnTo>
                  <a:lnTo>
                    <a:pt x="7" y="43"/>
                  </a:lnTo>
                  <a:lnTo>
                    <a:pt x="6" y="45"/>
                  </a:lnTo>
                  <a:lnTo>
                    <a:pt x="6" y="46"/>
                  </a:lnTo>
                  <a:lnTo>
                    <a:pt x="9" y="50"/>
                  </a:lnTo>
                  <a:lnTo>
                    <a:pt x="10" y="51"/>
                  </a:lnTo>
                  <a:lnTo>
                    <a:pt x="9" y="52"/>
                  </a:lnTo>
                  <a:lnTo>
                    <a:pt x="8" y="53"/>
                  </a:lnTo>
                  <a:lnTo>
                    <a:pt x="7" y="55"/>
                  </a:lnTo>
                  <a:lnTo>
                    <a:pt x="2" y="60"/>
                  </a:lnTo>
                  <a:lnTo>
                    <a:pt x="0" y="62"/>
                  </a:lnTo>
                  <a:lnTo>
                    <a:pt x="1" y="66"/>
                  </a:lnTo>
                  <a:lnTo>
                    <a:pt x="56" y="55"/>
                  </a:lnTo>
                  <a:lnTo>
                    <a:pt x="57" y="56"/>
                  </a:lnTo>
                  <a:lnTo>
                    <a:pt x="57" y="57"/>
                  </a:lnTo>
                  <a:lnTo>
                    <a:pt x="58" y="57"/>
                  </a:lnTo>
                  <a:lnTo>
                    <a:pt x="58" y="58"/>
                  </a:lnTo>
                  <a:lnTo>
                    <a:pt x="59" y="58"/>
                  </a:lnTo>
                  <a:lnTo>
                    <a:pt x="61" y="61"/>
                  </a:lnTo>
                  <a:lnTo>
                    <a:pt x="61" y="62"/>
                  </a:lnTo>
                  <a:lnTo>
                    <a:pt x="62" y="63"/>
                  </a:lnTo>
                  <a:lnTo>
                    <a:pt x="65" y="64"/>
                  </a:lnTo>
                  <a:lnTo>
                    <a:pt x="66" y="6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7" name="Freeform 27"/>
            <p:cNvSpPr>
              <a:spLocks/>
            </p:cNvSpPr>
            <p:nvPr/>
          </p:nvSpPr>
          <p:spPr bwMode="auto">
            <a:xfrm>
              <a:off x="7494590" y="2266950"/>
              <a:ext cx="187325" cy="325438"/>
            </a:xfrm>
            <a:custGeom>
              <a:avLst/>
              <a:gdLst>
                <a:gd name="T0" fmla="*/ 0 w 23"/>
                <a:gd name="T1" fmla="*/ 300201070 h 42"/>
                <a:gd name="T2" fmla="*/ 66337478 w 23"/>
                <a:gd name="T3" fmla="*/ 420279900 h 42"/>
                <a:gd name="T4" fmla="*/ 0 w 23"/>
                <a:gd name="T5" fmla="*/ 480315440 h 42"/>
                <a:gd name="T6" fmla="*/ 66337478 w 23"/>
                <a:gd name="T7" fmla="*/ 480315440 h 42"/>
                <a:gd name="T8" fmla="*/ 66337478 w 23"/>
                <a:gd name="T9" fmla="*/ 540358851 h 42"/>
                <a:gd name="T10" fmla="*/ 199004304 w 23"/>
                <a:gd name="T11" fmla="*/ 840552051 h 42"/>
                <a:gd name="T12" fmla="*/ 265333621 w 23"/>
                <a:gd name="T13" fmla="*/ 1020674412 h 42"/>
                <a:gd name="T14" fmla="*/ 199004304 w 23"/>
                <a:gd name="T15" fmla="*/ 1140753242 h 42"/>
                <a:gd name="T16" fmla="*/ 199004304 w 23"/>
                <a:gd name="T17" fmla="*/ 1260832072 h 42"/>
                <a:gd name="T18" fmla="*/ 331671147 w 23"/>
                <a:gd name="T19" fmla="*/ 1561033021 h 42"/>
                <a:gd name="T20" fmla="*/ 331671147 w 23"/>
                <a:gd name="T21" fmla="*/ 1681111851 h 42"/>
                <a:gd name="T22" fmla="*/ 331671147 w 23"/>
                <a:gd name="T23" fmla="*/ 1741147391 h 42"/>
                <a:gd name="T24" fmla="*/ 398000464 w 23"/>
                <a:gd name="T25" fmla="*/ 1741147391 h 42"/>
                <a:gd name="T26" fmla="*/ 331671147 w 23"/>
                <a:gd name="T27" fmla="*/ 1681111851 h 42"/>
                <a:gd name="T28" fmla="*/ 398000464 w 23"/>
                <a:gd name="T29" fmla="*/ 1681111851 h 42"/>
                <a:gd name="T30" fmla="*/ 464337925 w 23"/>
                <a:gd name="T31" fmla="*/ 1801190681 h 42"/>
                <a:gd name="T32" fmla="*/ 530675387 w 23"/>
                <a:gd name="T33" fmla="*/ 2041348825 h 42"/>
                <a:gd name="T34" fmla="*/ 530675387 w 23"/>
                <a:gd name="T35" fmla="*/ 2147483647 h 42"/>
                <a:gd name="T36" fmla="*/ 597004831 w 23"/>
                <a:gd name="T37" fmla="*/ 2147483647 h 42"/>
                <a:gd name="T38" fmla="*/ 663342293 w 23"/>
                <a:gd name="T39" fmla="*/ 2147483647 h 42"/>
                <a:gd name="T40" fmla="*/ 1326676442 w 23"/>
                <a:gd name="T41" fmla="*/ 2147483647 h 42"/>
                <a:gd name="T42" fmla="*/ 1260347125 w 23"/>
                <a:gd name="T43" fmla="*/ 2147483647 h 42"/>
                <a:gd name="T44" fmla="*/ 1194009663 w 23"/>
                <a:gd name="T45" fmla="*/ 2147483647 h 42"/>
                <a:gd name="T46" fmla="*/ 1194009663 w 23"/>
                <a:gd name="T47" fmla="*/ 2147483647 h 42"/>
                <a:gd name="T48" fmla="*/ 1260347125 w 23"/>
                <a:gd name="T49" fmla="*/ 2147483647 h 42"/>
                <a:gd name="T50" fmla="*/ 1194009663 w 23"/>
                <a:gd name="T51" fmla="*/ 2041348825 h 42"/>
                <a:gd name="T52" fmla="*/ 1194009663 w 23"/>
                <a:gd name="T53" fmla="*/ 1621068562 h 42"/>
                <a:gd name="T54" fmla="*/ 1194009663 w 23"/>
                <a:gd name="T55" fmla="*/ 1500989732 h 42"/>
                <a:gd name="T56" fmla="*/ 1260347125 w 23"/>
                <a:gd name="T57" fmla="*/ 1260832072 h 42"/>
                <a:gd name="T58" fmla="*/ 1260347125 w 23"/>
                <a:gd name="T59" fmla="*/ 1140753242 h 42"/>
                <a:gd name="T60" fmla="*/ 1260347125 w 23"/>
                <a:gd name="T61" fmla="*/ 1020674412 h 42"/>
                <a:gd name="T62" fmla="*/ 1260347125 w 23"/>
                <a:gd name="T63" fmla="*/ 900595340 h 42"/>
                <a:gd name="T64" fmla="*/ 1260347125 w 23"/>
                <a:gd name="T65" fmla="*/ 840552051 h 42"/>
                <a:gd name="T66" fmla="*/ 1260347125 w 23"/>
                <a:gd name="T67" fmla="*/ 780516510 h 42"/>
                <a:gd name="T68" fmla="*/ 1459343221 w 23"/>
                <a:gd name="T69" fmla="*/ 660437681 h 42"/>
                <a:gd name="T70" fmla="*/ 1525680682 w 23"/>
                <a:gd name="T71" fmla="*/ 420279900 h 42"/>
                <a:gd name="T72" fmla="*/ 1459343221 w 23"/>
                <a:gd name="T73" fmla="*/ 300201070 h 42"/>
                <a:gd name="T74" fmla="*/ 1459343221 w 23"/>
                <a:gd name="T75" fmla="*/ 180122180 h 42"/>
                <a:gd name="T76" fmla="*/ 1459343221 w 23"/>
                <a:gd name="T77" fmla="*/ 180122180 h 42"/>
                <a:gd name="T78" fmla="*/ 1459343221 w 23"/>
                <a:gd name="T79" fmla="*/ 120078860 h 42"/>
                <a:gd name="T80" fmla="*/ 1393013903 w 23"/>
                <a:gd name="T81" fmla="*/ 0 h 42"/>
                <a:gd name="T82" fmla="*/ 0 w 23"/>
                <a:gd name="T83" fmla="*/ 300201070 h 42"/>
                <a:gd name="T84" fmla="*/ 0 w 23"/>
                <a:gd name="T85" fmla="*/ 300201070 h 42"/>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23"/>
                <a:gd name="T130" fmla="*/ 0 h 42"/>
                <a:gd name="T131" fmla="*/ 23 w 23"/>
                <a:gd name="T132" fmla="*/ 42 h 42"/>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23" h="42">
                  <a:moveTo>
                    <a:pt x="0" y="5"/>
                  </a:moveTo>
                  <a:lnTo>
                    <a:pt x="1" y="7"/>
                  </a:lnTo>
                  <a:lnTo>
                    <a:pt x="0" y="8"/>
                  </a:lnTo>
                  <a:lnTo>
                    <a:pt x="1" y="8"/>
                  </a:lnTo>
                  <a:lnTo>
                    <a:pt x="1" y="9"/>
                  </a:lnTo>
                  <a:lnTo>
                    <a:pt x="3" y="14"/>
                  </a:lnTo>
                  <a:lnTo>
                    <a:pt x="4" y="17"/>
                  </a:lnTo>
                  <a:lnTo>
                    <a:pt x="3" y="19"/>
                  </a:lnTo>
                  <a:lnTo>
                    <a:pt x="3" y="21"/>
                  </a:lnTo>
                  <a:lnTo>
                    <a:pt x="5" y="26"/>
                  </a:lnTo>
                  <a:lnTo>
                    <a:pt x="5" y="28"/>
                  </a:lnTo>
                  <a:lnTo>
                    <a:pt x="5" y="29"/>
                  </a:lnTo>
                  <a:lnTo>
                    <a:pt x="6" y="29"/>
                  </a:lnTo>
                  <a:lnTo>
                    <a:pt x="5" y="28"/>
                  </a:lnTo>
                  <a:lnTo>
                    <a:pt x="6" y="28"/>
                  </a:lnTo>
                  <a:lnTo>
                    <a:pt x="7" y="30"/>
                  </a:lnTo>
                  <a:lnTo>
                    <a:pt x="8" y="34"/>
                  </a:lnTo>
                  <a:lnTo>
                    <a:pt x="8" y="37"/>
                  </a:lnTo>
                  <a:lnTo>
                    <a:pt x="9" y="39"/>
                  </a:lnTo>
                  <a:lnTo>
                    <a:pt x="10" y="42"/>
                  </a:lnTo>
                  <a:lnTo>
                    <a:pt x="20" y="40"/>
                  </a:lnTo>
                  <a:lnTo>
                    <a:pt x="19" y="39"/>
                  </a:lnTo>
                  <a:lnTo>
                    <a:pt x="18" y="38"/>
                  </a:lnTo>
                  <a:lnTo>
                    <a:pt x="18" y="37"/>
                  </a:lnTo>
                  <a:lnTo>
                    <a:pt x="19" y="36"/>
                  </a:lnTo>
                  <a:lnTo>
                    <a:pt x="18" y="34"/>
                  </a:lnTo>
                  <a:lnTo>
                    <a:pt x="18" y="27"/>
                  </a:lnTo>
                  <a:lnTo>
                    <a:pt x="18" y="25"/>
                  </a:lnTo>
                  <a:lnTo>
                    <a:pt x="19" y="21"/>
                  </a:lnTo>
                  <a:lnTo>
                    <a:pt x="19" y="19"/>
                  </a:lnTo>
                  <a:lnTo>
                    <a:pt x="19" y="17"/>
                  </a:lnTo>
                  <a:lnTo>
                    <a:pt x="19" y="15"/>
                  </a:lnTo>
                  <a:lnTo>
                    <a:pt x="19" y="14"/>
                  </a:lnTo>
                  <a:lnTo>
                    <a:pt x="19" y="13"/>
                  </a:lnTo>
                  <a:lnTo>
                    <a:pt x="22" y="11"/>
                  </a:lnTo>
                  <a:lnTo>
                    <a:pt x="23" y="7"/>
                  </a:lnTo>
                  <a:lnTo>
                    <a:pt x="22" y="5"/>
                  </a:lnTo>
                  <a:lnTo>
                    <a:pt x="22" y="3"/>
                  </a:lnTo>
                  <a:lnTo>
                    <a:pt x="22" y="2"/>
                  </a:lnTo>
                  <a:lnTo>
                    <a:pt x="21" y="0"/>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8" name="Freeform 44"/>
            <p:cNvSpPr>
              <a:spLocks/>
            </p:cNvSpPr>
            <p:nvPr/>
          </p:nvSpPr>
          <p:spPr bwMode="auto">
            <a:xfrm>
              <a:off x="3327402" y="2794002"/>
              <a:ext cx="619125" cy="727075"/>
            </a:xfrm>
            <a:custGeom>
              <a:avLst/>
              <a:gdLst>
                <a:gd name="T0" fmla="*/ 2147483647 w 76"/>
                <a:gd name="T1" fmla="*/ 2147483647 h 94"/>
                <a:gd name="T2" fmla="*/ 2147483647 w 76"/>
                <a:gd name="T3" fmla="*/ 1615351768 h 94"/>
                <a:gd name="T4" fmla="*/ 2147483647 w 76"/>
                <a:gd name="T5" fmla="*/ 1376035883 h 94"/>
                <a:gd name="T6" fmla="*/ 2147483647 w 76"/>
                <a:gd name="T7" fmla="*/ 358966214 h 94"/>
                <a:gd name="T8" fmla="*/ 1061815496 w 76"/>
                <a:gd name="T9" fmla="*/ 0 h 94"/>
                <a:gd name="T10" fmla="*/ 0 w 76"/>
                <a:gd name="T11" fmla="*/ 2147483647 h 94"/>
                <a:gd name="T12" fmla="*/ 0 w 76"/>
                <a:gd name="T13" fmla="*/ 2147483647 h 94"/>
                <a:gd name="T14" fmla="*/ 2147483647 w 76"/>
                <a:gd name="T15" fmla="*/ 2147483647 h 94"/>
                <a:gd name="T16" fmla="*/ 2147483647 w 76"/>
                <a:gd name="T17" fmla="*/ 2147483647 h 9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6"/>
                <a:gd name="T28" fmla="*/ 0 h 94"/>
                <a:gd name="T29" fmla="*/ 76 w 76"/>
                <a:gd name="T30" fmla="*/ 94 h 94"/>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6" h="94">
                  <a:moveTo>
                    <a:pt x="66" y="94"/>
                  </a:moveTo>
                  <a:lnTo>
                    <a:pt x="76" y="27"/>
                  </a:lnTo>
                  <a:lnTo>
                    <a:pt x="51" y="23"/>
                  </a:lnTo>
                  <a:lnTo>
                    <a:pt x="53" y="6"/>
                  </a:lnTo>
                  <a:lnTo>
                    <a:pt x="16" y="0"/>
                  </a:lnTo>
                  <a:lnTo>
                    <a:pt x="0" y="84"/>
                  </a:lnTo>
                  <a:lnTo>
                    <a:pt x="66" y="9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799" name="Freeform 45"/>
            <p:cNvSpPr>
              <a:spLocks/>
            </p:cNvSpPr>
            <p:nvPr/>
          </p:nvSpPr>
          <p:spPr bwMode="auto">
            <a:xfrm>
              <a:off x="2636839" y="1709740"/>
              <a:ext cx="730250" cy="511175"/>
            </a:xfrm>
            <a:custGeom>
              <a:avLst/>
              <a:gdLst>
                <a:gd name="T0" fmla="*/ 65836088 w 90"/>
                <a:gd name="T1" fmla="*/ 2147483647 h 66"/>
                <a:gd name="T2" fmla="*/ 0 w 90"/>
                <a:gd name="T3" fmla="*/ 2147483647 h 66"/>
                <a:gd name="T4" fmla="*/ 65836088 w 90"/>
                <a:gd name="T5" fmla="*/ 2147483647 h 66"/>
                <a:gd name="T6" fmla="*/ 65836088 w 90"/>
                <a:gd name="T7" fmla="*/ 2099519644 h 66"/>
                <a:gd name="T8" fmla="*/ 65836088 w 90"/>
                <a:gd name="T9" fmla="*/ 2099519644 h 66"/>
                <a:gd name="T10" fmla="*/ 131672176 w 90"/>
                <a:gd name="T11" fmla="*/ 2147483647 h 66"/>
                <a:gd name="T12" fmla="*/ 65836088 w 90"/>
                <a:gd name="T13" fmla="*/ 2147483647 h 66"/>
                <a:gd name="T14" fmla="*/ 197508280 w 90"/>
                <a:gd name="T15" fmla="*/ 2147483647 h 66"/>
                <a:gd name="T16" fmla="*/ 197508280 w 90"/>
                <a:gd name="T17" fmla="*/ 2099519644 h 66"/>
                <a:gd name="T18" fmla="*/ 197508280 w 90"/>
                <a:gd name="T19" fmla="*/ 1979547991 h 66"/>
                <a:gd name="T20" fmla="*/ 131672176 w 90"/>
                <a:gd name="T21" fmla="*/ 1799583494 h 66"/>
                <a:gd name="T22" fmla="*/ 197508280 w 90"/>
                <a:gd name="T23" fmla="*/ 1799583494 h 66"/>
                <a:gd name="T24" fmla="*/ 329172373 w 90"/>
                <a:gd name="T25" fmla="*/ 1739597910 h 66"/>
                <a:gd name="T26" fmla="*/ 263344352 w 90"/>
                <a:gd name="T27" fmla="*/ 1679612326 h 66"/>
                <a:gd name="T28" fmla="*/ 197508280 w 90"/>
                <a:gd name="T29" fmla="*/ 1739597910 h 66"/>
                <a:gd name="T30" fmla="*/ 197508280 w 90"/>
                <a:gd name="T31" fmla="*/ 1499655574 h 66"/>
                <a:gd name="T32" fmla="*/ 197508280 w 90"/>
                <a:gd name="T33" fmla="*/ 1319698822 h 66"/>
                <a:gd name="T34" fmla="*/ 197508280 w 90"/>
                <a:gd name="T35" fmla="*/ 1019763157 h 66"/>
                <a:gd name="T36" fmla="*/ 131672176 w 90"/>
                <a:gd name="T37" fmla="*/ 659849411 h 66"/>
                <a:gd name="T38" fmla="*/ 131672176 w 90"/>
                <a:gd name="T39" fmla="*/ 359913625 h 66"/>
                <a:gd name="T40" fmla="*/ 724188933 w 90"/>
                <a:gd name="T41" fmla="*/ 539878243 h 66"/>
                <a:gd name="T42" fmla="*/ 1250869650 w 90"/>
                <a:gd name="T43" fmla="*/ 779820579 h 66"/>
                <a:gd name="T44" fmla="*/ 1514205824 w 90"/>
                <a:gd name="T45" fmla="*/ 839806163 h 66"/>
                <a:gd name="T46" fmla="*/ 1580041896 w 90"/>
                <a:gd name="T47" fmla="*/ 899791747 h 66"/>
                <a:gd name="T48" fmla="*/ 1580041896 w 90"/>
                <a:gd name="T49" fmla="*/ 1199727654 h 66"/>
                <a:gd name="T50" fmla="*/ 1448377866 w 90"/>
                <a:gd name="T51" fmla="*/ 1379684406 h 66"/>
                <a:gd name="T52" fmla="*/ 1448377866 w 90"/>
                <a:gd name="T53" fmla="*/ 1499655574 h 66"/>
                <a:gd name="T54" fmla="*/ 1448377866 w 90"/>
                <a:gd name="T55" fmla="*/ 1619626742 h 66"/>
                <a:gd name="T56" fmla="*/ 1514205824 w 90"/>
                <a:gd name="T57" fmla="*/ 1679612326 h 66"/>
                <a:gd name="T58" fmla="*/ 1645877968 w 90"/>
                <a:gd name="T59" fmla="*/ 1439669990 h 66"/>
                <a:gd name="T60" fmla="*/ 1777550113 w 90"/>
                <a:gd name="T61" fmla="*/ 1259713238 h 66"/>
                <a:gd name="T62" fmla="*/ 1909222257 w 90"/>
                <a:gd name="T63" fmla="*/ 1079748741 h 66"/>
                <a:gd name="T64" fmla="*/ 1711714041 w 90"/>
                <a:gd name="T65" fmla="*/ 599863827 h 66"/>
                <a:gd name="T66" fmla="*/ 1777550113 w 90"/>
                <a:gd name="T67" fmla="*/ 539878243 h 66"/>
                <a:gd name="T68" fmla="*/ 1909222257 w 90"/>
                <a:gd name="T69" fmla="*/ 419906954 h 66"/>
                <a:gd name="T70" fmla="*/ 1777550113 w 90"/>
                <a:gd name="T71" fmla="*/ 299928041 h 66"/>
                <a:gd name="T72" fmla="*/ 1777550113 w 90"/>
                <a:gd name="T73" fmla="*/ 0 h 66"/>
                <a:gd name="T74" fmla="*/ 2147483647 w 90"/>
                <a:gd name="T75" fmla="*/ 539878243 h 66"/>
                <a:gd name="T76" fmla="*/ 2147483647 w 90"/>
                <a:gd name="T77" fmla="*/ 959777331 h 66"/>
                <a:gd name="T78" fmla="*/ 2147483647 w 90"/>
                <a:gd name="T79" fmla="*/ 2147483647 h 66"/>
                <a:gd name="T80" fmla="*/ 2147483647 w 90"/>
                <a:gd name="T81" fmla="*/ 2147483647 h 66"/>
                <a:gd name="T82" fmla="*/ 2147483647 w 90"/>
                <a:gd name="T83" fmla="*/ 2147483647 h 66"/>
                <a:gd name="T84" fmla="*/ 2147483647 w 90"/>
                <a:gd name="T85" fmla="*/ 2147483647 h 66"/>
                <a:gd name="T86" fmla="*/ 2147483647 w 90"/>
                <a:gd name="T87" fmla="*/ 2147483647 h 66"/>
                <a:gd name="T88" fmla="*/ 2147483647 w 90"/>
                <a:gd name="T89" fmla="*/ 2147483647 h 66"/>
                <a:gd name="T90" fmla="*/ 2147483647 w 90"/>
                <a:gd name="T91" fmla="*/ 2147483647 h 66"/>
                <a:gd name="T92" fmla="*/ 2147483647 w 90"/>
                <a:gd name="T93" fmla="*/ 2147483647 h 66"/>
                <a:gd name="T94" fmla="*/ 2147483647 w 90"/>
                <a:gd name="T95" fmla="*/ 2147483647 h 66"/>
                <a:gd name="T96" fmla="*/ 2147483647 w 90"/>
                <a:gd name="T97" fmla="*/ 2147483647 h 66"/>
                <a:gd name="T98" fmla="*/ 2147483647 w 90"/>
                <a:gd name="T99" fmla="*/ 2147483647 h 66"/>
                <a:gd name="T100" fmla="*/ 2147483647 w 90"/>
                <a:gd name="T101" fmla="*/ 2147483647 h 66"/>
                <a:gd name="T102" fmla="*/ 2147483647 w 90"/>
                <a:gd name="T103" fmla="*/ 2147483647 h 66"/>
                <a:gd name="T104" fmla="*/ 1975058329 w 90"/>
                <a:gd name="T105" fmla="*/ 2147483647 h 66"/>
                <a:gd name="T106" fmla="*/ 1580041896 w 90"/>
                <a:gd name="T107" fmla="*/ 2147483647 h 66"/>
                <a:gd name="T108" fmla="*/ 1250869650 w 90"/>
                <a:gd name="T109" fmla="*/ 2147483647 h 66"/>
                <a:gd name="T110" fmla="*/ 790025005 w 90"/>
                <a:gd name="T111" fmla="*/ 2147483647 h 66"/>
                <a:gd name="T112" fmla="*/ 724188933 w 90"/>
                <a:gd name="T113" fmla="*/ 2147483647 h 66"/>
                <a:gd name="T114" fmla="*/ 724188933 w 90"/>
                <a:gd name="T115" fmla="*/ 2147483647 h 66"/>
                <a:gd name="T116" fmla="*/ 460844518 w 90"/>
                <a:gd name="T117" fmla="*/ 2147483647 h 66"/>
                <a:gd name="T118" fmla="*/ 395008446 w 90"/>
                <a:gd name="T119" fmla="*/ 2147483647 h 66"/>
                <a:gd name="T120" fmla="*/ 197508280 w 90"/>
                <a:gd name="T121" fmla="*/ 2147483647 h 6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90"/>
                <a:gd name="T184" fmla="*/ 0 h 66"/>
                <a:gd name="T185" fmla="*/ 90 w 90"/>
                <a:gd name="T186" fmla="*/ 66 h 6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90" h="66">
                  <a:moveTo>
                    <a:pt x="3" y="42"/>
                  </a:moveTo>
                  <a:lnTo>
                    <a:pt x="1" y="40"/>
                  </a:lnTo>
                  <a:lnTo>
                    <a:pt x="0" y="40"/>
                  </a:lnTo>
                  <a:lnTo>
                    <a:pt x="0" y="39"/>
                  </a:lnTo>
                  <a:lnTo>
                    <a:pt x="1" y="37"/>
                  </a:lnTo>
                  <a:lnTo>
                    <a:pt x="1" y="36"/>
                  </a:lnTo>
                  <a:lnTo>
                    <a:pt x="1" y="35"/>
                  </a:lnTo>
                  <a:lnTo>
                    <a:pt x="2" y="35"/>
                  </a:lnTo>
                  <a:lnTo>
                    <a:pt x="2" y="36"/>
                  </a:lnTo>
                  <a:lnTo>
                    <a:pt x="2" y="37"/>
                  </a:lnTo>
                  <a:lnTo>
                    <a:pt x="1" y="37"/>
                  </a:lnTo>
                  <a:lnTo>
                    <a:pt x="2" y="38"/>
                  </a:lnTo>
                  <a:lnTo>
                    <a:pt x="3" y="36"/>
                  </a:lnTo>
                  <a:lnTo>
                    <a:pt x="3" y="35"/>
                  </a:lnTo>
                  <a:lnTo>
                    <a:pt x="4" y="34"/>
                  </a:lnTo>
                  <a:lnTo>
                    <a:pt x="3" y="33"/>
                  </a:lnTo>
                  <a:lnTo>
                    <a:pt x="2" y="33"/>
                  </a:lnTo>
                  <a:lnTo>
                    <a:pt x="2" y="30"/>
                  </a:lnTo>
                  <a:lnTo>
                    <a:pt x="3" y="30"/>
                  </a:lnTo>
                  <a:lnTo>
                    <a:pt x="4" y="30"/>
                  </a:lnTo>
                  <a:lnTo>
                    <a:pt x="5" y="29"/>
                  </a:lnTo>
                  <a:lnTo>
                    <a:pt x="4" y="28"/>
                  </a:lnTo>
                  <a:lnTo>
                    <a:pt x="3" y="29"/>
                  </a:lnTo>
                  <a:lnTo>
                    <a:pt x="3" y="27"/>
                  </a:lnTo>
                  <a:lnTo>
                    <a:pt x="3" y="25"/>
                  </a:lnTo>
                  <a:lnTo>
                    <a:pt x="3" y="24"/>
                  </a:lnTo>
                  <a:lnTo>
                    <a:pt x="3" y="22"/>
                  </a:lnTo>
                  <a:lnTo>
                    <a:pt x="3" y="20"/>
                  </a:lnTo>
                  <a:lnTo>
                    <a:pt x="3" y="17"/>
                  </a:lnTo>
                  <a:lnTo>
                    <a:pt x="3" y="15"/>
                  </a:lnTo>
                  <a:lnTo>
                    <a:pt x="2" y="11"/>
                  </a:lnTo>
                  <a:lnTo>
                    <a:pt x="2" y="8"/>
                  </a:lnTo>
                  <a:lnTo>
                    <a:pt x="2" y="6"/>
                  </a:lnTo>
                  <a:lnTo>
                    <a:pt x="3" y="3"/>
                  </a:lnTo>
                  <a:lnTo>
                    <a:pt x="11" y="9"/>
                  </a:lnTo>
                  <a:lnTo>
                    <a:pt x="16" y="12"/>
                  </a:lnTo>
                  <a:lnTo>
                    <a:pt x="19" y="13"/>
                  </a:lnTo>
                  <a:lnTo>
                    <a:pt x="21" y="14"/>
                  </a:lnTo>
                  <a:lnTo>
                    <a:pt x="23" y="14"/>
                  </a:lnTo>
                  <a:lnTo>
                    <a:pt x="24" y="14"/>
                  </a:lnTo>
                  <a:lnTo>
                    <a:pt x="24" y="15"/>
                  </a:lnTo>
                  <a:lnTo>
                    <a:pt x="25" y="20"/>
                  </a:lnTo>
                  <a:lnTo>
                    <a:pt x="24" y="20"/>
                  </a:lnTo>
                  <a:lnTo>
                    <a:pt x="23" y="21"/>
                  </a:lnTo>
                  <a:lnTo>
                    <a:pt x="22" y="23"/>
                  </a:lnTo>
                  <a:lnTo>
                    <a:pt x="22" y="25"/>
                  </a:lnTo>
                  <a:lnTo>
                    <a:pt x="22" y="26"/>
                  </a:lnTo>
                  <a:lnTo>
                    <a:pt x="22" y="27"/>
                  </a:lnTo>
                  <a:lnTo>
                    <a:pt x="22" y="28"/>
                  </a:lnTo>
                  <a:lnTo>
                    <a:pt x="23" y="28"/>
                  </a:lnTo>
                  <a:lnTo>
                    <a:pt x="24" y="27"/>
                  </a:lnTo>
                  <a:lnTo>
                    <a:pt x="25" y="24"/>
                  </a:lnTo>
                  <a:lnTo>
                    <a:pt x="26" y="23"/>
                  </a:lnTo>
                  <a:lnTo>
                    <a:pt x="27" y="21"/>
                  </a:lnTo>
                  <a:lnTo>
                    <a:pt x="29" y="19"/>
                  </a:lnTo>
                  <a:lnTo>
                    <a:pt x="29" y="18"/>
                  </a:lnTo>
                  <a:lnTo>
                    <a:pt x="28" y="15"/>
                  </a:lnTo>
                  <a:lnTo>
                    <a:pt x="26" y="10"/>
                  </a:lnTo>
                  <a:lnTo>
                    <a:pt x="26" y="9"/>
                  </a:lnTo>
                  <a:lnTo>
                    <a:pt x="27" y="9"/>
                  </a:lnTo>
                  <a:lnTo>
                    <a:pt x="28" y="9"/>
                  </a:lnTo>
                  <a:lnTo>
                    <a:pt x="29" y="7"/>
                  </a:lnTo>
                  <a:lnTo>
                    <a:pt x="29" y="5"/>
                  </a:lnTo>
                  <a:lnTo>
                    <a:pt x="27" y="5"/>
                  </a:lnTo>
                  <a:lnTo>
                    <a:pt x="27" y="3"/>
                  </a:lnTo>
                  <a:lnTo>
                    <a:pt x="27" y="0"/>
                  </a:lnTo>
                  <a:lnTo>
                    <a:pt x="45" y="5"/>
                  </a:lnTo>
                  <a:lnTo>
                    <a:pt x="62" y="9"/>
                  </a:lnTo>
                  <a:lnTo>
                    <a:pt x="90" y="16"/>
                  </a:lnTo>
                  <a:lnTo>
                    <a:pt x="80" y="59"/>
                  </a:lnTo>
                  <a:lnTo>
                    <a:pt x="80" y="60"/>
                  </a:lnTo>
                  <a:lnTo>
                    <a:pt x="80" y="61"/>
                  </a:lnTo>
                  <a:lnTo>
                    <a:pt x="81" y="62"/>
                  </a:lnTo>
                  <a:lnTo>
                    <a:pt x="81" y="63"/>
                  </a:lnTo>
                  <a:lnTo>
                    <a:pt x="80" y="63"/>
                  </a:lnTo>
                  <a:lnTo>
                    <a:pt x="80" y="64"/>
                  </a:lnTo>
                  <a:lnTo>
                    <a:pt x="80" y="65"/>
                  </a:lnTo>
                  <a:lnTo>
                    <a:pt x="80" y="66"/>
                  </a:lnTo>
                  <a:lnTo>
                    <a:pt x="56" y="60"/>
                  </a:lnTo>
                  <a:lnTo>
                    <a:pt x="55" y="61"/>
                  </a:lnTo>
                  <a:lnTo>
                    <a:pt x="53" y="61"/>
                  </a:lnTo>
                  <a:lnTo>
                    <a:pt x="52" y="61"/>
                  </a:lnTo>
                  <a:lnTo>
                    <a:pt x="51" y="61"/>
                  </a:lnTo>
                  <a:lnTo>
                    <a:pt x="50" y="60"/>
                  </a:lnTo>
                  <a:lnTo>
                    <a:pt x="48" y="60"/>
                  </a:lnTo>
                  <a:lnTo>
                    <a:pt x="47" y="61"/>
                  </a:lnTo>
                  <a:lnTo>
                    <a:pt x="45" y="60"/>
                  </a:lnTo>
                  <a:lnTo>
                    <a:pt x="44" y="60"/>
                  </a:lnTo>
                  <a:lnTo>
                    <a:pt x="42" y="61"/>
                  </a:lnTo>
                  <a:lnTo>
                    <a:pt x="41" y="61"/>
                  </a:lnTo>
                  <a:lnTo>
                    <a:pt x="38" y="61"/>
                  </a:lnTo>
                  <a:lnTo>
                    <a:pt x="37" y="60"/>
                  </a:lnTo>
                  <a:lnTo>
                    <a:pt x="35" y="60"/>
                  </a:lnTo>
                  <a:lnTo>
                    <a:pt x="30" y="60"/>
                  </a:lnTo>
                  <a:lnTo>
                    <a:pt x="29" y="59"/>
                  </a:lnTo>
                  <a:lnTo>
                    <a:pt x="24" y="58"/>
                  </a:lnTo>
                  <a:lnTo>
                    <a:pt x="22" y="57"/>
                  </a:lnTo>
                  <a:lnTo>
                    <a:pt x="19" y="58"/>
                  </a:lnTo>
                  <a:lnTo>
                    <a:pt x="15" y="57"/>
                  </a:lnTo>
                  <a:lnTo>
                    <a:pt x="12" y="56"/>
                  </a:lnTo>
                  <a:lnTo>
                    <a:pt x="11" y="54"/>
                  </a:lnTo>
                  <a:lnTo>
                    <a:pt x="11" y="50"/>
                  </a:lnTo>
                  <a:lnTo>
                    <a:pt x="12" y="49"/>
                  </a:lnTo>
                  <a:lnTo>
                    <a:pt x="11" y="47"/>
                  </a:lnTo>
                  <a:lnTo>
                    <a:pt x="9" y="44"/>
                  </a:lnTo>
                  <a:lnTo>
                    <a:pt x="7" y="44"/>
                  </a:lnTo>
                  <a:lnTo>
                    <a:pt x="6" y="43"/>
                  </a:lnTo>
                  <a:lnTo>
                    <a:pt x="3" y="4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0" name="Freeform 47"/>
            <p:cNvSpPr>
              <a:spLocks/>
            </p:cNvSpPr>
            <p:nvPr/>
          </p:nvSpPr>
          <p:spPr bwMode="auto">
            <a:xfrm>
              <a:off x="3157538" y="1833565"/>
              <a:ext cx="658812" cy="1006475"/>
            </a:xfrm>
            <a:custGeom>
              <a:avLst/>
              <a:gdLst>
                <a:gd name="T0" fmla="*/ 463071587 w 81"/>
                <a:gd name="T1" fmla="*/ 2147483647 h 130"/>
                <a:gd name="T2" fmla="*/ 529229301 w 81"/>
                <a:gd name="T3" fmla="*/ 2147483647 h 130"/>
                <a:gd name="T4" fmla="*/ 595379008 w 81"/>
                <a:gd name="T5" fmla="*/ 2147483647 h 130"/>
                <a:gd name="T6" fmla="*/ 595379008 w 81"/>
                <a:gd name="T7" fmla="*/ 2147483647 h 130"/>
                <a:gd name="T8" fmla="*/ 396922007 w 81"/>
                <a:gd name="T9" fmla="*/ 2147483647 h 130"/>
                <a:gd name="T10" fmla="*/ 661536721 w 81"/>
                <a:gd name="T11" fmla="*/ 2147483647 h 130"/>
                <a:gd name="T12" fmla="*/ 859993595 w 81"/>
                <a:gd name="T13" fmla="*/ 2147483647 h 130"/>
                <a:gd name="T14" fmla="*/ 926151308 w 81"/>
                <a:gd name="T15" fmla="*/ 2147483647 h 130"/>
                <a:gd name="T16" fmla="*/ 1323073442 w 81"/>
                <a:gd name="T17" fmla="*/ 2147483647 h 130"/>
                <a:gd name="T18" fmla="*/ 1124608436 w 81"/>
                <a:gd name="T19" fmla="*/ 2147483647 h 130"/>
                <a:gd name="T20" fmla="*/ 1058458601 w 81"/>
                <a:gd name="T21" fmla="*/ 2147483647 h 130"/>
                <a:gd name="T22" fmla="*/ 1058458601 w 81"/>
                <a:gd name="T23" fmla="*/ 2147483647 h 130"/>
                <a:gd name="T24" fmla="*/ 1058458601 w 81"/>
                <a:gd name="T25" fmla="*/ 2147483647 h 130"/>
                <a:gd name="T26" fmla="*/ 1058458601 w 81"/>
                <a:gd name="T27" fmla="*/ 2147483647 h 130"/>
                <a:gd name="T28" fmla="*/ 1719995323 w 81"/>
                <a:gd name="T29" fmla="*/ 0 h 130"/>
                <a:gd name="T30" fmla="*/ 2147483647 w 81"/>
                <a:gd name="T31" fmla="*/ 1138865122 h 130"/>
                <a:gd name="T32" fmla="*/ 2147483647 w 81"/>
                <a:gd name="T33" fmla="*/ 1558448869 h 130"/>
                <a:gd name="T34" fmla="*/ 2147483647 w 81"/>
                <a:gd name="T35" fmla="*/ 1738267156 h 130"/>
                <a:gd name="T36" fmla="*/ 2147483647 w 81"/>
                <a:gd name="T37" fmla="*/ 1858153756 h 130"/>
                <a:gd name="T38" fmla="*/ 2147483647 w 81"/>
                <a:gd name="T39" fmla="*/ 2147483647 h 130"/>
                <a:gd name="T40" fmla="*/ 2147483647 w 81"/>
                <a:gd name="T41" fmla="*/ 2147483647 h 130"/>
                <a:gd name="T42" fmla="*/ 2147483647 w 81"/>
                <a:gd name="T43" fmla="*/ 2147483647 h 130"/>
                <a:gd name="T44" fmla="*/ 2147483647 w 81"/>
                <a:gd name="T45" fmla="*/ 2147483647 h 130"/>
                <a:gd name="T46" fmla="*/ 2147483647 w 81"/>
                <a:gd name="T47" fmla="*/ 2147483647 h 130"/>
                <a:gd name="T48" fmla="*/ 2147483647 w 81"/>
                <a:gd name="T49" fmla="*/ 2147483647 h 130"/>
                <a:gd name="T50" fmla="*/ 2147483647 w 81"/>
                <a:gd name="T51" fmla="*/ 2147483647 h 130"/>
                <a:gd name="T52" fmla="*/ 2147483647 w 81"/>
                <a:gd name="T53" fmla="*/ 2147483647 h 130"/>
                <a:gd name="T54" fmla="*/ 2147483647 w 81"/>
                <a:gd name="T55" fmla="*/ 2147483647 h 130"/>
                <a:gd name="T56" fmla="*/ 2147483647 w 81"/>
                <a:gd name="T57" fmla="*/ 2147483647 h 130"/>
                <a:gd name="T58" fmla="*/ 2147483647 w 81"/>
                <a:gd name="T59" fmla="*/ 2147483647 h 130"/>
                <a:gd name="T60" fmla="*/ 2147483647 w 81"/>
                <a:gd name="T61" fmla="*/ 2147483647 h 130"/>
                <a:gd name="T62" fmla="*/ 2147483647 w 81"/>
                <a:gd name="T63" fmla="*/ 2147483647 h 130"/>
                <a:gd name="T64" fmla="*/ 2147483647 w 81"/>
                <a:gd name="T65" fmla="*/ 2147483647 h 130"/>
                <a:gd name="T66" fmla="*/ 2147483647 w 81"/>
                <a:gd name="T67" fmla="*/ 2147483647 h 130"/>
                <a:gd name="T68" fmla="*/ 2147483647 w 81"/>
                <a:gd name="T69" fmla="*/ 2147483647 h 130"/>
                <a:gd name="T70" fmla="*/ 2147483647 w 81"/>
                <a:gd name="T71" fmla="*/ 2147483647 h 130"/>
                <a:gd name="T72" fmla="*/ 2147483647 w 81"/>
                <a:gd name="T73" fmla="*/ 2147483647 h 130"/>
                <a:gd name="T74" fmla="*/ 2147483647 w 81"/>
                <a:gd name="T75" fmla="*/ 2147483647 h 130"/>
                <a:gd name="T76" fmla="*/ 2147483647 w 81"/>
                <a:gd name="T77" fmla="*/ 2147483647 h 130"/>
                <a:gd name="T78" fmla="*/ 2147483647 w 81"/>
                <a:gd name="T79" fmla="*/ 2147483647 h 130"/>
                <a:gd name="T80" fmla="*/ 2147483647 w 81"/>
                <a:gd name="T81" fmla="*/ 2147483647 h 130"/>
                <a:gd name="T82" fmla="*/ 2147483647 w 81"/>
                <a:gd name="T83" fmla="*/ 2147483647 h 130"/>
                <a:gd name="T84" fmla="*/ 2147483647 w 81"/>
                <a:gd name="T85" fmla="*/ 2147483647 h 130"/>
                <a:gd name="T86" fmla="*/ 2147483647 w 81"/>
                <a:gd name="T87" fmla="*/ 2147483647 h 130"/>
                <a:gd name="T88" fmla="*/ 2147483647 w 81"/>
                <a:gd name="T89" fmla="*/ 2147483647 h 130"/>
                <a:gd name="T90" fmla="*/ 2147483647 w 81"/>
                <a:gd name="T91" fmla="*/ 2147483647 h 130"/>
                <a:gd name="T92" fmla="*/ 2147483647 w 81"/>
                <a:gd name="T93" fmla="*/ 2147483647 h 130"/>
                <a:gd name="T94" fmla="*/ 2147483647 w 81"/>
                <a:gd name="T95" fmla="*/ 2147483647 h 130"/>
                <a:gd name="T96" fmla="*/ 0 w 81"/>
                <a:gd name="T97" fmla="*/ 2147483647 h 130"/>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81"/>
                <a:gd name="T148" fmla="*/ 0 h 130"/>
                <a:gd name="T149" fmla="*/ 81 w 81"/>
                <a:gd name="T150" fmla="*/ 130 h 130"/>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81" h="130">
                  <a:moveTo>
                    <a:pt x="0" y="116"/>
                  </a:moveTo>
                  <a:lnTo>
                    <a:pt x="7" y="86"/>
                  </a:lnTo>
                  <a:lnTo>
                    <a:pt x="8" y="84"/>
                  </a:lnTo>
                  <a:lnTo>
                    <a:pt x="8" y="82"/>
                  </a:lnTo>
                  <a:lnTo>
                    <a:pt x="9" y="82"/>
                  </a:lnTo>
                  <a:lnTo>
                    <a:pt x="9" y="81"/>
                  </a:lnTo>
                  <a:lnTo>
                    <a:pt x="10" y="80"/>
                  </a:lnTo>
                  <a:lnTo>
                    <a:pt x="9" y="79"/>
                  </a:lnTo>
                  <a:lnTo>
                    <a:pt x="7" y="78"/>
                  </a:lnTo>
                  <a:lnTo>
                    <a:pt x="6" y="77"/>
                  </a:lnTo>
                  <a:lnTo>
                    <a:pt x="7" y="75"/>
                  </a:lnTo>
                  <a:lnTo>
                    <a:pt x="10" y="70"/>
                  </a:lnTo>
                  <a:lnTo>
                    <a:pt x="12" y="69"/>
                  </a:lnTo>
                  <a:lnTo>
                    <a:pt x="13" y="68"/>
                  </a:lnTo>
                  <a:lnTo>
                    <a:pt x="13" y="67"/>
                  </a:lnTo>
                  <a:lnTo>
                    <a:pt x="14" y="66"/>
                  </a:lnTo>
                  <a:lnTo>
                    <a:pt x="20" y="57"/>
                  </a:lnTo>
                  <a:lnTo>
                    <a:pt x="20" y="54"/>
                  </a:lnTo>
                  <a:lnTo>
                    <a:pt x="19" y="53"/>
                  </a:lnTo>
                  <a:lnTo>
                    <a:pt x="17" y="53"/>
                  </a:lnTo>
                  <a:lnTo>
                    <a:pt x="16" y="51"/>
                  </a:lnTo>
                  <a:lnTo>
                    <a:pt x="16" y="50"/>
                  </a:lnTo>
                  <a:lnTo>
                    <a:pt x="16" y="48"/>
                  </a:lnTo>
                  <a:lnTo>
                    <a:pt x="16" y="47"/>
                  </a:lnTo>
                  <a:lnTo>
                    <a:pt x="17" y="46"/>
                  </a:lnTo>
                  <a:lnTo>
                    <a:pt x="16" y="45"/>
                  </a:lnTo>
                  <a:lnTo>
                    <a:pt x="16" y="43"/>
                  </a:lnTo>
                  <a:lnTo>
                    <a:pt x="26" y="0"/>
                  </a:lnTo>
                  <a:lnTo>
                    <a:pt x="37" y="3"/>
                  </a:lnTo>
                  <a:lnTo>
                    <a:pt x="34" y="19"/>
                  </a:lnTo>
                  <a:lnTo>
                    <a:pt x="36" y="23"/>
                  </a:lnTo>
                  <a:lnTo>
                    <a:pt x="36" y="26"/>
                  </a:lnTo>
                  <a:lnTo>
                    <a:pt x="36" y="28"/>
                  </a:lnTo>
                  <a:lnTo>
                    <a:pt x="35" y="29"/>
                  </a:lnTo>
                  <a:lnTo>
                    <a:pt x="36" y="30"/>
                  </a:lnTo>
                  <a:lnTo>
                    <a:pt x="37" y="31"/>
                  </a:lnTo>
                  <a:lnTo>
                    <a:pt x="40" y="34"/>
                  </a:lnTo>
                  <a:lnTo>
                    <a:pt x="42" y="39"/>
                  </a:lnTo>
                  <a:lnTo>
                    <a:pt x="42" y="41"/>
                  </a:lnTo>
                  <a:lnTo>
                    <a:pt x="43" y="43"/>
                  </a:lnTo>
                  <a:lnTo>
                    <a:pt x="45" y="43"/>
                  </a:lnTo>
                  <a:lnTo>
                    <a:pt x="45" y="45"/>
                  </a:lnTo>
                  <a:lnTo>
                    <a:pt x="48" y="45"/>
                  </a:lnTo>
                  <a:lnTo>
                    <a:pt x="49" y="46"/>
                  </a:lnTo>
                  <a:lnTo>
                    <a:pt x="46" y="51"/>
                  </a:lnTo>
                  <a:lnTo>
                    <a:pt x="46" y="52"/>
                  </a:lnTo>
                  <a:lnTo>
                    <a:pt x="45" y="53"/>
                  </a:lnTo>
                  <a:lnTo>
                    <a:pt x="45" y="56"/>
                  </a:lnTo>
                  <a:lnTo>
                    <a:pt x="45" y="57"/>
                  </a:lnTo>
                  <a:lnTo>
                    <a:pt x="43" y="59"/>
                  </a:lnTo>
                  <a:lnTo>
                    <a:pt x="43" y="60"/>
                  </a:lnTo>
                  <a:lnTo>
                    <a:pt x="43" y="61"/>
                  </a:lnTo>
                  <a:lnTo>
                    <a:pt x="43" y="62"/>
                  </a:lnTo>
                  <a:lnTo>
                    <a:pt x="45" y="65"/>
                  </a:lnTo>
                  <a:lnTo>
                    <a:pt x="46" y="65"/>
                  </a:lnTo>
                  <a:lnTo>
                    <a:pt x="49" y="62"/>
                  </a:lnTo>
                  <a:lnTo>
                    <a:pt x="50" y="61"/>
                  </a:lnTo>
                  <a:lnTo>
                    <a:pt x="50" y="62"/>
                  </a:lnTo>
                  <a:lnTo>
                    <a:pt x="51" y="63"/>
                  </a:lnTo>
                  <a:lnTo>
                    <a:pt x="52" y="64"/>
                  </a:lnTo>
                  <a:lnTo>
                    <a:pt x="52" y="66"/>
                  </a:lnTo>
                  <a:lnTo>
                    <a:pt x="52" y="69"/>
                  </a:lnTo>
                  <a:lnTo>
                    <a:pt x="52" y="72"/>
                  </a:lnTo>
                  <a:lnTo>
                    <a:pt x="54" y="74"/>
                  </a:lnTo>
                  <a:lnTo>
                    <a:pt x="54" y="75"/>
                  </a:lnTo>
                  <a:lnTo>
                    <a:pt x="53" y="76"/>
                  </a:lnTo>
                  <a:lnTo>
                    <a:pt x="54" y="78"/>
                  </a:lnTo>
                  <a:lnTo>
                    <a:pt x="56" y="78"/>
                  </a:lnTo>
                  <a:lnTo>
                    <a:pt x="57" y="80"/>
                  </a:lnTo>
                  <a:lnTo>
                    <a:pt x="57" y="81"/>
                  </a:lnTo>
                  <a:lnTo>
                    <a:pt x="57" y="83"/>
                  </a:lnTo>
                  <a:lnTo>
                    <a:pt x="57" y="84"/>
                  </a:lnTo>
                  <a:lnTo>
                    <a:pt x="58" y="86"/>
                  </a:lnTo>
                  <a:lnTo>
                    <a:pt x="59" y="87"/>
                  </a:lnTo>
                  <a:lnTo>
                    <a:pt x="60" y="85"/>
                  </a:lnTo>
                  <a:lnTo>
                    <a:pt x="61" y="84"/>
                  </a:lnTo>
                  <a:lnTo>
                    <a:pt x="63" y="85"/>
                  </a:lnTo>
                  <a:lnTo>
                    <a:pt x="65" y="86"/>
                  </a:lnTo>
                  <a:lnTo>
                    <a:pt x="66" y="85"/>
                  </a:lnTo>
                  <a:lnTo>
                    <a:pt x="67" y="84"/>
                  </a:lnTo>
                  <a:lnTo>
                    <a:pt x="67" y="85"/>
                  </a:lnTo>
                  <a:lnTo>
                    <a:pt x="71" y="85"/>
                  </a:lnTo>
                  <a:lnTo>
                    <a:pt x="72" y="86"/>
                  </a:lnTo>
                  <a:lnTo>
                    <a:pt x="73" y="86"/>
                  </a:lnTo>
                  <a:lnTo>
                    <a:pt x="76" y="86"/>
                  </a:lnTo>
                  <a:lnTo>
                    <a:pt x="76" y="84"/>
                  </a:lnTo>
                  <a:lnTo>
                    <a:pt x="77" y="83"/>
                  </a:lnTo>
                  <a:lnTo>
                    <a:pt x="79" y="85"/>
                  </a:lnTo>
                  <a:lnTo>
                    <a:pt x="79" y="87"/>
                  </a:lnTo>
                  <a:lnTo>
                    <a:pt x="81" y="88"/>
                  </a:lnTo>
                  <a:lnTo>
                    <a:pt x="75" y="130"/>
                  </a:lnTo>
                  <a:lnTo>
                    <a:pt x="74" y="130"/>
                  </a:lnTo>
                  <a:lnTo>
                    <a:pt x="37" y="124"/>
                  </a:lnTo>
                  <a:lnTo>
                    <a:pt x="0" y="11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1" name="Freeform 48"/>
            <p:cNvSpPr>
              <a:spLocks/>
            </p:cNvSpPr>
            <p:nvPr/>
          </p:nvSpPr>
          <p:spPr bwMode="auto">
            <a:xfrm>
              <a:off x="3433764" y="1857375"/>
              <a:ext cx="1122362" cy="673100"/>
            </a:xfrm>
            <a:custGeom>
              <a:avLst/>
              <a:gdLst>
                <a:gd name="T0" fmla="*/ 2147483647 w 138"/>
                <a:gd name="T1" fmla="*/ 2147483647 h 87"/>
                <a:gd name="T2" fmla="*/ 2147483647 w 138"/>
                <a:gd name="T3" fmla="*/ 2147483647 h 87"/>
                <a:gd name="T4" fmla="*/ 2147483647 w 138"/>
                <a:gd name="T5" fmla="*/ 2147483647 h 87"/>
                <a:gd name="T6" fmla="*/ 2147483647 w 138"/>
                <a:gd name="T7" fmla="*/ 2147483647 h 87"/>
                <a:gd name="T8" fmla="*/ 2147483647 w 138"/>
                <a:gd name="T9" fmla="*/ 2147483647 h 87"/>
                <a:gd name="T10" fmla="*/ 2147483647 w 138"/>
                <a:gd name="T11" fmla="*/ 2147483647 h 87"/>
                <a:gd name="T12" fmla="*/ 2116692974 w 138"/>
                <a:gd name="T13" fmla="*/ 2147483647 h 87"/>
                <a:gd name="T14" fmla="*/ 1918254580 w 138"/>
                <a:gd name="T15" fmla="*/ 2147483647 h 87"/>
                <a:gd name="T16" fmla="*/ 1719808053 w 138"/>
                <a:gd name="T17" fmla="*/ 2147483647 h 87"/>
                <a:gd name="T18" fmla="*/ 1587515791 w 138"/>
                <a:gd name="T19" fmla="*/ 2147483647 h 87"/>
                <a:gd name="T20" fmla="*/ 1521369659 w 138"/>
                <a:gd name="T21" fmla="*/ 2147483647 h 87"/>
                <a:gd name="T22" fmla="*/ 1521369659 w 138"/>
                <a:gd name="T23" fmla="*/ 2147483647 h 87"/>
                <a:gd name="T24" fmla="*/ 1322931266 w 138"/>
                <a:gd name="T25" fmla="*/ 2147483647 h 87"/>
                <a:gd name="T26" fmla="*/ 1322931266 w 138"/>
                <a:gd name="T27" fmla="*/ 2147483647 h 87"/>
                <a:gd name="T28" fmla="*/ 1190639003 w 138"/>
                <a:gd name="T29" fmla="*/ 2147483647 h 87"/>
                <a:gd name="T30" fmla="*/ 1190639003 w 138"/>
                <a:gd name="T31" fmla="*/ 2147483647 h 87"/>
                <a:gd name="T32" fmla="*/ 1124492872 w 138"/>
                <a:gd name="T33" fmla="*/ 2147483647 h 87"/>
                <a:gd name="T34" fmla="*/ 1058346487 w 138"/>
                <a:gd name="T35" fmla="*/ 2147483647 h 87"/>
                <a:gd name="T36" fmla="*/ 992200356 w 138"/>
                <a:gd name="T37" fmla="*/ 2147483647 h 87"/>
                <a:gd name="T38" fmla="*/ 727615831 w 138"/>
                <a:gd name="T39" fmla="*/ 2147483647 h 87"/>
                <a:gd name="T40" fmla="*/ 595323568 w 138"/>
                <a:gd name="T41" fmla="*/ 2147483647 h 87"/>
                <a:gd name="T42" fmla="*/ 595323568 w 138"/>
                <a:gd name="T43" fmla="*/ 2147483647 h 87"/>
                <a:gd name="T44" fmla="*/ 727615831 w 138"/>
                <a:gd name="T45" fmla="*/ 2147483647 h 87"/>
                <a:gd name="T46" fmla="*/ 727615831 w 138"/>
                <a:gd name="T47" fmla="*/ 2147483647 h 87"/>
                <a:gd name="T48" fmla="*/ 793761962 w 138"/>
                <a:gd name="T49" fmla="*/ 2147483647 h 87"/>
                <a:gd name="T50" fmla="*/ 926054224 w 138"/>
                <a:gd name="T51" fmla="*/ 2147483647 h 87"/>
                <a:gd name="T52" fmla="*/ 727615831 w 138"/>
                <a:gd name="T53" fmla="*/ 2147483647 h 87"/>
                <a:gd name="T54" fmla="*/ 529169177 w 138"/>
                <a:gd name="T55" fmla="*/ 2147483647 h 87"/>
                <a:gd name="T56" fmla="*/ 396876914 w 138"/>
                <a:gd name="T57" fmla="*/ 1855589534 h 87"/>
                <a:gd name="T58" fmla="*/ 132292294 w 138"/>
                <a:gd name="T59" fmla="*/ 1616159437 h 87"/>
                <a:gd name="T60" fmla="*/ 132292294 w 138"/>
                <a:gd name="T61" fmla="*/ 1496448257 h 87"/>
                <a:gd name="T62" fmla="*/ 132292294 w 138"/>
                <a:gd name="T63" fmla="*/ 1197158703 h 87"/>
                <a:gd name="T64" fmla="*/ 198438457 w 138"/>
                <a:gd name="T65" fmla="*/ 0 h 87"/>
                <a:gd name="T66" fmla="*/ 2147483647 w 138"/>
                <a:gd name="T67" fmla="*/ 478860314 h 87"/>
                <a:gd name="T68" fmla="*/ 2147483647 w 138"/>
                <a:gd name="T69" fmla="*/ 1137299244 h 87"/>
                <a:gd name="T70" fmla="*/ 2147483647 w 138"/>
                <a:gd name="T71" fmla="*/ 2147483647 h 8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138"/>
                <a:gd name="T109" fmla="*/ 0 h 87"/>
                <a:gd name="T110" fmla="*/ 138 w 138"/>
                <a:gd name="T111" fmla="*/ 87 h 8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138" h="87">
                  <a:moveTo>
                    <a:pt x="132" y="87"/>
                  </a:moveTo>
                  <a:lnTo>
                    <a:pt x="48" y="77"/>
                  </a:lnTo>
                  <a:lnTo>
                    <a:pt x="47" y="85"/>
                  </a:lnTo>
                  <a:lnTo>
                    <a:pt x="45" y="84"/>
                  </a:lnTo>
                  <a:lnTo>
                    <a:pt x="45" y="82"/>
                  </a:lnTo>
                  <a:lnTo>
                    <a:pt x="43" y="80"/>
                  </a:lnTo>
                  <a:lnTo>
                    <a:pt x="42" y="81"/>
                  </a:lnTo>
                  <a:lnTo>
                    <a:pt x="42" y="83"/>
                  </a:lnTo>
                  <a:lnTo>
                    <a:pt x="39" y="83"/>
                  </a:lnTo>
                  <a:lnTo>
                    <a:pt x="38" y="83"/>
                  </a:lnTo>
                  <a:lnTo>
                    <a:pt x="37" y="82"/>
                  </a:lnTo>
                  <a:lnTo>
                    <a:pt x="33" y="82"/>
                  </a:lnTo>
                  <a:lnTo>
                    <a:pt x="33" y="81"/>
                  </a:lnTo>
                  <a:lnTo>
                    <a:pt x="32" y="82"/>
                  </a:lnTo>
                  <a:lnTo>
                    <a:pt x="31" y="83"/>
                  </a:lnTo>
                  <a:lnTo>
                    <a:pt x="29" y="82"/>
                  </a:lnTo>
                  <a:lnTo>
                    <a:pt x="27" y="81"/>
                  </a:lnTo>
                  <a:lnTo>
                    <a:pt x="26" y="82"/>
                  </a:lnTo>
                  <a:lnTo>
                    <a:pt x="25" y="84"/>
                  </a:lnTo>
                  <a:lnTo>
                    <a:pt x="24" y="83"/>
                  </a:lnTo>
                  <a:lnTo>
                    <a:pt x="23" y="81"/>
                  </a:lnTo>
                  <a:lnTo>
                    <a:pt x="23" y="80"/>
                  </a:lnTo>
                  <a:lnTo>
                    <a:pt x="23" y="78"/>
                  </a:lnTo>
                  <a:lnTo>
                    <a:pt x="23" y="77"/>
                  </a:lnTo>
                  <a:lnTo>
                    <a:pt x="22" y="75"/>
                  </a:lnTo>
                  <a:lnTo>
                    <a:pt x="20" y="75"/>
                  </a:lnTo>
                  <a:lnTo>
                    <a:pt x="19" y="73"/>
                  </a:lnTo>
                  <a:lnTo>
                    <a:pt x="20" y="72"/>
                  </a:lnTo>
                  <a:lnTo>
                    <a:pt x="20" y="71"/>
                  </a:lnTo>
                  <a:lnTo>
                    <a:pt x="18" y="69"/>
                  </a:lnTo>
                  <a:lnTo>
                    <a:pt x="18" y="66"/>
                  </a:lnTo>
                  <a:lnTo>
                    <a:pt x="18" y="63"/>
                  </a:lnTo>
                  <a:lnTo>
                    <a:pt x="18" y="61"/>
                  </a:lnTo>
                  <a:lnTo>
                    <a:pt x="17" y="60"/>
                  </a:lnTo>
                  <a:lnTo>
                    <a:pt x="16" y="59"/>
                  </a:lnTo>
                  <a:lnTo>
                    <a:pt x="16" y="58"/>
                  </a:lnTo>
                  <a:lnTo>
                    <a:pt x="15" y="59"/>
                  </a:lnTo>
                  <a:lnTo>
                    <a:pt x="12" y="62"/>
                  </a:lnTo>
                  <a:lnTo>
                    <a:pt x="11" y="62"/>
                  </a:lnTo>
                  <a:lnTo>
                    <a:pt x="9" y="59"/>
                  </a:lnTo>
                  <a:lnTo>
                    <a:pt x="9" y="58"/>
                  </a:lnTo>
                  <a:lnTo>
                    <a:pt x="9" y="57"/>
                  </a:lnTo>
                  <a:lnTo>
                    <a:pt x="9" y="56"/>
                  </a:lnTo>
                  <a:lnTo>
                    <a:pt x="11" y="54"/>
                  </a:lnTo>
                  <a:lnTo>
                    <a:pt x="11" y="53"/>
                  </a:lnTo>
                  <a:lnTo>
                    <a:pt x="11" y="50"/>
                  </a:lnTo>
                  <a:lnTo>
                    <a:pt x="12" y="49"/>
                  </a:lnTo>
                  <a:lnTo>
                    <a:pt x="12" y="48"/>
                  </a:lnTo>
                  <a:lnTo>
                    <a:pt x="15" y="43"/>
                  </a:lnTo>
                  <a:lnTo>
                    <a:pt x="14" y="42"/>
                  </a:lnTo>
                  <a:lnTo>
                    <a:pt x="11" y="42"/>
                  </a:lnTo>
                  <a:lnTo>
                    <a:pt x="11" y="40"/>
                  </a:lnTo>
                  <a:lnTo>
                    <a:pt x="9" y="40"/>
                  </a:lnTo>
                  <a:lnTo>
                    <a:pt x="8" y="38"/>
                  </a:lnTo>
                  <a:lnTo>
                    <a:pt x="8" y="36"/>
                  </a:lnTo>
                  <a:lnTo>
                    <a:pt x="6" y="31"/>
                  </a:lnTo>
                  <a:lnTo>
                    <a:pt x="3" y="28"/>
                  </a:lnTo>
                  <a:lnTo>
                    <a:pt x="2" y="27"/>
                  </a:lnTo>
                  <a:lnTo>
                    <a:pt x="1" y="26"/>
                  </a:lnTo>
                  <a:lnTo>
                    <a:pt x="2" y="25"/>
                  </a:lnTo>
                  <a:lnTo>
                    <a:pt x="2" y="23"/>
                  </a:lnTo>
                  <a:lnTo>
                    <a:pt x="2" y="20"/>
                  </a:lnTo>
                  <a:lnTo>
                    <a:pt x="0" y="16"/>
                  </a:lnTo>
                  <a:lnTo>
                    <a:pt x="3" y="0"/>
                  </a:lnTo>
                  <a:lnTo>
                    <a:pt x="15" y="2"/>
                  </a:lnTo>
                  <a:lnTo>
                    <a:pt x="49" y="8"/>
                  </a:lnTo>
                  <a:lnTo>
                    <a:pt x="84" y="13"/>
                  </a:lnTo>
                  <a:lnTo>
                    <a:pt x="138" y="19"/>
                  </a:lnTo>
                  <a:lnTo>
                    <a:pt x="133" y="70"/>
                  </a:lnTo>
                  <a:lnTo>
                    <a:pt x="132" y="8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2" name="Freeform 49"/>
            <p:cNvSpPr>
              <a:spLocks/>
            </p:cNvSpPr>
            <p:nvPr/>
          </p:nvSpPr>
          <p:spPr bwMode="auto">
            <a:xfrm>
              <a:off x="2759076" y="2662240"/>
              <a:ext cx="698500" cy="1030287"/>
            </a:xfrm>
            <a:custGeom>
              <a:avLst/>
              <a:gdLst>
                <a:gd name="T0" fmla="*/ 857587386 w 86"/>
                <a:gd name="T1" fmla="*/ 0 h 133"/>
                <a:gd name="T2" fmla="*/ 0 w 86"/>
                <a:gd name="T3" fmla="*/ 2147483647 h 133"/>
                <a:gd name="T4" fmla="*/ 2147483647 w 86"/>
                <a:gd name="T5" fmla="*/ 2147483647 h 133"/>
                <a:gd name="T6" fmla="*/ 2147483647 w 86"/>
                <a:gd name="T7" fmla="*/ 2147483647 h 133"/>
                <a:gd name="T8" fmla="*/ 2147483647 w 86"/>
                <a:gd name="T9" fmla="*/ 2147483647 h 133"/>
                <a:gd name="T10" fmla="*/ 2147483647 w 86"/>
                <a:gd name="T11" fmla="*/ 2147483647 h 133"/>
                <a:gd name="T12" fmla="*/ 2147483647 w 86"/>
                <a:gd name="T13" fmla="*/ 2147483647 h 133"/>
                <a:gd name="T14" fmla="*/ 2147483647 w 86"/>
                <a:gd name="T15" fmla="*/ 2147483647 h 133"/>
                <a:gd name="T16" fmla="*/ 2147483647 w 86"/>
                <a:gd name="T17" fmla="*/ 2147483647 h 133"/>
                <a:gd name="T18" fmla="*/ 2147483647 w 86"/>
                <a:gd name="T19" fmla="*/ 2147483647 h 133"/>
                <a:gd name="T20" fmla="*/ 2147483647 w 86"/>
                <a:gd name="T21" fmla="*/ 2147483647 h 133"/>
                <a:gd name="T22" fmla="*/ 2147483647 w 86"/>
                <a:gd name="T23" fmla="*/ 2147483647 h 133"/>
                <a:gd name="T24" fmla="*/ 2147483647 w 86"/>
                <a:gd name="T25" fmla="*/ 2147483647 h 133"/>
                <a:gd name="T26" fmla="*/ 2147483647 w 86"/>
                <a:gd name="T27" fmla="*/ 2147483647 h 133"/>
                <a:gd name="T28" fmla="*/ 2147483647 w 86"/>
                <a:gd name="T29" fmla="*/ 2147483647 h 133"/>
                <a:gd name="T30" fmla="*/ 2147483647 w 86"/>
                <a:gd name="T31" fmla="*/ 2147483647 h 133"/>
                <a:gd name="T32" fmla="*/ 2147483647 w 86"/>
                <a:gd name="T33" fmla="*/ 2147483647 h 133"/>
                <a:gd name="T34" fmla="*/ 2147483647 w 86"/>
                <a:gd name="T35" fmla="*/ 2147483647 h 133"/>
                <a:gd name="T36" fmla="*/ 2147483647 w 86"/>
                <a:gd name="T37" fmla="*/ 1020146823 h 133"/>
                <a:gd name="T38" fmla="*/ 2147483647 w 86"/>
                <a:gd name="T39" fmla="*/ 540079538 h 133"/>
                <a:gd name="T40" fmla="*/ 857587386 w 86"/>
                <a:gd name="T41" fmla="*/ 0 h 133"/>
                <a:gd name="T42" fmla="*/ 857587386 w 86"/>
                <a:gd name="T43" fmla="*/ 0 h 13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86"/>
                <a:gd name="T67" fmla="*/ 0 h 133"/>
                <a:gd name="T68" fmla="*/ 86 w 86"/>
                <a:gd name="T69" fmla="*/ 133 h 13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86" h="133">
                  <a:moveTo>
                    <a:pt x="13" y="0"/>
                  </a:moveTo>
                  <a:lnTo>
                    <a:pt x="0" y="51"/>
                  </a:lnTo>
                  <a:lnTo>
                    <a:pt x="56" y="133"/>
                  </a:lnTo>
                  <a:lnTo>
                    <a:pt x="56" y="132"/>
                  </a:lnTo>
                  <a:lnTo>
                    <a:pt x="56" y="131"/>
                  </a:lnTo>
                  <a:lnTo>
                    <a:pt x="57" y="127"/>
                  </a:lnTo>
                  <a:lnTo>
                    <a:pt x="57" y="126"/>
                  </a:lnTo>
                  <a:lnTo>
                    <a:pt x="57" y="118"/>
                  </a:lnTo>
                  <a:lnTo>
                    <a:pt x="57" y="115"/>
                  </a:lnTo>
                  <a:lnTo>
                    <a:pt x="57" y="114"/>
                  </a:lnTo>
                  <a:lnTo>
                    <a:pt x="60" y="114"/>
                  </a:lnTo>
                  <a:lnTo>
                    <a:pt x="62" y="114"/>
                  </a:lnTo>
                  <a:lnTo>
                    <a:pt x="63" y="115"/>
                  </a:lnTo>
                  <a:lnTo>
                    <a:pt x="63" y="116"/>
                  </a:lnTo>
                  <a:lnTo>
                    <a:pt x="64" y="117"/>
                  </a:lnTo>
                  <a:lnTo>
                    <a:pt x="66" y="117"/>
                  </a:lnTo>
                  <a:lnTo>
                    <a:pt x="68" y="110"/>
                  </a:lnTo>
                  <a:lnTo>
                    <a:pt x="70" y="101"/>
                  </a:lnTo>
                  <a:lnTo>
                    <a:pt x="86" y="17"/>
                  </a:lnTo>
                  <a:lnTo>
                    <a:pt x="49" y="9"/>
                  </a:lnTo>
                  <a:lnTo>
                    <a:pt x="13"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3" name="Freeform 50"/>
            <p:cNvSpPr>
              <a:spLocks/>
            </p:cNvSpPr>
            <p:nvPr/>
          </p:nvSpPr>
          <p:spPr bwMode="auto">
            <a:xfrm>
              <a:off x="3124201" y="3444875"/>
              <a:ext cx="741363" cy="820738"/>
            </a:xfrm>
            <a:custGeom>
              <a:avLst/>
              <a:gdLst>
                <a:gd name="T0" fmla="*/ 2147483647 w 91"/>
                <a:gd name="T1" fmla="*/ 2147483647 h 106"/>
                <a:gd name="T2" fmla="*/ 2147483647 w 91"/>
                <a:gd name="T3" fmla="*/ 599510464 h 106"/>
                <a:gd name="T4" fmla="*/ 1659276256 w 91"/>
                <a:gd name="T5" fmla="*/ 0 h 106"/>
                <a:gd name="T6" fmla="*/ 1659276256 w 91"/>
                <a:gd name="T7" fmla="*/ 0 h 106"/>
                <a:gd name="T8" fmla="*/ 1526531589 w 91"/>
                <a:gd name="T9" fmla="*/ 539557894 h 106"/>
                <a:gd name="T10" fmla="*/ 1393795069 w 91"/>
                <a:gd name="T11" fmla="*/ 959218146 h 106"/>
                <a:gd name="T12" fmla="*/ 1261050402 w 91"/>
                <a:gd name="T13" fmla="*/ 959218146 h 106"/>
                <a:gd name="T14" fmla="*/ 1194678069 w 91"/>
                <a:gd name="T15" fmla="*/ 899265575 h 106"/>
                <a:gd name="T16" fmla="*/ 1194678069 w 91"/>
                <a:gd name="T17" fmla="*/ 839313005 h 106"/>
                <a:gd name="T18" fmla="*/ 1128305736 w 91"/>
                <a:gd name="T19" fmla="*/ 779368177 h 106"/>
                <a:gd name="T20" fmla="*/ 995568961 w 91"/>
                <a:gd name="T21" fmla="*/ 779368177 h 106"/>
                <a:gd name="T22" fmla="*/ 796451961 w 91"/>
                <a:gd name="T23" fmla="*/ 779368177 h 106"/>
                <a:gd name="T24" fmla="*/ 796451961 w 91"/>
                <a:gd name="T25" fmla="*/ 839313005 h 106"/>
                <a:gd name="T26" fmla="*/ 796451961 w 91"/>
                <a:gd name="T27" fmla="*/ 1019170959 h 106"/>
                <a:gd name="T28" fmla="*/ 796451961 w 91"/>
                <a:gd name="T29" fmla="*/ 1498776040 h 106"/>
                <a:gd name="T30" fmla="*/ 796451961 w 91"/>
                <a:gd name="T31" fmla="*/ 1558728611 h 106"/>
                <a:gd name="T32" fmla="*/ 730079628 w 91"/>
                <a:gd name="T33" fmla="*/ 1798531151 h 106"/>
                <a:gd name="T34" fmla="*/ 730079628 w 91"/>
                <a:gd name="T35" fmla="*/ 1858483722 h 106"/>
                <a:gd name="T36" fmla="*/ 730079628 w 91"/>
                <a:gd name="T37" fmla="*/ 1918436293 h 106"/>
                <a:gd name="T38" fmla="*/ 730079628 w 91"/>
                <a:gd name="T39" fmla="*/ 2038341918 h 106"/>
                <a:gd name="T40" fmla="*/ 730079628 w 91"/>
                <a:gd name="T41" fmla="*/ 2098286746 h 106"/>
                <a:gd name="T42" fmla="*/ 730079628 w 91"/>
                <a:gd name="T43" fmla="*/ 2147483647 h 106"/>
                <a:gd name="T44" fmla="*/ 796451961 w 91"/>
                <a:gd name="T45" fmla="*/ 2147483647 h 106"/>
                <a:gd name="T46" fmla="*/ 796451961 w 91"/>
                <a:gd name="T47" fmla="*/ 2147483647 h 106"/>
                <a:gd name="T48" fmla="*/ 796451961 w 91"/>
                <a:gd name="T49" fmla="*/ 2147483647 h 106"/>
                <a:gd name="T50" fmla="*/ 862824295 w 91"/>
                <a:gd name="T51" fmla="*/ 2147483647 h 106"/>
                <a:gd name="T52" fmla="*/ 862824295 w 91"/>
                <a:gd name="T53" fmla="*/ 2147483647 h 106"/>
                <a:gd name="T54" fmla="*/ 929196628 w 91"/>
                <a:gd name="T55" fmla="*/ 2147483647 h 106"/>
                <a:gd name="T56" fmla="*/ 995568961 w 91"/>
                <a:gd name="T57" fmla="*/ 2147483647 h 106"/>
                <a:gd name="T58" fmla="*/ 929196628 w 91"/>
                <a:gd name="T59" fmla="*/ 2147483647 h 106"/>
                <a:gd name="T60" fmla="*/ 929196628 w 91"/>
                <a:gd name="T61" fmla="*/ 2147483647 h 106"/>
                <a:gd name="T62" fmla="*/ 796451961 w 91"/>
                <a:gd name="T63" fmla="*/ 2147483647 h 106"/>
                <a:gd name="T64" fmla="*/ 663707294 w 91"/>
                <a:gd name="T65" fmla="*/ 2147483647 h 106"/>
                <a:gd name="T66" fmla="*/ 597343108 w 91"/>
                <a:gd name="T67" fmla="*/ 2147483647 h 106"/>
                <a:gd name="T68" fmla="*/ 464598314 w 91"/>
                <a:gd name="T69" fmla="*/ 2147483647 h 106"/>
                <a:gd name="T70" fmla="*/ 331853647 w 91"/>
                <a:gd name="T71" fmla="*/ 2147483647 h 106"/>
                <a:gd name="T72" fmla="*/ 199117064 w 91"/>
                <a:gd name="T73" fmla="*/ 2147483647 h 106"/>
                <a:gd name="T74" fmla="*/ 199117064 w 91"/>
                <a:gd name="T75" fmla="*/ 2147483647 h 106"/>
                <a:gd name="T76" fmla="*/ 265481250 w 91"/>
                <a:gd name="T77" fmla="*/ 2147483647 h 106"/>
                <a:gd name="T78" fmla="*/ 199117064 w 91"/>
                <a:gd name="T79" fmla="*/ 2147483647 h 106"/>
                <a:gd name="T80" fmla="*/ 199117064 w 91"/>
                <a:gd name="T81" fmla="*/ 2147483647 h 106"/>
                <a:gd name="T82" fmla="*/ 199117064 w 91"/>
                <a:gd name="T83" fmla="*/ 2147483647 h 106"/>
                <a:gd name="T84" fmla="*/ 331853647 w 91"/>
                <a:gd name="T85" fmla="*/ 2147483647 h 106"/>
                <a:gd name="T86" fmla="*/ 398225981 w 91"/>
                <a:gd name="T87" fmla="*/ 2147483647 h 106"/>
                <a:gd name="T88" fmla="*/ 331853647 w 91"/>
                <a:gd name="T89" fmla="*/ 2147483647 h 106"/>
                <a:gd name="T90" fmla="*/ 331853647 w 91"/>
                <a:gd name="T91" fmla="*/ 2147483647 h 106"/>
                <a:gd name="T92" fmla="*/ 265481250 w 91"/>
                <a:gd name="T93" fmla="*/ 2147483647 h 106"/>
                <a:gd name="T94" fmla="*/ 199117064 w 91"/>
                <a:gd name="T95" fmla="*/ 2147483647 h 106"/>
                <a:gd name="T96" fmla="*/ 66372349 w 91"/>
                <a:gd name="T97" fmla="*/ 2147483647 h 106"/>
                <a:gd name="T98" fmla="*/ 0 w 91"/>
                <a:gd name="T99" fmla="*/ 2147483647 h 106"/>
                <a:gd name="T100" fmla="*/ 2147483647 w 91"/>
                <a:gd name="T101" fmla="*/ 2147483647 h 106"/>
                <a:gd name="T102" fmla="*/ 2147483647 w 91"/>
                <a:gd name="T103" fmla="*/ 2147483647 h 106"/>
                <a:gd name="T104" fmla="*/ 2147483647 w 91"/>
                <a:gd name="T105" fmla="*/ 2147483647 h 106"/>
                <a:gd name="T106" fmla="*/ 2147483647 w 91"/>
                <a:gd name="T107" fmla="*/ 2147483647 h 10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91"/>
                <a:gd name="T163" fmla="*/ 0 h 106"/>
                <a:gd name="T164" fmla="*/ 91 w 91"/>
                <a:gd name="T165" fmla="*/ 106 h 10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91" h="106">
                  <a:moveTo>
                    <a:pt x="78" y="106"/>
                  </a:moveTo>
                  <a:lnTo>
                    <a:pt x="91" y="10"/>
                  </a:lnTo>
                  <a:lnTo>
                    <a:pt x="25" y="0"/>
                  </a:lnTo>
                  <a:lnTo>
                    <a:pt x="23" y="9"/>
                  </a:lnTo>
                  <a:lnTo>
                    <a:pt x="21" y="16"/>
                  </a:lnTo>
                  <a:lnTo>
                    <a:pt x="19" y="16"/>
                  </a:lnTo>
                  <a:lnTo>
                    <a:pt x="18" y="15"/>
                  </a:lnTo>
                  <a:lnTo>
                    <a:pt x="18" y="14"/>
                  </a:lnTo>
                  <a:lnTo>
                    <a:pt x="17" y="13"/>
                  </a:lnTo>
                  <a:lnTo>
                    <a:pt x="15" y="13"/>
                  </a:lnTo>
                  <a:lnTo>
                    <a:pt x="12" y="13"/>
                  </a:lnTo>
                  <a:lnTo>
                    <a:pt x="12" y="14"/>
                  </a:lnTo>
                  <a:lnTo>
                    <a:pt x="12" y="17"/>
                  </a:lnTo>
                  <a:lnTo>
                    <a:pt x="12" y="25"/>
                  </a:lnTo>
                  <a:lnTo>
                    <a:pt x="12" y="26"/>
                  </a:lnTo>
                  <a:lnTo>
                    <a:pt x="11" y="30"/>
                  </a:lnTo>
                  <a:lnTo>
                    <a:pt x="11" y="31"/>
                  </a:lnTo>
                  <a:lnTo>
                    <a:pt x="11" y="32"/>
                  </a:lnTo>
                  <a:lnTo>
                    <a:pt x="11" y="34"/>
                  </a:lnTo>
                  <a:lnTo>
                    <a:pt x="11" y="35"/>
                  </a:lnTo>
                  <a:lnTo>
                    <a:pt x="11" y="36"/>
                  </a:lnTo>
                  <a:lnTo>
                    <a:pt x="12" y="38"/>
                  </a:lnTo>
                  <a:lnTo>
                    <a:pt x="12" y="39"/>
                  </a:lnTo>
                  <a:lnTo>
                    <a:pt x="12" y="41"/>
                  </a:lnTo>
                  <a:lnTo>
                    <a:pt x="13" y="43"/>
                  </a:lnTo>
                  <a:lnTo>
                    <a:pt x="14" y="44"/>
                  </a:lnTo>
                  <a:lnTo>
                    <a:pt x="15" y="46"/>
                  </a:lnTo>
                  <a:lnTo>
                    <a:pt x="14" y="46"/>
                  </a:lnTo>
                  <a:lnTo>
                    <a:pt x="12" y="47"/>
                  </a:lnTo>
                  <a:lnTo>
                    <a:pt x="10" y="48"/>
                  </a:lnTo>
                  <a:lnTo>
                    <a:pt x="9" y="50"/>
                  </a:lnTo>
                  <a:lnTo>
                    <a:pt x="7" y="55"/>
                  </a:lnTo>
                  <a:lnTo>
                    <a:pt x="5" y="58"/>
                  </a:lnTo>
                  <a:lnTo>
                    <a:pt x="3" y="58"/>
                  </a:lnTo>
                  <a:lnTo>
                    <a:pt x="3" y="59"/>
                  </a:lnTo>
                  <a:lnTo>
                    <a:pt x="4" y="60"/>
                  </a:lnTo>
                  <a:lnTo>
                    <a:pt x="3" y="61"/>
                  </a:lnTo>
                  <a:lnTo>
                    <a:pt x="3" y="63"/>
                  </a:lnTo>
                  <a:lnTo>
                    <a:pt x="3" y="64"/>
                  </a:lnTo>
                  <a:lnTo>
                    <a:pt x="5" y="66"/>
                  </a:lnTo>
                  <a:lnTo>
                    <a:pt x="6" y="67"/>
                  </a:lnTo>
                  <a:lnTo>
                    <a:pt x="5" y="67"/>
                  </a:lnTo>
                  <a:lnTo>
                    <a:pt x="5" y="69"/>
                  </a:lnTo>
                  <a:lnTo>
                    <a:pt x="4" y="70"/>
                  </a:lnTo>
                  <a:lnTo>
                    <a:pt x="3" y="70"/>
                  </a:lnTo>
                  <a:lnTo>
                    <a:pt x="1" y="69"/>
                  </a:lnTo>
                  <a:lnTo>
                    <a:pt x="0" y="73"/>
                  </a:lnTo>
                  <a:lnTo>
                    <a:pt x="49" y="102"/>
                  </a:lnTo>
                  <a:lnTo>
                    <a:pt x="78" y="10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4" name="Freeform 51"/>
            <p:cNvSpPr>
              <a:spLocks/>
            </p:cNvSpPr>
            <p:nvPr/>
          </p:nvSpPr>
          <p:spPr bwMode="auto">
            <a:xfrm>
              <a:off x="5183189" y="1981202"/>
              <a:ext cx="723900" cy="773113"/>
            </a:xfrm>
            <a:custGeom>
              <a:avLst/>
              <a:gdLst>
                <a:gd name="T0" fmla="*/ 529260316 w 89"/>
                <a:gd name="T1" fmla="*/ 2147483647 h 100"/>
                <a:gd name="T2" fmla="*/ 264630158 w 89"/>
                <a:gd name="T3" fmla="*/ 2147483647 h 100"/>
                <a:gd name="T4" fmla="*/ 463100759 w 89"/>
                <a:gd name="T5" fmla="*/ 2147483647 h 100"/>
                <a:gd name="T6" fmla="*/ 463100759 w 89"/>
                <a:gd name="T7" fmla="*/ 2147483647 h 100"/>
                <a:gd name="T8" fmla="*/ 330789779 w 89"/>
                <a:gd name="T9" fmla="*/ 2147483647 h 100"/>
                <a:gd name="T10" fmla="*/ 330789779 w 89"/>
                <a:gd name="T11" fmla="*/ 2147483647 h 100"/>
                <a:gd name="T12" fmla="*/ 264630158 w 89"/>
                <a:gd name="T13" fmla="*/ 1972419885 h 100"/>
                <a:gd name="T14" fmla="*/ 132311012 w 89"/>
                <a:gd name="T15" fmla="*/ 1554026719 h 100"/>
                <a:gd name="T16" fmla="*/ 0 w 89"/>
                <a:gd name="T17" fmla="*/ 956325268 h 100"/>
                <a:gd name="T18" fmla="*/ 66159573 w 89"/>
                <a:gd name="T19" fmla="*/ 717247877 h 100"/>
                <a:gd name="T20" fmla="*/ 0 w 89"/>
                <a:gd name="T21" fmla="*/ 418393286 h 100"/>
                <a:gd name="T22" fmla="*/ 1521613385 w 89"/>
                <a:gd name="T23" fmla="*/ 179308104 h 100"/>
                <a:gd name="T24" fmla="*/ 1653932500 w 89"/>
                <a:gd name="T25" fmla="*/ 59769363 h 100"/>
                <a:gd name="T26" fmla="*/ 1852403037 w 89"/>
                <a:gd name="T27" fmla="*/ 298854591 h 100"/>
                <a:gd name="T28" fmla="*/ 1852403037 w 89"/>
                <a:gd name="T29" fmla="*/ 597701451 h 100"/>
                <a:gd name="T30" fmla="*/ 2117033132 w 89"/>
                <a:gd name="T31" fmla="*/ 717247877 h 100"/>
                <a:gd name="T32" fmla="*/ 2147483647 w 89"/>
                <a:gd name="T33" fmla="*/ 777017225 h 100"/>
                <a:gd name="T34" fmla="*/ 2147483647 w 89"/>
                <a:gd name="T35" fmla="*/ 777017225 h 100"/>
                <a:gd name="T36" fmla="*/ 2147483647 w 89"/>
                <a:gd name="T37" fmla="*/ 836786573 h 100"/>
                <a:gd name="T38" fmla="*/ 2147483647 w 89"/>
                <a:gd name="T39" fmla="*/ 777017225 h 100"/>
                <a:gd name="T40" fmla="*/ 2147483647 w 89"/>
                <a:gd name="T41" fmla="*/ 836786573 h 100"/>
                <a:gd name="T42" fmla="*/ 2147483647 w 89"/>
                <a:gd name="T43" fmla="*/ 896555921 h 100"/>
                <a:gd name="T44" fmla="*/ 2147483647 w 89"/>
                <a:gd name="T45" fmla="*/ 896555921 h 100"/>
                <a:gd name="T46" fmla="*/ 2147483647 w 89"/>
                <a:gd name="T47" fmla="*/ 1075864206 h 100"/>
                <a:gd name="T48" fmla="*/ 2147483647 w 89"/>
                <a:gd name="T49" fmla="*/ 1016094858 h 100"/>
                <a:gd name="T50" fmla="*/ 2147483647 w 89"/>
                <a:gd name="T51" fmla="*/ 1016094858 h 100"/>
                <a:gd name="T52" fmla="*/ 2147483647 w 89"/>
                <a:gd name="T53" fmla="*/ 1135633553 h 100"/>
                <a:gd name="T54" fmla="*/ 2147483647 w 89"/>
                <a:gd name="T55" fmla="*/ 1255179980 h 100"/>
                <a:gd name="T56" fmla="*/ 2147483647 w 89"/>
                <a:gd name="T57" fmla="*/ 1255179980 h 100"/>
                <a:gd name="T58" fmla="*/ 2147483647 w 89"/>
                <a:gd name="T59" fmla="*/ 1075864206 h 100"/>
                <a:gd name="T60" fmla="*/ 2147483647 w 89"/>
                <a:gd name="T61" fmla="*/ 1195410632 h 100"/>
                <a:gd name="T62" fmla="*/ 2147483647 w 89"/>
                <a:gd name="T63" fmla="*/ 1195410632 h 100"/>
                <a:gd name="T64" fmla="*/ 2147483647 w 89"/>
                <a:gd name="T65" fmla="*/ 1255179980 h 100"/>
                <a:gd name="T66" fmla="*/ 2147483647 w 89"/>
                <a:gd name="T67" fmla="*/ 1314949328 h 100"/>
                <a:gd name="T68" fmla="*/ 2147483647 w 89"/>
                <a:gd name="T69" fmla="*/ 1494257371 h 100"/>
                <a:gd name="T70" fmla="*/ 2147483647 w 89"/>
                <a:gd name="T71" fmla="*/ 1673573146 h 100"/>
                <a:gd name="T72" fmla="*/ 2147483647 w 89"/>
                <a:gd name="T73" fmla="*/ 1793111841 h 100"/>
                <a:gd name="T74" fmla="*/ 2147483647 w 89"/>
                <a:gd name="T75" fmla="*/ 2147483647 h 100"/>
                <a:gd name="T76" fmla="*/ 2147483647 w 89"/>
                <a:gd name="T77" fmla="*/ 2147483647 h 100"/>
                <a:gd name="T78" fmla="*/ 2147483647 w 89"/>
                <a:gd name="T79" fmla="*/ 2147483647 h 100"/>
                <a:gd name="T80" fmla="*/ 2147483647 w 89"/>
                <a:gd name="T81" fmla="*/ 2147483647 h 100"/>
                <a:gd name="T82" fmla="*/ 2147483647 w 89"/>
                <a:gd name="T83" fmla="*/ 2147483647 h 100"/>
                <a:gd name="T84" fmla="*/ 2147483647 w 89"/>
                <a:gd name="T85" fmla="*/ 2147483647 h 100"/>
                <a:gd name="T86" fmla="*/ 2147483647 w 89"/>
                <a:gd name="T87" fmla="*/ 2147483647 h 100"/>
                <a:gd name="T88" fmla="*/ 2147483647 w 89"/>
                <a:gd name="T89" fmla="*/ 2147483647 h 100"/>
                <a:gd name="T90" fmla="*/ 2147483647 w 89"/>
                <a:gd name="T91" fmla="*/ 2147483647 h 100"/>
                <a:gd name="T92" fmla="*/ 2147483647 w 89"/>
                <a:gd name="T93" fmla="*/ 2147483647 h 100"/>
                <a:gd name="T94" fmla="*/ 2147483647 w 89"/>
                <a:gd name="T95" fmla="*/ 2147483647 h 100"/>
                <a:gd name="T96" fmla="*/ 2147483647 w 89"/>
                <a:gd name="T97" fmla="*/ 2147483647 h 100"/>
                <a:gd name="T98" fmla="*/ 2147483647 w 89"/>
                <a:gd name="T99" fmla="*/ 2147483647 h 100"/>
                <a:gd name="T100" fmla="*/ 2147483647 w 89"/>
                <a:gd name="T101" fmla="*/ 2147483647 h 100"/>
                <a:gd name="T102" fmla="*/ 2147483647 w 89"/>
                <a:gd name="T103" fmla="*/ 2147483647 h 100"/>
                <a:gd name="T104" fmla="*/ 529260316 w 89"/>
                <a:gd name="T105" fmla="*/ 2147483647 h 10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89"/>
                <a:gd name="T160" fmla="*/ 0 h 100"/>
                <a:gd name="T161" fmla="*/ 89 w 89"/>
                <a:gd name="T162" fmla="*/ 100 h 10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89" h="100">
                  <a:moveTo>
                    <a:pt x="8" y="100"/>
                  </a:moveTo>
                  <a:lnTo>
                    <a:pt x="8" y="69"/>
                  </a:lnTo>
                  <a:lnTo>
                    <a:pt x="4" y="65"/>
                  </a:lnTo>
                  <a:lnTo>
                    <a:pt x="4" y="64"/>
                  </a:lnTo>
                  <a:lnTo>
                    <a:pt x="6" y="61"/>
                  </a:lnTo>
                  <a:lnTo>
                    <a:pt x="7" y="60"/>
                  </a:lnTo>
                  <a:lnTo>
                    <a:pt x="7" y="58"/>
                  </a:lnTo>
                  <a:lnTo>
                    <a:pt x="7" y="56"/>
                  </a:lnTo>
                  <a:lnTo>
                    <a:pt x="7" y="54"/>
                  </a:lnTo>
                  <a:lnTo>
                    <a:pt x="5" y="47"/>
                  </a:lnTo>
                  <a:lnTo>
                    <a:pt x="5" y="46"/>
                  </a:lnTo>
                  <a:lnTo>
                    <a:pt x="5" y="43"/>
                  </a:lnTo>
                  <a:lnTo>
                    <a:pt x="4" y="41"/>
                  </a:lnTo>
                  <a:lnTo>
                    <a:pt x="4" y="33"/>
                  </a:lnTo>
                  <a:lnTo>
                    <a:pt x="3" y="28"/>
                  </a:lnTo>
                  <a:lnTo>
                    <a:pt x="2" y="26"/>
                  </a:lnTo>
                  <a:lnTo>
                    <a:pt x="0" y="21"/>
                  </a:lnTo>
                  <a:lnTo>
                    <a:pt x="0" y="16"/>
                  </a:lnTo>
                  <a:lnTo>
                    <a:pt x="1" y="13"/>
                  </a:lnTo>
                  <a:lnTo>
                    <a:pt x="1" y="12"/>
                  </a:lnTo>
                  <a:lnTo>
                    <a:pt x="0" y="8"/>
                  </a:lnTo>
                  <a:lnTo>
                    <a:pt x="0" y="7"/>
                  </a:lnTo>
                  <a:lnTo>
                    <a:pt x="23" y="7"/>
                  </a:lnTo>
                  <a:lnTo>
                    <a:pt x="23" y="3"/>
                  </a:lnTo>
                  <a:lnTo>
                    <a:pt x="23" y="0"/>
                  </a:lnTo>
                  <a:lnTo>
                    <a:pt x="25" y="1"/>
                  </a:lnTo>
                  <a:lnTo>
                    <a:pt x="27" y="2"/>
                  </a:lnTo>
                  <a:lnTo>
                    <a:pt x="28" y="5"/>
                  </a:lnTo>
                  <a:lnTo>
                    <a:pt x="28" y="8"/>
                  </a:lnTo>
                  <a:lnTo>
                    <a:pt x="28" y="10"/>
                  </a:lnTo>
                  <a:lnTo>
                    <a:pt x="31" y="12"/>
                  </a:lnTo>
                  <a:lnTo>
                    <a:pt x="32" y="12"/>
                  </a:lnTo>
                  <a:lnTo>
                    <a:pt x="33" y="12"/>
                  </a:lnTo>
                  <a:lnTo>
                    <a:pt x="34" y="13"/>
                  </a:lnTo>
                  <a:lnTo>
                    <a:pt x="36" y="13"/>
                  </a:lnTo>
                  <a:lnTo>
                    <a:pt x="38" y="13"/>
                  </a:lnTo>
                  <a:lnTo>
                    <a:pt x="39" y="14"/>
                  </a:lnTo>
                  <a:lnTo>
                    <a:pt x="42" y="14"/>
                  </a:lnTo>
                  <a:lnTo>
                    <a:pt x="43" y="13"/>
                  </a:lnTo>
                  <a:lnTo>
                    <a:pt x="48" y="13"/>
                  </a:lnTo>
                  <a:lnTo>
                    <a:pt x="51" y="14"/>
                  </a:lnTo>
                  <a:lnTo>
                    <a:pt x="52" y="14"/>
                  </a:lnTo>
                  <a:lnTo>
                    <a:pt x="52" y="15"/>
                  </a:lnTo>
                  <a:lnTo>
                    <a:pt x="53" y="15"/>
                  </a:lnTo>
                  <a:lnTo>
                    <a:pt x="54" y="16"/>
                  </a:lnTo>
                  <a:lnTo>
                    <a:pt x="54" y="18"/>
                  </a:lnTo>
                  <a:lnTo>
                    <a:pt x="55" y="19"/>
                  </a:lnTo>
                  <a:lnTo>
                    <a:pt x="57" y="17"/>
                  </a:lnTo>
                  <a:lnTo>
                    <a:pt x="59" y="17"/>
                  </a:lnTo>
                  <a:lnTo>
                    <a:pt x="60" y="19"/>
                  </a:lnTo>
                  <a:lnTo>
                    <a:pt x="62" y="19"/>
                  </a:lnTo>
                  <a:lnTo>
                    <a:pt x="63" y="20"/>
                  </a:lnTo>
                  <a:lnTo>
                    <a:pt x="64" y="21"/>
                  </a:lnTo>
                  <a:lnTo>
                    <a:pt x="66" y="21"/>
                  </a:lnTo>
                  <a:lnTo>
                    <a:pt x="68" y="21"/>
                  </a:lnTo>
                  <a:lnTo>
                    <a:pt x="72" y="18"/>
                  </a:lnTo>
                  <a:lnTo>
                    <a:pt x="73" y="18"/>
                  </a:lnTo>
                  <a:lnTo>
                    <a:pt x="74" y="20"/>
                  </a:lnTo>
                  <a:lnTo>
                    <a:pt x="81" y="20"/>
                  </a:lnTo>
                  <a:lnTo>
                    <a:pt x="82" y="20"/>
                  </a:lnTo>
                  <a:lnTo>
                    <a:pt x="83" y="20"/>
                  </a:lnTo>
                  <a:lnTo>
                    <a:pt x="84" y="22"/>
                  </a:lnTo>
                  <a:lnTo>
                    <a:pt x="86" y="21"/>
                  </a:lnTo>
                  <a:lnTo>
                    <a:pt x="89" y="21"/>
                  </a:lnTo>
                  <a:lnTo>
                    <a:pt x="87" y="22"/>
                  </a:lnTo>
                  <a:lnTo>
                    <a:pt x="83" y="25"/>
                  </a:lnTo>
                  <a:lnTo>
                    <a:pt x="81" y="25"/>
                  </a:lnTo>
                  <a:lnTo>
                    <a:pt x="79" y="26"/>
                  </a:lnTo>
                  <a:lnTo>
                    <a:pt x="78" y="28"/>
                  </a:lnTo>
                  <a:lnTo>
                    <a:pt x="74" y="29"/>
                  </a:lnTo>
                  <a:lnTo>
                    <a:pt x="73" y="30"/>
                  </a:lnTo>
                  <a:lnTo>
                    <a:pt x="67" y="36"/>
                  </a:lnTo>
                  <a:lnTo>
                    <a:pt x="59" y="44"/>
                  </a:lnTo>
                  <a:lnTo>
                    <a:pt x="58" y="45"/>
                  </a:lnTo>
                  <a:lnTo>
                    <a:pt x="57" y="46"/>
                  </a:lnTo>
                  <a:lnTo>
                    <a:pt x="58" y="55"/>
                  </a:lnTo>
                  <a:lnTo>
                    <a:pt x="57" y="56"/>
                  </a:lnTo>
                  <a:lnTo>
                    <a:pt x="56" y="56"/>
                  </a:lnTo>
                  <a:lnTo>
                    <a:pt x="52" y="59"/>
                  </a:lnTo>
                  <a:lnTo>
                    <a:pt x="52" y="61"/>
                  </a:lnTo>
                  <a:lnTo>
                    <a:pt x="51" y="64"/>
                  </a:lnTo>
                  <a:lnTo>
                    <a:pt x="52" y="65"/>
                  </a:lnTo>
                  <a:lnTo>
                    <a:pt x="54" y="67"/>
                  </a:lnTo>
                  <a:lnTo>
                    <a:pt x="53" y="69"/>
                  </a:lnTo>
                  <a:lnTo>
                    <a:pt x="53" y="70"/>
                  </a:lnTo>
                  <a:lnTo>
                    <a:pt x="52" y="73"/>
                  </a:lnTo>
                  <a:lnTo>
                    <a:pt x="52" y="78"/>
                  </a:lnTo>
                  <a:lnTo>
                    <a:pt x="53" y="79"/>
                  </a:lnTo>
                  <a:lnTo>
                    <a:pt x="54" y="80"/>
                  </a:lnTo>
                  <a:lnTo>
                    <a:pt x="55" y="80"/>
                  </a:lnTo>
                  <a:lnTo>
                    <a:pt x="58" y="81"/>
                  </a:lnTo>
                  <a:lnTo>
                    <a:pt x="59" y="82"/>
                  </a:lnTo>
                  <a:lnTo>
                    <a:pt x="59" y="83"/>
                  </a:lnTo>
                  <a:lnTo>
                    <a:pt x="63" y="84"/>
                  </a:lnTo>
                  <a:lnTo>
                    <a:pt x="64" y="87"/>
                  </a:lnTo>
                  <a:lnTo>
                    <a:pt x="68" y="89"/>
                  </a:lnTo>
                  <a:lnTo>
                    <a:pt x="72" y="92"/>
                  </a:lnTo>
                  <a:lnTo>
                    <a:pt x="72" y="93"/>
                  </a:lnTo>
                  <a:lnTo>
                    <a:pt x="72" y="95"/>
                  </a:lnTo>
                  <a:lnTo>
                    <a:pt x="72" y="98"/>
                  </a:lnTo>
                  <a:lnTo>
                    <a:pt x="8" y="10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5" name="Freeform 60"/>
            <p:cNvSpPr>
              <a:spLocks/>
            </p:cNvSpPr>
            <p:nvPr/>
          </p:nvSpPr>
          <p:spPr bwMode="auto">
            <a:xfrm>
              <a:off x="6664325" y="3127377"/>
              <a:ext cx="830264" cy="455613"/>
            </a:xfrm>
            <a:custGeom>
              <a:avLst/>
              <a:gdLst>
                <a:gd name="T0" fmla="*/ 2053967212 w 102"/>
                <a:gd name="T1" fmla="*/ 2147483647 h 59"/>
                <a:gd name="T2" fmla="*/ 1722683836 w 102"/>
                <a:gd name="T3" fmla="*/ 2147483647 h 59"/>
                <a:gd name="T4" fmla="*/ 1457658762 w 102"/>
                <a:gd name="T5" fmla="*/ 2147483647 h 59"/>
                <a:gd name="T6" fmla="*/ 331283504 w 102"/>
                <a:gd name="T7" fmla="*/ 2147483647 h 59"/>
                <a:gd name="T8" fmla="*/ 596316844 w 102"/>
                <a:gd name="T9" fmla="*/ 2147483647 h 59"/>
                <a:gd name="T10" fmla="*/ 662567008 w 102"/>
                <a:gd name="T11" fmla="*/ 2147483647 h 59"/>
                <a:gd name="T12" fmla="*/ 1258883852 w 102"/>
                <a:gd name="T13" fmla="*/ 2147483647 h 59"/>
                <a:gd name="T14" fmla="*/ 1391400459 w 102"/>
                <a:gd name="T15" fmla="*/ 2147483647 h 59"/>
                <a:gd name="T16" fmla="*/ 1788942139 w 102"/>
                <a:gd name="T17" fmla="*/ 2147483647 h 59"/>
                <a:gd name="T18" fmla="*/ 1921450606 w 102"/>
                <a:gd name="T19" fmla="*/ 2147483647 h 59"/>
                <a:gd name="T20" fmla="*/ 2147483647 w 102"/>
                <a:gd name="T21" fmla="*/ 2147483647 h 59"/>
                <a:gd name="T22" fmla="*/ 2147483647 w 102"/>
                <a:gd name="T23" fmla="*/ 2147483647 h 59"/>
                <a:gd name="T24" fmla="*/ 2147483647 w 102"/>
                <a:gd name="T25" fmla="*/ 2146794810 h 59"/>
                <a:gd name="T26" fmla="*/ 2147483647 w 102"/>
                <a:gd name="T27" fmla="*/ 1669729029 h 59"/>
                <a:gd name="T28" fmla="*/ 2147483647 w 102"/>
                <a:gd name="T29" fmla="*/ 1073401266 h 59"/>
                <a:gd name="T30" fmla="*/ 2147483647 w 102"/>
                <a:gd name="T31" fmla="*/ 1133032498 h 59"/>
                <a:gd name="T32" fmla="*/ 2147483647 w 102"/>
                <a:gd name="T33" fmla="*/ 715598190 h 59"/>
                <a:gd name="T34" fmla="*/ 2147483647 w 102"/>
                <a:gd name="T35" fmla="*/ 596335726 h 59"/>
                <a:gd name="T36" fmla="*/ 2147483647 w 102"/>
                <a:gd name="T37" fmla="*/ 298164002 h 59"/>
                <a:gd name="T38" fmla="*/ 2147483647 w 102"/>
                <a:gd name="T39" fmla="*/ 59631247 h 59"/>
                <a:gd name="T40" fmla="*/ 2147483647 w 102"/>
                <a:gd name="T41" fmla="*/ 238532710 h 59"/>
                <a:gd name="T42" fmla="*/ 2147483647 w 102"/>
                <a:gd name="T43" fmla="*/ 59631247 h 59"/>
                <a:gd name="T44" fmla="*/ 2147483647 w 102"/>
                <a:gd name="T45" fmla="*/ 119270216 h 59"/>
                <a:gd name="T46" fmla="*/ 2147483647 w 102"/>
                <a:gd name="T47" fmla="*/ 238532710 h 59"/>
                <a:gd name="T48" fmla="*/ 2147483647 w 102"/>
                <a:gd name="T49" fmla="*/ 477065420 h 59"/>
                <a:gd name="T50" fmla="*/ 2147483647 w 102"/>
                <a:gd name="T51" fmla="*/ 834868376 h 59"/>
                <a:gd name="T52" fmla="*/ 2147483647 w 102"/>
                <a:gd name="T53" fmla="*/ 894499607 h 59"/>
                <a:gd name="T54" fmla="*/ 2147483647 w 102"/>
                <a:gd name="T55" fmla="*/ 1013762312 h 59"/>
                <a:gd name="T56" fmla="*/ 2147483647 w 102"/>
                <a:gd name="T57" fmla="*/ 1073401266 h 59"/>
                <a:gd name="T58" fmla="*/ 2147483647 w 102"/>
                <a:gd name="T59" fmla="*/ 1192663730 h 59"/>
                <a:gd name="T60" fmla="*/ 2147483647 w 102"/>
                <a:gd name="T61" fmla="*/ 1371565148 h 59"/>
                <a:gd name="T62" fmla="*/ 2147483647 w 102"/>
                <a:gd name="T63" fmla="*/ 1550466565 h 59"/>
                <a:gd name="T64" fmla="*/ 2147483647 w 102"/>
                <a:gd name="T65" fmla="*/ 1729360261 h 59"/>
                <a:gd name="T66" fmla="*/ 2147483647 w 102"/>
                <a:gd name="T67" fmla="*/ 1788999215 h 59"/>
                <a:gd name="T68" fmla="*/ 2147483647 w 102"/>
                <a:gd name="T69" fmla="*/ 1848630446 h 59"/>
                <a:gd name="T70" fmla="*/ 2147483647 w 102"/>
                <a:gd name="T71" fmla="*/ 1908261678 h 59"/>
                <a:gd name="T72" fmla="*/ 2147483647 w 102"/>
                <a:gd name="T73" fmla="*/ 1967892910 h 59"/>
                <a:gd name="T74" fmla="*/ 2147483647 w 102"/>
                <a:gd name="T75" fmla="*/ 2146794810 h 59"/>
                <a:gd name="T76" fmla="*/ 2147483647 w 102"/>
                <a:gd name="T77" fmla="*/ 2146794810 h 59"/>
                <a:gd name="T78" fmla="*/ 2147483647 w 102"/>
                <a:gd name="T79" fmla="*/ 2147483647 h 59"/>
                <a:gd name="T80" fmla="*/ 2147483647 w 102"/>
                <a:gd name="T81" fmla="*/ 2146794810 h 59"/>
                <a:gd name="T82" fmla="*/ 2147483647 w 102"/>
                <a:gd name="T83" fmla="*/ 2147483647 h 59"/>
                <a:gd name="T84" fmla="*/ 2147483647 w 102"/>
                <a:gd name="T85" fmla="*/ 2147483647 h 5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02"/>
                <a:gd name="T130" fmla="*/ 0 h 59"/>
                <a:gd name="T131" fmla="*/ 102 w 102"/>
                <a:gd name="T132" fmla="*/ 59 h 59"/>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02" h="59">
                  <a:moveTo>
                    <a:pt x="101" y="43"/>
                  </a:moveTo>
                  <a:lnTo>
                    <a:pt x="67" y="50"/>
                  </a:lnTo>
                  <a:lnTo>
                    <a:pt x="31" y="55"/>
                  </a:lnTo>
                  <a:lnTo>
                    <a:pt x="29" y="56"/>
                  </a:lnTo>
                  <a:lnTo>
                    <a:pt x="26" y="56"/>
                  </a:lnTo>
                  <a:lnTo>
                    <a:pt x="26" y="55"/>
                  </a:lnTo>
                  <a:lnTo>
                    <a:pt x="22" y="56"/>
                  </a:lnTo>
                  <a:lnTo>
                    <a:pt x="0" y="59"/>
                  </a:lnTo>
                  <a:lnTo>
                    <a:pt x="0" y="58"/>
                  </a:lnTo>
                  <a:lnTo>
                    <a:pt x="5" y="56"/>
                  </a:lnTo>
                  <a:lnTo>
                    <a:pt x="6" y="55"/>
                  </a:lnTo>
                  <a:lnTo>
                    <a:pt x="9" y="53"/>
                  </a:lnTo>
                  <a:lnTo>
                    <a:pt x="9" y="52"/>
                  </a:lnTo>
                  <a:lnTo>
                    <a:pt x="9" y="51"/>
                  </a:lnTo>
                  <a:lnTo>
                    <a:pt x="10" y="50"/>
                  </a:lnTo>
                  <a:lnTo>
                    <a:pt x="10" y="49"/>
                  </a:lnTo>
                  <a:lnTo>
                    <a:pt x="12" y="47"/>
                  </a:lnTo>
                  <a:lnTo>
                    <a:pt x="19" y="41"/>
                  </a:lnTo>
                  <a:lnTo>
                    <a:pt x="19" y="40"/>
                  </a:lnTo>
                  <a:lnTo>
                    <a:pt x="20" y="41"/>
                  </a:lnTo>
                  <a:lnTo>
                    <a:pt x="19" y="42"/>
                  </a:lnTo>
                  <a:lnTo>
                    <a:pt x="21" y="44"/>
                  </a:lnTo>
                  <a:lnTo>
                    <a:pt x="24" y="45"/>
                  </a:lnTo>
                  <a:lnTo>
                    <a:pt x="26" y="45"/>
                  </a:lnTo>
                  <a:lnTo>
                    <a:pt x="27" y="44"/>
                  </a:lnTo>
                  <a:lnTo>
                    <a:pt x="27" y="43"/>
                  </a:lnTo>
                  <a:lnTo>
                    <a:pt x="28" y="42"/>
                  </a:lnTo>
                  <a:lnTo>
                    <a:pt x="29" y="43"/>
                  </a:lnTo>
                  <a:lnTo>
                    <a:pt x="30" y="44"/>
                  </a:lnTo>
                  <a:lnTo>
                    <a:pt x="31" y="43"/>
                  </a:lnTo>
                  <a:lnTo>
                    <a:pt x="34" y="42"/>
                  </a:lnTo>
                  <a:lnTo>
                    <a:pt x="35" y="40"/>
                  </a:lnTo>
                  <a:lnTo>
                    <a:pt x="36" y="41"/>
                  </a:lnTo>
                  <a:lnTo>
                    <a:pt x="39" y="38"/>
                  </a:lnTo>
                  <a:lnTo>
                    <a:pt x="40" y="39"/>
                  </a:lnTo>
                  <a:lnTo>
                    <a:pt x="42" y="36"/>
                  </a:lnTo>
                  <a:lnTo>
                    <a:pt x="41" y="35"/>
                  </a:lnTo>
                  <a:lnTo>
                    <a:pt x="42" y="33"/>
                  </a:lnTo>
                  <a:lnTo>
                    <a:pt x="44" y="28"/>
                  </a:lnTo>
                  <a:lnTo>
                    <a:pt x="47" y="17"/>
                  </a:lnTo>
                  <a:lnTo>
                    <a:pt x="49" y="18"/>
                  </a:lnTo>
                  <a:lnTo>
                    <a:pt x="49" y="19"/>
                  </a:lnTo>
                  <a:lnTo>
                    <a:pt x="50" y="20"/>
                  </a:lnTo>
                  <a:lnTo>
                    <a:pt x="52" y="19"/>
                  </a:lnTo>
                  <a:lnTo>
                    <a:pt x="53" y="17"/>
                  </a:lnTo>
                  <a:lnTo>
                    <a:pt x="54" y="13"/>
                  </a:lnTo>
                  <a:lnTo>
                    <a:pt x="55" y="12"/>
                  </a:lnTo>
                  <a:lnTo>
                    <a:pt x="57" y="12"/>
                  </a:lnTo>
                  <a:lnTo>
                    <a:pt x="58" y="10"/>
                  </a:lnTo>
                  <a:lnTo>
                    <a:pt x="59" y="10"/>
                  </a:lnTo>
                  <a:lnTo>
                    <a:pt x="60" y="8"/>
                  </a:lnTo>
                  <a:lnTo>
                    <a:pt x="60" y="6"/>
                  </a:lnTo>
                  <a:lnTo>
                    <a:pt x="61" y="5"/>
                  </a:lnTo>
                  <a:lnTo>
                    <a:pt x="61" y="4"/>
                  </a:lnTo>
                  <a:lnTo>
                    <a:pt x="61" y="1"/>
                  </a:lnTo>
                  <a:lnTo>
                    <a:pt x="61" y="0"/>
                  </a:lnTo>
                  <a:lnTo>
                    <a:pt x="62" y="0"/>
                  </a:lnTo>
                  <a:lnTo>
                    <a:pt x="68" y="4"/>
                  </a:lnTo>
                  <a:lnTo>
                    <a:pt x="69" y="4"/>
                  </a:lnTo>
                  <a:lnTo>
                    <a:pt x="70" y="1"/>
                  </a:lnTo>
                  <a:lnTo>
                    <a:pt x="71" y="1"/>
                  </a:lnTo>
                  <a:lnTo>
                    <a:pt x="72" y="1"/>
                  </a:lnTo>
                  <a:lnTo>
                    <a:pt x="73" y="2"/>
                  </a:lnTo>
                  <a:lnTo>
                    <a:pt x="72" y="3"/>
                  </a:lnTo>
                  <a:lnTo>
                    <a:pt x="74" y="4"/>
                  </a:lnTo>
                  <a:lnTo>
                    <a:pt x="76" y="4"/>
                  </a:lnTo>
                  <a:lnTo>
                    <a:pt x="78" y="6"/>
                  </a:lnTo>
                  <a:lnTo>
                    <a:pt x="79" y="6"/>
                  </a:lnTo>
                  <a:lnTo>
                    <a:pt x="80" y="8"/>
                  </a:lnTo>
                  <a:lnTo>
                    <a:pt x="78" y="12"/>
                  </a:lnTo>
                  <a:lnTo>
                    <a:pt x="77" y="14"/>
                  </a:lnTo>
                  <a:lnTo>
                    <a:pt x="78" y="16"/>
                  </a:lnTo>
                  <a:lnTo>
                    <a:pt x="80" y="16"/>
                  </a:lnTo>
                  <a:lnTo>
                    <a:pt x="81" y="15"/>
                  </a:lnTo>
                  <a:lnTo>
                    <a:pt x="83" y="17"/>
                  </a:lnTo>
                  <a:lnTo>
                    <a:pt x="84" y="17"/>
                  </a:lnTo>
                  <a:lnTo>
                    <a:pt x="85" y="18"/>
                  </a:lnTo>
                  <a:lnTo>
                    <a:pt x="86" y="18"/>
                  </a:lnTo>
                  <a:lnTo>
                    <a:pt x="87" y="18"/>
                  </a:lnTo>
                  <a:lnTo>
                    <a:pt x="90" y="20"/>
                  </a:lnTo>
                  <a:lnTo>
                    <a:pt x="93" y="20"/>
                  </a:lnTo>
                  <a:lnTo>
                    <a:pt x="94" y="22"/>
                  </a:lnTo>
                  <a:lnTo>
                    <a:pt x="93" y="22"/>
                  </a:lnTo>
                  <a:lnTo>
                    <a:pt x="93" y="23"/>
                  </a:lnTo>
                  <a:lnTo>
                    <a:pt x="93" y="25"/>
                  </a:lnTo>
                  <a:lnTo>
                    <a:pt x="92" y="26"/>
                  </a:lnTo>
                  <a:lnTo>
                    <a:pt x="94" y="27"/>
                  </a:lnTo>
                  <a:lnTo>
                    <a:pt x="95" y="29"/>
                  </a:lnTo>
                  <a:lnTo>
                    <a:pt x="95" y="30"/>
                  </a:lnTo>
                  <a:lnTo>
                    <a:pt x="93" y="30"/>
                  </a:lnTo>
                  <a:lnTo>
                    <a:pt x="93" y="31"/>
                  </a:lnTo>
                  <a:lnTo>
                    <a:pt x="94" y="31"/>
                  </a:lnTo>
                  <a:lnTo>
                    <a:pt x="94" y="32"/>
                  </a:lnTo>
                  <a:lnTo>
                    <a:pt x="93" y="32"/>
                  </a:lnTo>
                  <a:lnTo>
                    <a:pt x="92" y="32"/>
                  </a:lnTo>
                  <a:lnTo>
                    <a:pt x="93" y="33"/>
                  </a:lnTo>
                  <a:lnTo>
                    <a:pt x="94" y="33"/>
                  </a:lnTo>
                  <a:lnTo>
                    <a:pt x="96" y="34"/>
                  </a:lnTo>
                  <a:lnTo>
                    <a:pt x="94" y="36"/>
                  </a:lnTo>
                  <a:lnTo>
                    <a:pt x="92" y="35"/>
                  </a:lnTo>
                  <a:lnTo>
                    <a:pt x="92" y="36"/>
                  </a:lnTo>
                  <a:lnTo>
                    <a:pt x="93" y="37"/>
                  </a:lnTo>
                  <a:lnTo>
                    <a:pt x="94" y="38"/>
                  </a:lnTo>
                  <a:lnTo>
                    <a:pt x="96" y="37"/>
                  </a:lnTo>
                  <a:lnTo>
                    <a:pt x="97" y="36"/>
                  </a:lnTo>
                  <a:lnTo>
                    <a:pt x="99" y="36"/>
                  </a:lnTo>
                  <a:lnTo>
                    <a:pt x="100" y="36"/>
                  </a:lnTo>
                  <a:lnTo>
                    <a:pt x="101" y="37"/>
                  </a:lnTo>
                  <a:lnTo>
                    <a:pt x="102" y="41"/>
                  </a:lnTo>
                  <a:lnTo>
                    <a:pt x="101" y="42"/>
                  </a:lnTo>
                  <a:lnTo>
                    <a:pt x="101" y="43"/>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2806" name="Group 139"/>
            <p:cNvGrpSpPr>
              <a:grpSpLocks/>
            </p:cNvGrpSpPr>
            <p:nvPr/>
          </p:nvGrpSpPr>
          <p:grpSpPr bwMode="auto">
            <a:xfrm>
              <a:off x="1147770" y="2035181"/>
              <a:ext cx="6396061" cy="3241682"/>
              <a:chOff x="715" y="1282"/>
              <a:chExt cx="4029" cy="2042"/>
            </a:xfrm>
          </p:grpSpPr>
          <p:sp>
            <p:nvSpPr>
              <p:cNvPr id="32824" name="Freeform 7"/>
              <p:cNvSpPr>
                <a:spLocks/>
              </p:cNvSpPr>
              <p:nvPr/>
            </p:nvSpPr>
            <p:spPr bwMode="auto">
              <a:xfrm>
                <a:off x="2800" y="1760"/>
                <a:ext cx="570" cy="268"/>
              </a:xfrm>
              <a:custGeom>
                <a:avLst/>
                <a:gdLst>
                  <a:gd name="T0" fmla="*/ 0 w 111"/>
                  <a:gd name="T1" fmla="*/ 809 h 55"/>
                  <a:gd name="T2" fmla="*/ 77 w 111"/>
                  <a:gd name="T3" fmla="*/ 0 h 55"/>
                  <a:gd name="T4" fmla="*/ 1900 w 111"/>
                  <a:gd name="T5" fmla="*/ 73 h 55"/>
                  <a:gd name="T6" fmla="*/ 1951 w 111"/>
                  <a:gd name="T7" fmla="*/ 141 h 55"/>
                  <a:gd name="T8" fmla="*/ 2003 w 111"/>
                  <a:gd name="T9" fmla="*/ 141 h 55"/>
                  <a:gd name="T10" fmla="*/ 2059 w 111"/>
                  <a:gd name="T11" fmla="*/ 117 h 55"/>
                  <a:gd name="T12" fmla="*/ 2085 w 111"/>
                  <a:gd name="T13" fmla="*/ 141 h 55"/>
                  <a:gd name="T14" fmla="*/ 2111 w 111"/>
                  <a:gd name="T15" fmla="*/ 214 h 55"/>
                  <a:gd name="T16" fmla="*/ 2162 w 111"/>
                  <a:gd name="T17" fmla="*/ 214 h 55"/>
                  <a:gd name="T18" fmla="*/ 2188 w 111"/>
                  <a:gd name="T19" fmla="*/ 214 h 55"/>
                  <a:gd name="T20" fmla="*/ 2239 w 111"/>
                  <a:gd name="T21" fmla="*/ 166 h 55"/>
                  <a:gd name="T22" fmla="*/ 2295 w 111"/>
                  <a:gd name="T23" fmla="*/ 166 h 55"/>
                  <a:gd name="T24" fmla="*/ 2347 w 111"/>
                  <a:gd name="T25" fmla="*/ 190 h 55"/>
                  <a:gd name="T26" fmla="*/ 2480 w 111"/>
                  <a:gd name="T27" fmla="*/ 263 h 55"/>
                  <a:gd name="T28" fmla="*/ 2557 w 111"/>
                  <a:gd name="T29" fmla="*/ 307 h 55"/>
                  <a:gd name="T30" fmla="*/ 2557 w 111"/>
                  <a:gd name="T31" fmla="*/ 356 h 55"/>
                  <a:gd name="T32" fmla="*/ 2609 w 111"/>
                  <a:gd name="T33" fmla="*/ 380 h 55"/>
                  <a:gd name="T34" fmla="*/ 2609 w 111"/>
                  <a:gd name="T35" fmla="*/ 404 h 55"/>
                  <a:gd name="T36" fmla="*/ 2583 w 111"/>
                  <a:gd name="T37" fmla="*/ 453 h 55"/>
                  <a:gd name="T38" fmla="*/ 2609 w 111"/>
                  <a:gd name="T39" fmla="*/ 497 h 55"/>
                  <a:gd name="T40" fmla="*/ 2639 w 111"/>
                  <a:gd name="T41" fmla="*/ 570 h 55"/>
                  <a:gd name="T42" fmla="*/ 2665 w 111"/>
                  <a:gd name="T43" fmla="*/ 594 h 55"/>
                  <a:gd name="T44" fmla="*/ 2665 w 111"/>
                  <a:gd name="T45" fmla="*/ 619 h 55"/>
                  <a:gd name="T46" fmla="*/ 2665 w 111"/>
                  <a:gd name="T47" fmla="*/ 663 h 55"/>
                  <a:gd name="T48" fmla="*/ 2716 w 111"/>
                  <a:gd name="T49" fmla="*/ 687 h 55"/>
                  <a:gd name="T50" fmla="*/ 2742 w 111"/>
                  <a:gd name="T51" fmla="*/ 711 h 55"/>
                  <a:gd name="T52" fmla="*/ 2716 w 111"/>
                  <a:gd name="T53" fmla="*/ 760 h 55"/>
                  <a:gd name="T54" fmla="*/ 2716 w 111"/>
                  <a:gd name="T55" fmla="*/ 809 h 55"/>
                  <a:gd name="T56" fmla="*/ 2768 w 111"/>
                  <a:gd name="T57" fmla="*/ 833 h 55"/>
                  <a:gd name="T58" fmla="*/ 2768 w 111"/>
                  <a:gd name="T59" fmla="*/ 877 h 55"/>
                  <a:gd name="T60" fmla="*/ 2742 w 111"/>
                  <a:gd name="T61" fmla="*/ 901 h 55"/>
                  <a:gd name="T62" fmla="*/ 2768 w 111"/>
                  <a:gd name="T63" fmla="*/ 926 h 55"/>
                  <a:gd name="T64" fmla="*/ 2794 w 111"/>
                  <a:gd name="T65" fmla="*/ 975 h 55"/>
                  <a:gd name="T66" fmla="*/ 2768 w 111"/>
                  <a:gd name="T67" fmla="*/ 999 h 55"/>
                  <a:gd name="T68" fmla="*/ 2794 w 111"/>
                  <a:gd name="T69" fmla="*/ 1043 h 55"/>
                  <a:gd name="T70" fmla="*/ 2794 w 111"/>
                  <a:gd name="T71" fmla="*/ 1067 h 55"/>
                  <a:gd name="T72" fmla="*/ 2819 w 111"/>
                  <a:gd name="T73" fmla="*/ 1091 h 55"/>
                  <a:gd name="T74" fmla="*/ 2850 w 111"/>
                  <a:gd name="T75" fmla="*/ 1140 h 55"/>
                  <a:gd name="T76" fmla="*/ 2876 w 111"/>
                  <a:gd name="T77" fmla="*/ 1189 h 55"/>
                  <a:gd name="T78" fmla="*/ 2927 w 111"/>
                  <a:gd name="T79" fmla="*/ 1233 h 55"/>
                  <a:gd name="T80" fmla="*/ 2927 w 111"/>
                  <a:gd name="T81" fmla="*/ 1257 h 55"/>
                  <a:gd name="T82" fmla="*/ 2927 w 111"/>
                  <a:gd name="T83" fmla="*/ 1282 h 55"/>
                  <a:gd name="T84" fmla="*/ 2927 w 111"/>
                  <a:gd name="T85" fmla="*/ 1306 h 55"/>
                  <a:gd name="T86" fmla="*/ 657 w 111"/>
                  <a:gd name="T87" fmla="*/ 1257 h 55"/>
                  <a:gd name="T88" fmla="*/ 688 w 111"/>
                  <a:gd name="T89" fmla="*/ 853 h 55"/>
                  <a:gd name="T90" fmla="*/ 0 w 111"/>
                  <a:gd name="T91" fmla="*/ 809 h 55"/>
                  <a:gd name="T92" fmla="*/ 0 w 111"/>
                  <a:gd name="T93" fmla="*/ 809 h 5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111"/>
                  <a:gd name="T142" fmla="*/ 0 h 55"/>
                  <a:gd name="T143" fmla="*/ 111 w 111"/>
                  <a:gd name="T144" fmla="*/ 55 h 55"/>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111" h="55">
                    <a:moveTo>
                      <a:pt x="0" y="34"/>
                    </a:moveTo>
                    <a:lnTo>
                      <a:pt x="3" y="0"/>
                    </a:lnTo>
                    <a:lnTo>
                      <a:pt x="72" y="3"/>
                    </a:lnTo>
                    <a:lnTo>
                      <a:pt x="74" y="6"/>
                    </a:lnTo>
                    <a:lnTo>
                      <a:pt x="76" y="6"/>
                    </a:lnTo>
                    <a:lnTo>
                      <a:pt x="78" y="5"/>
                    </a:lnTo>
                    <a:lnTo>
                      <a:pt x="79" y="6"/>
                    </a:lnTo>
                    <a:lnTo>
                      <a:pt x="80" y="9"/>
                    </a:lnTo>
                    <a:lnTo>
                      <a:pt x="82" y="9"/>
                    </a:lnTo>
                    <a:lnTo>
                      <a:pt x="83" y="9"/>
                    </a:lnTo>
                    <a:lnTo>
                      <a:pt x="85" y="7"/>
                    </a:lnTo>
                    <a:lnTo>
                      <a:pt x="87" y="7"/>
                    </a:lnTo>
                    <a:lnTo>
                      <a:pt x="89" y="8"/>
                    </a:lnTo>
                    <a:lnTo>
                      <a:pt x="94" y="11"/>
                    </a:lnTo>
                    <a:lnTo>
                      <a:pt x="97" y="13"/>
                    </a:lnTo>
                    <a:lnTo>
                      <a:pt x="97" y="15"/>
                    </a:lnTo>
                    <a:lnTo>
                      <a:pt x="99" y="16"/>
                    </a:lnTo>
                    <a:lnTo>
                      <a:pt x="99" y="17"/>
                    </a:lnTo>
                    <a:lnTo>
                      <a:pt x="98" y="19"/>
                    </a:lnTo>
                    <a:lnTo>
                      <a:pt x="99" y="21"/>
                    </a:lnTo>
                    <a:lnTo>
                      <a:pt x="100" y="24"/>
                    </a:lnTo>
                    <a:lnTo>
                      <a:pt x="101" y="25"/>
                    </a:lnTo>
                    <a:lnTo>
                      <a:pt x="101" y="26"/>
                    </a:lnTo>
                    <a:lnTo>
                      <a:pt x="101" y="28"/>
                    </a:lnTo>
                    <a:lnTo>
                      <a:pt x="103" y="29"/>
                    </a:lnTo>
                    <a:lnTo>
                      <a:pt x="104" y="30"/>
                    </a:lnTo>
                    <a:lnTo>
                      <a:pt x="103" y="32"/>
                    </a:lnTo>
                    <a:lnTo>
                      <a:pt x="103" y="34"/>
                    </a:lnTo>
                    <a:lnTo>
                      <a:pt x="105" y="35"/>
                    </a:lnTo>
                    <a:lnTo>
                      <a:pt x="105" y="37"/>
                    </a:lnTo>
                    <a:lnTo>
                      <a:pt x="104" y="38"/>
                    </a:lnTo>
                    <a:lnTo>
                      <a:pt x="105" y="39"/>
                    </a:lnTo>
                    <a:lnTo>
                      <a:pt x="106" y="41"/>
                    </a:lnTo>
                    <a:lnTo>
                      <a:pt x="105" y="42"/>
                    </a:lnTo>
                    <a:lnTo>
                      <a:pt x="106" y="44"/>
                    </a:lnTo>
                    <a:lnTo>
                      <a:pt x="106" y="45"/>
                    </a:lnTo>
                    <a:lnTo>
                      <a:pt x="107" y="46"/>
                    </a:lnTo>
                    <a:lnTo>
                      <a:pt x="108" y="48"/>
                    </a:lnTo>
                    <a:lnTo>
                      <a:pt x="109" y="50"/>
                    </a:lnTo>
                    <a:lnTo>
                      <a:pt x="111" y="52"/>
                    </a:lnTo>
                    <a:lnTo>
                      <a:pt x="111" y="53"/>
                    </a:lnTo>
                    <a:lnTo>
                      <a:pt x="111" y="54"/>
                    </a:lnTo>
                    <a:lnTo>
                      <a:pt x="111" y="55"/>
                    </a:lnTo>
                    <a:lnTo>
                      <a:pt x="25" y="53"/>
                    </a:lnTo>
                    <a:lnTo>
                      <a:pt x="26" y="36"/>
                    </a:lnTo>
                    <a:lnTo>
                      <a:pt x="0" y="34"/>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5" name="Freeform 8"/>
              <p:cNvSpPr>
                <a:spLocks/>
              </p:cNvSpPr>
              <p:nvPr/>
            </p:nvSpPr>
            <p:spPr bwMode="auto">
              <a:xfrm>
                <a:off x="2913" y="2018"/>
                <a:ext cx="512" cy="259"/>
              </a:xfrm>
              <a:custGeom>
                <a:avLst/>
                <a:gdLst>
                  <a:gd name="T0" fmla="*/ 77 w 100"/>
                  <a:gd name="T1" fmla="*/ 0 h 53"/>
                  <a:gd name="T2" fmla="*/ 2335 w 100"/>
                  <a:gd name="T3" fmla="*/ 49 h 53"/>
                  <a:gd name="T4" fmla="*/ 2488 w 100"/>
                  <a:gd name="T5" fmla="*/ 142 h 53"/>
                  <a:gd name="T6" fmla="*/ 2437 w 100"/>
                  <a:gd name="T7" fmla="*/ 191 h 53"/>
                  <a:gd name="T8" fmla="*/ 2437 w 100"/>
                  <a:gd name="T9" fmla="*/ 239 h 53"/>
                  <a:gd name="T10" fmla="*/ 2463 w 100"/>
                  <a:gd name="T11" fmla="*/ 288 h 53"/>
                  <a:gd name="T12" fmla="*/ 2488 w 100"/>
                  <a:gd name="T13" fmla="*/ 288 h 53"/>
                  <a:gd name="T14" fmla="*/ 2519 w 100"/>
                  <a:gd name="T15" fmla="*/ 357 h 53"/>
                  <a:gd name="T16" fmla="*/ 2545 w 100"/>
                  <a:gd name="T17" fmla="*/ 381 h 53"/>
                  <a:gd name="T18" fmla="*/ 2596 w 100"/>
                  <a:gd name="T19" fmla="*/ 381 h 53"/>
                  <a:gd name="T20" fmla="*/ 2596 w 100"/>
                  <a:gd name="T21" fmla="*/ 406 h 53"/>
                  <a:gd name="T22" fmla="*/ 2621 w 100"/>
                  <a:gd name="T23" fmla="*/ 1266 h 53"/>
                  <a:gd name="T24" fmla="*/ 0 w 100"/>
                  <a:gd name="T25" fmla="*/ 1217 h 53"/>
                  <a:gd name="T26" fmla="*/ 77 w 100"/>
                  <a:gd name="T27" fmla="*/ 0 h 53"/>
                  <a:gd name="T28" fmla="*/ 77 w 100"/>
                  <a:gd name="T29" fmla="*/ 0 h 53"/>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00"/>
                  <a:gd name="T46" fmla="*/ 0 h 53"/>
                  <a:gd name="T47" fmla="*/ 100 w 100"/>
                  <a:gd name="T48" fmla="*/ 53 h 53"/>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00" h="53">
                    <a:moveTo>
                      <a:pt x="3" y="0"/>
                    </a:moveTo>
                    <a:lnTo>
                      <a:pt x="89" y="2"/>
                    </a:lnTo>
                    <a:lnTo>
                      <a:pt x="95" y="6"/>
                    </a:lnTo>
                    <a:lnTo>
                      <a:pt x="93" y="8"/>
                    </a:lnTo>
                    <a:lnTo>
                      <a:pt x="93" y="10"/>
                    </a:lnTo>
                    <a:lnTo>
                      <a:pt x="94" y="12"/>
                    </a:lnTo>
                    <a:lnTo>
                      <a:pt x="95" y="12"/>
                    </a:lnTo>
                    <a:lnTo>
                      <a:pt x="96" y="15"/>
                    </a:lnTo>
                    <a:lnTo>
                      <a:pt x="97" y="16"/>
                    </a:lnTo>
                    <a:lnTo>
                      <a:pt x="99" y="16"/>
                    </a:lnTo>
                    <a:lnTo>
                      <a:pt x="99" y="17"/>
                    </a:lnTo>
                    <a:lnTo>
                      <a:pt x="100" y="53"/>
                    </a:lnTo>
                    <a:lnTo>
                      <a:pt x="0" y="51"/>
                    </a:lnTo>
                    <a:lnTo>
                      <a:pt x="3"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6" name="Freeform 10"/>
              <p:cNvSpPr>
                <a:spLocks/>
              </p:cNvSpPr>
              <p:nvPr/>
            </p:nvSpPr>
            <p:spPr bwMode="auto">
              <a:xfrm>
                <a:off x="3288" y="1726"/>
                <a:ext cx="420" cy="263"/>
              </a:xfrm>
              <a:custGeom>
                <a:avLst/>
                <a:gdLst>
                  <a:gd name="T0" fmla="*/ 1731 w 82"/>
                  <a:gd name="T1" fmla="*/ 0 h 54"/>
                  <a:gd name="T2" fmla="*/ 1782 w 82"/>
                  <a:gd name="T3" fmla="*/ 93 h 54"/>
                  <a:gd name="T4" fmla="*/ 1757 w 82"/>
                  <a:gd name="T5" fmla="*/ 141 h 54"/>
                  <a:gd name="T6" fmla="*/ 1808 w 82"/>
                  <a:gd name="T7" fmla="*/ 307 h 54"/>
                  <a:gd name="T8" fmla="*/ 1941 w 82"/>
                  <a:gd name="T9" fmla="*/ 380 h 54"/>
                  <a:gd name="T10" fmla="*/ 1967 w 82"/>
                  <a:gd name="T11" fmla="*/ 429 h 54"/>
                  <a:gd name="T12" fmla="*/ 2049 w 82"/>
                  <a:gd name="T13" fmla="*/ 497 h 54"/>
                  <a:gd name="T14" fmla="*/ 2151 w 82"/>
                  <a:gd name="T15" fmla="*/ 619 h 54"/>
                  <a:gd name="T16" fmla="*/ 2100 w 82"/>
                  <a:gd name="T17" fmla="*/ 687 h 54"/>
                  <a:gd name="T18" fmla="*/ 2100 w 82"/>
                  <a:gd name="T19" fmla="*/ 735 h 54"/>
                  <a:gd name="T20" fmla="*/ 1967 w 82"/>
                  <a:gd name="T21" fmla="*/ 808 h 54"/>
                  <a:gd name="T22" fmla="*/ 1890 w 82"/>
                  <a:gd name="T23" fmla="*/ 828 h 54"/>
                  <a:gd name="T24" fmla="*/ 1839 w 82"/>
                  <a:gd name="T25" fmla="*/ 901 h 54"/>
                  <a:gd name="T26" fmla="*/ 1890 w 82"/>
                  <a:gd name="T27" fmla="*/ 974 h 54"/>
                  <a:gd name="T28" fmla="*/ 1890 w 82"/>
                  <a:gd name="T29" fmla="*/ 1042 h 54"/>
                  <a:gd name="T30" fmla="*/ 1782 w 82"/>
                  <a:gd name="T31" fmla="*/ 1188 h 54"/>
                  <a:gd name="T32" fmla="*/ 1757 w 82"/>
                  <a:gd name="T33" fmla="*/ 1257 h 54"/>
                  <a:gd name="T34" fmla="*/ 1654 w 82"/>
                  <a:gd name="T35" fmla="*/ 1188 h 54"/>
                  <a:gd name="T36" fmla="*/ 287 w 82"/>
                  <a:gd name="T37" fmla="*/ 1208 h 54"/>
                  <a:gd name="T38" fmla="*/ 287 w 82"/>
                  <a:gd name="T39" fmla="*/ 1140 h 54"/>
                  <a:gd name="T40" fmla="*/ 236 w 82"/>
                  <a:gd name="T41" fmla="*/ 1067 h 54"/>
                  <a:gd name="T42" fmla="*/ 261 w 82"/>
                  <a:gd name="T43" fmla="*/ 998 h 54"/>
                  <a:gd name="T44" fmla="*/ 210 w 82"/>
                  <a:gd name="T45" fmla="*/ 925 h 54"/>
                  <a:gd name="T46" fmla="*/ 210 w 82"/>
                  <a:gd name="T47" fmla="*/ 852 h 54"/>
                  <a:gd name="T48" fmla="*/ 159 w 82"/>
                  <a:gd name="T49" fmla="*/ 784 h 54"/>
                  <a:gd name="T50" fmla="*/ 133 w 82"/>
                  <a:gd name="T51" fmla="*/ 735 h 54"/>
                  <a:gd name="T52" fmla="*/ 77 w 82"/>
                  <a:gd name="T53" fmla="*/ 619 h 54"/>
                  <a:gd name="T54" fmla="*/ 102 w 82"/>
                  <a:gd name="T55" fmla="*/ 545 h 54"/>
                  <a:gd name="T56" fmla="*/ 51 w 82"/>
                  <a:gd name="T57" fmla="*/ 472 h 54"/>
                  <a:gd name="T58" fmla="*/ 51 w 82"/>
                  <a:gd name="T59" fmla="*/ 429 h 54"/>
                  <a:gd name="T60" fmla="*/ 51 w 82"/>
                  <a:gd name="T61" fmla="*/ 282 h 54"/>
                  <a:gd name="T62" fmla="*/ 51 w 82"/>
                  <a:gd name="T63" fmla="*/ 239 h 54"/>
                  <a:gd name="T64" fmla="*/ 26 w 82"/>
                  <a:gd name="T65" fmla="*/ 141 h 54"/>
                  <a:gd name="T66" fmla="*/ 26 w 82"/>
                  <a:gd name="T67" fmla="*/ 73 h 54"/>
                  <a:gd name="T68" fmla="*/ 51 w 82"/>
                  <a:gd name="T69" fmla="*/ 49 h 54"/>
                  <a:gd name="T70" fmla="*/ 51 w 82"/>
                  <a:gd name="T71" fmla="*/ 49 h 5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
                  <a:gd name="T109" fmla="*/ 0 h 54"/>
                  <a:gd name="T110" fmla="*/ 82 w 82"/>
                  <a:gd name="T111" fmla="*/ 54 h 5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 h="54">
                    <a:moveTo>
                      <a:pt x="2" y="2"/>
                    </a:moveTo>
                    <a:lnTo>
                      <a:pt x="66" y="0"/>
                    </a:lnTo>
                    <a:lnTo>
                      <a:pt x="67" y="2"/>
                    </a:lnTo>
                    <a:lnTo>
                      <a:pt x="68" y="4"/>
                    </a:lnTo>
                    <a:lnTo>
                      <a:pt x="68" y="5"/>
                    </a:lnTo>
                    <a:lnTo>
                      <a:pt x="67" y="6"/>
                    </a:lnTo>
                    <a:lnTo>
                      <a:pt x="68" y="8"/>
                    </a:lnTo>
                    <a:lnTo>
                      <a:pt x="69" y="13"/>
                    </a:lnTo>
                    <a:lnTo>
                      <a:pt x="73" y="14"/>
                    </a:lnTo>
                    <a:lnTo>
                      <a:pt x="74" y="16"/>
                    </a:lnTo>
                    <a:lnTo>
                      <a:pt x="75" y="17"/>
                    </a:lnTo>
                    <a:lnTo>
                      <a:pt x="75" y="18"/>
                    </a:lnTo>
                    <a:lnTo>
                      <a:pt x="78" y="20"/>
                    </a:lnTo>
                    <a:lnTo>
                      <a:pt x="78" y="21"/>
                    </a:lnTo>
                    <a:lnTo>
                      <a:pt x="81" y="23"/>
                    </a:lnTo>
                    <a:lnTo>
                      <a:pt x="82" y="26"/>
                    </a:lnTo>
                    <a:lnTo>
                      <a:pt x="81" y="27"/>
                    </a:lnTo>
                    <a:lnTo>
                      <a:pt x="80" y="29"/>
                    </a:lnTo>
                    <a:lnTo>
                      <a:pt x="80" y="30"/>
                    </a:lnTo>
                    <a:lnTo>
                      <a:pt x="80" y="31"/>
                    </a:lnTo>
                    <a:lnTo>
                      <a:pt x="77" y="34"/>
                    </a:lnTo>
                    <a:lnTo>
                      <a:pt x="75" y="34"/>
                    </a:lnTo>
                    <a:lnTo>
                      <a:pt x="75" y="35"/>
                    </a:lnTo>
                    <a:lnTo>
                      <a:pt x="72" y="35"/>
                    </a:lnTo>
                    <a:lnTo>
                      <a:pt x="71" y="36"/>
                    </a:lnTo>
                    <a:lnTo>
                      <a:pt x="70" y="38"/>
                    </a:lnTo>
                    <a:lnTo>
                      <a:pt x="70" y="39"/>
                    </a:lnTo>
                    <a:lnTo>
                      <a:pt x="72" y="41"/>
                    </a:lnTo>
                    <a:lnTo>
                      <a:pt x="72" y="42"/>
                    </a:lnTo>
                    <a:lnTo>
                      <a:pt x="72" y="44"/>
                    </a:lnTo>
                    <a:lnTo>
                      <a:pt x="70" y="49"/>
                    </a:lnTo>
                    <a:lnTo>
                      <a:pt x="68" y="50"/>
                    </a:lnTo>
                    <a:lnTo>
                      <a:pt x="67" y="51"/>
                    </a:lnTo>
                    <a:lnTo>
                      <a:pt x="67" y="53"/>
                    </a:lnTo>
                    <a:lnTo>
                      <a:pt x="66" y="54"/>
                    </a:lnTo>
                    <a:lnTo>
                      <a:pt x="63" y="50"/>
                    </a:lnTo>
                    <a:lnTo>
                      <a:pt x="11" y="52"/>
                    </a:lnTo>
                    <a:lnTo>
                      <a:pt x="11" y="51"/>
                    </a:lnTo>
                    <a:lnTo>
                      <a:pt x="10" y="49"/>
                    </a:lnTo>
                    <a:lnTo>
                      <a:pt x="11" y="48"/>
                    </a:lnTo>
                    <a:lnTo>
                      <a:pt x="10" y="46"/>
                    </a:lnTo>
                    <a:lnTo>
                      <a:pt x="9" y="45"/>
                    </a:lnTo>
                    <a:lnTo>
                      <a:pt x="10" y="44"/>
                    </a:lnTo>
                    <a:lnTo>
                      <a:pt x="10" y="42"/>
                    </a:lnTo>
                    <a:lnTo>
                      <a:pt x="8" y="41"/>
                    </a:lnTo>
                    <a:lnTo>
                      <a:pt x="8" y="39"/>
                    </a:lnTo>
                    <a:lnTo>
                      <a:pt x="9" y="37"/>
                    </a:lnTo>
                    <a:lnTo>
                      <a:pt x="8" y="36"/>
                    </a:lnTo>
                    <a:lnTo>
                      <a:pt x="6" y="35"/>
                    </a:lnTo>
                    <a:lnTo>
                      <a:pt x="6" y="33"/>
                    </a:lnTo>
                    <a:lnTo>
                      <a:pt x="6" y="32"/>
                    </a:lnTo>
                    <a:lnTo>
                      <a:pt x="5" y="31"/>
                    </a:lnTo>
                    <a:lnTo>
                      <a:pt x="4" y="28"/>
                    </a:lnTo>
                    <a:lnTo>
                      <a:pt x="3" y="26"/>
                    </a:lnTo>
                    <a:lnTo>
                      <a:pt x="4" y="24"/>
                    </a:lnTo>
                    <a:lnTo>
                      <a:pt x="4" y="23"/>
                    </a:lnTo>
                    <a:lnTo>
                      <a:pt x="2" y="22"/>
                    </a:lnTo>
                    <a:lnTo>
                      <a:pt x="2" y="20"/>
                    </a:lnTo>
                    <a:lnTo>
                      <a:pt x="2" y="18"/>
                    </a:lnTo>
                    <a:lnTo>
                      <a:pt x="0" y="15"/>
                    </a:lnTo>
                    <a:lnTo>
                      <a:pt x="2" y="12"/>
                    </a:lnTo>
                    <a:lnTo>
                      <a:pt x="1" y="10"/>
                    </a:lnTo>
                    <a:lnTo>
                      <a:pt x="2" y="10"/>
                    </a:lnTo>
                    <a:lnTo>
                      <a:pt x="2" y="7"/>
                    </a:lnTo>
                    <a:lnTo>
                      <a:pt x="1" y="6"/>
                    </a:lnTo>
                    <a:lnTo>
                      <a:pt x="2" y="4"/>
                    </a:lnTo>
                    <a:lnTo>
                      <a:pt x="1" y="3"/>
                    </a:lnTo>
                    <a:lnTo>
                      <a:pt x="0" y="2"/>
                    </a:lnTo>
                    <a:lnTo>
                      <a:pt x="2"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7" name="Freeform 11"/>
              <p:cNvSpPr>
                <a:spLocks/>
              </p:cNvSpPr>
              <p:nvPr/>
            </p:nvSpPr>
            <p:spPr bwMode="auto">
              <a:xfrm>
                <a:off x="3345" y="1970"/>
                <a:ext cx="460" cy="380"/>
              </a:xfrm>
              <a:custGeom>
                <a:avLst/>
                <a:gdLst>
                  <a:gd name="T0" fmla="*/ 1983 w 90"/>
                  <a:gd name="T1" fmla="*/ 1637 h 78"/>
                  <a:gd name="T2" fmla="*/ 2014 w 90"/>
                  <a:gd name="T3" fmla="*/ 1686 h 78"/>
                  <a:gd name="T4" fmla="*/ 2014 w 90"/>
                  <a:gd name="T5" fmla="*/ 1759 h 78"/>
                  <a:gd name="T6" fmla="*/ 1932 w 90"/>
                  <a:gd name="T7" fmla="*/ 1827 h 78"/>
                  <a:gd name="T8" fmla="*/ 2167 w 90"/>
                  <a:gd name="T9" fmla="*/ 1851 h 78"/>
                  <a:gd name="T10" fmla="*/ 2167 w 90"/>
                  <a:gd name="T11" fmla="*/ 1759 h 78"/>
                  <a:gd name="T12" fmla="*/ 2218 w 90"/>
                  <a:gd name="T13" fmla="*/ 1637 h 78"/>
                  <a:gd name="T14" fmla="*/ 2300 w 90"/>
                  <a:gd name="T15" fmla="*/ 1588 h 78"/>
                  <a:gd name="T16" fmla="*/ 2326 w 90"/>
                  <a:gd name="T17" fmla="*/ 1588 h 78"/>
                  <a:gd name="T18" fmla="*/ 2351 w 90"/>
                  <a:gd name="T19" fmla="*/ 1447 h 78"/>
                  <a:gd name="T20" fmla="*/ 2326 w 90"/>
                  <a:gd name="T21" fmla="*/ 1423 h 78"/>
                  <a:gd name="T22" fmla="*/ 2300 w 90"/>
                  <a:gd name="T23" fmla="*/ 1398 h 78"/>
                  <a:gd name="T24" fmla="*/ 2274 w 90"/>
                  <a:gd name="T25" fmla="*/ 1423 h 78"/>
                  <a:gd name="T26" fmla="*/ 2193 w 90"/>
                  <a:gd name="T27" fmla="*/ 1330 h 78"/>
                  <a:gd name="T28" fmla="*/ 2218 w 90"/>
                  <a:gd name="T29" fmla="*/ 1281 h 78"/>
                  <a:gd name="T30" fmla="*/ 2193 w 90"/>
                  <a:gd name="T31" fmla="*/ 1233 h 78"/>
                  <a:gd name="T32" fmla="*/ 2065 w 90"/>
                  <a:gd name="T33" fmla="*/ 1091 h 78"/>
                  <a:gd name="T34" fmla="*/ 1932 w 90"/>
                  <a:gd name="T35" fmla="*/ 1018 h 78"/>
                  <a:gd name="T36" fmla="*/ 1855 w 90"/>
                  <a:gd name="T37" fmla="*/ 901 h 78"/>
                  <a:gd name="T38" fmla="*/ 1932 w 90"/>
                  <a:gd name="T39" fmla="*/ 809 h 78"/>
                  <a:gd name="T40" fmla="*/ 1932 w 90"/>
                  <a:gd name="T41" fmla="*/ 711 h 78"/>
                  <a:gd name="T42" fmla="*/ 1830 w 90"/>
                  <a:gd name="T43" fmla="*/ 643 h 78"/>
                  <a:gd name="T44" fmla="*/ 1779 w 90"/>
                  <a:gd name="T45" fmla="*/ 687 h 78"/>
                  <a:gd name="T46" fmla="*/ 1697 w 90"/>
                  <a:gd name="T47" fmla="*/ 521 h 78"/>
                  <a:gd name="T48" fmla="*/ 1569 w 90"/>
                  <a:gd name="T49" fmla="*/ 429 h 78"/>
                  <a:gd name="T50" fmla="*/ 1462 w 90"/>
                  <a:gd name="T51" fmla="*/ 307 h 78"/>
                  <a:gd name="T52" fmla="*/ 1436 w 90"/>
                  <a:gd name="T53" fmla="*/ 141 h 78"/>
                  <a:gd name="T54" fmla="*/ 1436 w 90"/>
                  <a:gd name="T55" fmla="*/ 93 h 78"/>
                  <a:gd name="T56" fmla="*/ 0 w 90"/>
                  <a:gd name="T57" fmla="*/ 49 h 78"/>
                  <a:gd name="T58" fmla="*/ 51 w 90"/>
                  <a:gd name="T59" fmla="*/ 117 h 78"/>
                  <a:gd name="T60" fmla="*/ 133 w 90"/>
                  <a:gd name="T61" fmla="*/ 214 h 78"/>
                  <a:gd name="T62" fmla="*/ 133 w 90"/>
                  <a:gd name="T63" fmla="*/ 263 h 78"/>
                  <a:gd name="T64" fmla="*/ 286 w 90"/>
                  <a:gd name="T65" fmla="*/ 380 h 78"/>
                  <a:gd name="T66" fmla="*/ 235 w 90"/>
                  <a:gd name="T67" fmla="*/ 473 h 78"/>
                  <a:gd name="T68" fmla="*/ 286 w 90"/>
                  <a:gd name="T69" fmla="*/ 521 h 78"/>
                  <a:gd name="T70" fmla="*/ 337 w 90"/>
                  <a:gd name="T71" fmla="*/ 619 h 78"/>
                  <a:gd name="T72" fmla="*/ 394 w 90"/>
                  <a:gd name="T73" fmla="*/ 643 h 78"/>
                  <a:gd name="T74" fmla="*/ 419 w 90"/>
                  <a:gd name="T75" fmla="*/ 1710 h 78"/>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90"/>
                  <a:gd name="T115" fmla="*/ 0 h 78"/>
                  <a:gd name="T116" fmla="*/ 90 w 90"/>
                  <a:gd name="T117" fmla="*/ 78 h 78"/>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90" h="78">
                    <a:moveTo>
                      <a:pt x="16" y="72"/>
                    </a:moveTo>
                    <a:lnTo>
                      <a:pt x="76" y="69"/>
                    </a:lnTo>
                    <a:lnTo>
                      <a:pt x="76" y="70"/>
                    </a:lnTo>
                    <a:lnTo>
                      <a:pt x="77" y="71"/>
                    </a:lnTo>
                    <a:lnTo>
                      <a:pt x="78" y="72"/>
                    </a:lnTo>
                    <a:lnTo>
                      <a:pt x="77" y="74"/>
                    </a:lnTo>
                    <a:lnTo>
                      <a:pt x="76" y="75"/>
                    </a:lnTo>
                    <a:lnTo>
                      <a:pt x="74" y="77"/>
                    </a:lnTo>
                    <a:lnTo>
                      <a:pt x="74" y="78"/>
                    </a:lnTo>
                    <a:lnTo>
                      <a:pt x="83" y="78"/>
                    </a:lnTo>
                    <a:lnTo>
                      <a:pt x="84" y="75"/>
                    </a:lnTo>
                    <a:lnTo>
                      <a:pt x="83" y="74"/>
                    </a:lnTo>
                    <a:lnTo>
                      <a:pt x="84" y="71"/>
                    </a:lnTo>
                    <a:lnTo>
                      <a:pt x="85" y="69"/>
                    </a:lnTo>
                    <a:lnTo>
                      <a:pt x="86" y="67"/>
                    </a:lnTo>
                    <a:lnTo>
                      <a:pt x="88" y="67"/>
                    </a:lnTo>
                    <a:lnTo>
                      <a:pt x="89" y="67"/>
                    </a:lnTo>
                    <a:lnTo>
                      <a:pt x="90" y="62"/>
                    </a:lnTo>
                    <a:lnTo>
                      <a:pt x="90" y="61"/>
                    </a:lnTo>
                    <a:lnTo>
                      <a:pt x="89" y="60"/>
                    </a:lnTo>
                    <a:lnTo>
                      <a:pt x="88" y="59"/>
                    </a:lnTo>
                    <a:lnTo>
                      <a:pt x="87" y="59"/>
                    </a:lnTo>
                    <a:lnTo>
                      <a:pt x="87" y="60"/>
                    </a:lnTo>
                    <a:lnTo>
                      <a:pt x="84" y="56"/>
                    </a:lnTo>
                    <a:lnTo>
                      <a:pt x="84" y="55"/>
                    </a:lnTo>
                    <a:lnTo>
                      <a:pt x="85" y="54"/>
                    </a:lnTo>
                    <a:lnTo>
                      <a:pt x="85" y="53"/>
                    </a:lnTo>
                    <a:lnTo>
                      <a:pt x="84" y="52"/>
                    </a:lnTo>
                    <a:lnTo>
                      <a:pt x="83" y="49"/>
                    </a:lnTo>
                    <a:lnTo>
                      <a:pt x="79" y="46"/>
                    </a:lnTo>
                    <a:lnTo>
                      <a:pt x="78" y="45"/>
                    </a:lnTo>
                    <a:lnTo>
                      <a:pt x="74" y="43"/>
                    </a:lnTo>
                    <a:lnTo>
                      <a:pt x="72" y="40"/>
                    </a:lnTo>
                    <a:lnTo>
                      <a:pt x="71" y="38"/>
                    </a:lnTo>
                    <a:lnTo>
                      <a:pt x="71" y="37"/>
                    </a:lnTo>
                    <a:lnTo>
                      <a:pt x="74" y="34"/>
                    </a:lnTo>
                    <a:lnTo>
                      <a:pt x="73" y="32"/>
                    </a:lnTo>
                    <a:lnTo>
                      <a:pt x="74" y="30"/>
                    </a:lnTo>
                    <a:lnTo>
                      <a:pt x="73" y="29"/>
                    </a:lnTo>
                    <a:lnTo>
                      <a:pt x="70" y="27"/>
                    </a:lnTo>
                    <a:lnTo>
                      <a:pt x="69" y="28"/>
                    </a:lnTo>
                    <a:lnTo>
                      <a:pt x="68" y="29"/>
                    </a:lnTo>
                    <a:lnTo>
                      <a:pt x="67" y="29"/>
                    </a:lnTo>
                    <a:lnTo>
                      <a:pt x="65" y="22"/>
                    </a:lnTo>
                    <a:lnTo>
                      <a:pt x="64" y="21"/>
                    </a:lnTo>
                    <a:lnTo>
                      <a:pt x="60" y="18"/>
                    </a:lnTo>
                    <a:lnTo>
                      <a:pt x="56" y="14"/>
                    </a:lnTo>
                    <a:lnTo>
                      <a:pt x="56" y="13"/>
                    </a:lnTo>
                    <a:lnTo>
                      <a:pt x="55" y="10"/>
                    </a:lnTo>
                    <a:lnTo>
                      <a:pt x="55" y="6"/>
                    </a:lnTo>
                    <a:lnTo>
                      <a:pt x="55" y="5"/>
                    </a:lnTo>
                    <a:lnTo>
                      <a:pt x="55" y="4"/>
                    </a:lnTo>
                    <a:lnTo>
                      <a:pt x="52" y="0"/>
                    </a:lnTo>
                    <a:lnTo>
                      <a:pt x="0" y="2"/>
                    </a:lnTo>
                    <a:lnTo>
                      <a:pt x="1" y="3"/>
                    </a:lnTo>
                    <a:lnTo>
                      <a:pt x="2" y="5"/>
                    </a:lnTo>
                    <a:lnTo>
                      <a:pt x="3" y="7"/>
                    </a:lnTo>
                    <a:lnTo>
                      <a:pt x="5" y="9"/>
                    </a:lnTo>
                    <a:lnTo>
                      <a:pt x="5" y="10"/>
                    </a:lnTo>
                    <a:lnTo>
                      <a:pt x="5" y="11"/>
                    </a:lnTo>
                    <a:lnTo>
                      <a:pt x="5" y="12"/>
                    </a:lnTo>
                    <a:lnTo>
                      <a:pt x="11" y="16"/>
                    </a:lnTo>
                    <a:lnTo>
                      <a:pt x="9" y="18"/>
                    </a:lnTo>
                    <a:lnTo>
                      <a:pt x="9" y="20"/>
                    </a:lnTo>
                    <a:lnTo>
                      <a:pt x="10" y="22"/>
                    </a:lnTo>
                    <a:lnTo>
                      <a:pt x="11" y="22"/>
                    </a:lnTo>
                    <a:lnTo>
                      <a:pt x="12" y="25"/>
                    </a:lnTo>
                    <a:lnTo>
                      <a:pt x="13" y="26"/>
                    </a:lnTo>
                    <a:lnTo>
                      <a:pt x="15" y="26"/>
                    </a:lnTo>
                    <a:lnTo>
                      <a:pt x="15" y="27"/>
                    </a:lnTo>
                    <a:lnTo>
                      <a:pt x="16" y="63"/>
                    </a:lnTo>
                    <a:lnTo>
                      <a:pt x="16" y="7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8" name="Freeform 13"/>
              <p:cNvSpPr>
                <a:spLocks/>
              </p:cNvSpPr>
              <p:nvPr/>
            </p:nvSpPr>
            <p:spPr bwMode="auto">
              <a:xfrm>
                <a:off x="3779" y="2057"/>
                <a:ext cx="509" cy="249"/>
              </a:xfrm>
              <a:custGeom>
                <a:avLst/>
                <a:gdLst>
                  <a:gd name="T0" fmla="*/ 530 w 99"/>
                  <a:gd name="T1" fmla="*/ 1167 h 51"/>
                  <a:gd name="T2" fmla="*/ 504 w 99"/>
                  <a:gd name="T3" fmla="*/ 1118 h 51"/>
                  <a:gd name="T4" fmla="*/ 581 w 99"/>
                  <a:gd name="T5" fmla="*/ 1118 h 51"/>
                  <a:gd name="T6" fmla="*/ 2113 w 99"/>
                  <a:gd name="T7" fmla="*/ 976 h 51"/>
                  <a:gd name="T8" fmla="*/ 2247 w 99"/>
                  <a:gd name="T9" fmla="*/ 908 h 51"/>
                  <a:gd name="T10" fmla="*/ 2355 w 99"/>
                  <a:gd name="T11" fmla="*/ 835 h 51"/>
                  <a:gd name="T12" fmla="*/ 2355 w 99"/>
                  <a:gd name="T13" fmla="*/ 786 h 51"/>
                  <a:gd name="T14" fmla="*/ 2380 w 99"/>
                  <a:gd name="T15" fmla="*/ 737 h 51"/>
                  <a:gd name="T16" fmla="*/ 2617 w 99"/>
                  <a:gd name="T17" fmla="*/ 547 h 51"/>
                  <a:gd name="T18" fmla="*/ 2591 w 99"/>
                  <a:gd name="T19" fmla="*/ 522 h 51"/>
                  <a:gd name="T20" fmla="*/ 2566 w 99"/>
                  <a:gd name="T21" fmla="*/ 503 h 51"/>
                  <a:gd name="T22" fmla="*/ 2509 w 99"/>
                  <a:gd name="T23" fmla="*/ 478 h 51"/>
                  <a:gd name="T24" fmla="*/ 2483 w 99"/>
                  <a:gd name="T25" fmla="*/ 478 h 51"/>
                  <a:gd name="T26" fmla="*/ 2380 w 99"/>
                  <a:gd name="T27" fmla="*/ 332 h 51"/>
                  <a:gd name="T28" fmla="*/ 2355 w 99"/>
                  <a:gd name="T29" fmla="*/ 288 h 51"/>
                  <a:gd name="T30" fmla="*/ 2355 w 99"/>
                  <a:gd name="T31" fmla="*/ 190 h 51"/>
                  <a:gd name="T32" fmla="*/ 2298 w 99"/>
                  <a:gd name="T33" fmla="*/ 166 h 51"/>
                  <a:gd name="T34" fmla="*/ 2221 w 99"/>
                  <a:gd name="T35" fmla="*/ 98 h 51"/>
                  <a:gd name="T36" fmla="*/ 2170 w 99"/>
                  <a:gd name="T37" fmla="*/ 98 h 51"/>
                  <a:gd name="T38" fmla="*/ 2139 w 99"/>
                  <a:gd name="T39" fmla="*/ 142 h 51"/>
                  <a:gd name="T40" fmla="*/ 2062 w 99"/>
                  <a:gd name="T41" fmla="*/ 142 h 51"/>
                  <a:gd name="T42" fmla="*/ 1985 w 99"/>
                  <a:gd name="T43" fmla="*/ 142 h 51"/>
                  <a:gd name="T44" fmla="*/ 1877 w 99"/>
                  <a:gd name="T45" fmla="*/ 117 h 51"/>
                  <a:gd name="T46" fmla="*/ 1743 w 99"/>
                  <a:gd name="T47" fmla="*/ 98 h 51"/>
                  <a:gd name="T48" fmla="*/ 1666 w 99"/>
                  <a:gd name="T49" fmla="*/ 0 h 51"/>
                  <a:gd name="T50" fmla="*/ 1614 w 99"/>
                  <a:gd name="T51" fmla="*/ 24 h 51"/>
                  <a:gd name="T52" fmla="*/ 1532 w 99"/>
                  <a:gd name="T53" fmla="*/ 0 h 51"/>
                  <a:gd name="T54" fmla="*/ 1532 w 99"/>
                  <a:gd name="T55" fmla="*/ 49 h 51"/>
                  <a:gd name="T56" fmla="*/ 1532 w 99"/>
                  <a:gd name="T57" fmla="*/ 142 h 51"/>
                  <a:gd name="T58" fmla="*/ 1455 w 99"/>
                  <a:gd name="T59" fmla="*/ 190 h 51"/>
                  <a:gd name="T60" fmla="*/ 1347 w 99"/>
                  <a:gd name="T61" fmla="*/ 190 h 51"/>
                  <a:gd name="T62" fmla="*/ 1219 w 99"/>
                  <a:gd name="T63" fmla="*/ 430 h 51"/>
                  <a:gd name="T64" fmla="*/ 1111 w 99"/>
                  <a:gd name="T65" fmla="*/ 503 h 51"/>
                  <a:gd name="T66" fmla="*/ 1033 w 99"/>
                  <a:gd name="T67" fmla="*/ 454 h 51"/>
                  <a:gd name="T68" fmla="*/ 977 w 99"/>
                  <a:gd name="T69" fmla="*/ 571 h 51"/>
                  <a:gd name="T70" fmla="*/ 925 w 99"/>
                  <a:gd name="T71" fmla="*/ 571 h 51"/>
                  <a:gd name="T72" fmla="*/ 848 w 99"/>
                  <a:gd name="T73" fmla="*/ 547 h 51"/>
                  <a:gd name="T74" fmla="*/ 792 w 99"/>
                  <a:gd name="T75" fmla="*/ 620 h 51"/>
                  <a:gd name="T76" fmla="*/ 689 w 99"/>
                  <a:gd name="T77" fmla="*/ 571 h 51"/>
                  <a:gd name="T78" fmla="*/ 530 w 99"/>
                  <a:gd name="T79" fmla="*/ 596 h 51"/>
                  <a:gd name="T80" fmla="*/ 530 w 99"/>
                  <a:gd name="T81" fmla="*/ 644 h 51"/>
                  <a:gd name="T82" fmla="*/ 478 w 99"/>
                  <a:gd name="T83" fmla="*/ 644 h 51"/>
                  <a:gd name="T84" fmla="*/ 478 w 99"/>
                  <a:gd name="T85" fmla="*/ 644 h 51"/>
                  <a:gd name="T86" fmla="*/ 447 w 99"/>
                  <a:gd name="T87" fmla="*/ 713 h 51"/>
                  <a:gd name="T88" fmla="*/ 447 w 99"/>
                  <a:gd name="T89" fmla="*/ 713 h 51"/>
                  <a:gd name="T90" fmla="*/ 478 w 99"/>
                  <a:gd name="T91" fmla="*/ 786 h 51"/>
                  <a:gd name="T92" fmla="*/ 319 w 99"/>
                  <a:gd name="T93" fmla="*/ 810 h 51"/>
                  <a:gd name="T94" fmla="*/ 344 w 99"/>
                  <a:gd name="T95" fmla="*/ 952 h 51"/>
                  <a:gd name="T96" fmla="*/ 262 w 99"/>
                  <a:gd name="T97" fmla="*/ 928 h 51"/>
                  <a:gd name="T98" fmla="*/ 159 w 99"/>
                  <a:gd name="T99" fmla="*/ 908 h 51"/>
                  <a:gd name="T100" fmla="*/ 108 w 99"/>
                  <a:gd name="T101" fmla="*/ 1001 h 51"/>
                  <a:gd name="T102" fmla="*/ 108 w 99"/>
                  <a:gd name="T103" fmla="*/ 1001 h 51"/>
                  <a:gd name="T104" fmla="*/ 134 w 99"/>
                  <a:gd name="T105" fmla="*/ 1050 h 51"/>
                  <a:gd name="T106" fmla="*/ 77 w 99"/>
                  <a:gd name="T107" fmla="*/ 1167 h 51"/>
                  <a:gd name="T108" fmla="*/ 26 w 99"/>
                  <a:gd name="T109" fmla="*/ 1167 h 51"/>
                  <a:gd name="T110" fmla="*/ 0 w 99"/>
                  <a:gd name="T111" fmla="*/ 1216 h 51"/>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9"/>
                  <a:gd name="T169" fmla="*/ 0 h 51"/>
                  <a:gd name="T170" fmla="*/ 99 w 99"/>
                  <a:gd name="T171" fmla="*/ 51 h 51"/>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9" h="51">
                    <a:moveTo>
                      <a:pt x="0" y="51"/>
                    </a:moveTo>
                    <a:lnTo>
                      <a:pt x="20" y="49"/>
                    </a:lnTo>
                    <a:lnTo>
                      <a:pt x="20" y="48"/>
                    </a:lnTo>
                    <a:lnTo>
                      <a:pt x="19" y="47"/>
                    </a:lnTo>
                    <a:lnTo>
                      <a:pt x="22" y="46"/>
                    </a:lnTo>
                    <a:lnTo>
                      <a:pt x="22" y="47"/>
                    </a:lnTo>
                    <a:lnTo>
                      <a:pt x="78" y="42"/>
                    </a:lnTo>
                    <a:lnTo>
                      <a:pt x="80" y="41"/>
                    </a:lnTo>
                    <a:lnTo>
                      <a:pt x="80" y="40"/>
                    </a:lnTo>
                    <a:lnTo>
                      <a:pt x="85" y="38"/>
                    </a:lnTo>
                    <a:lnTo>
                      <a:pt x="86" y="37"/>
                    </a:lnTo>
                    <a:lnTo>
                      <a:pt x="89" y="35"/>
                    </a:lnTo>
                    <a:lnTo>
                      <a:pt x="89" y="34"/>
                    </a:lnTo>
                    <a:lnTo>
                      <a:pt x="89" y="33"/>
                    </a:lnTo>
                    <a:lnTo>
                      <a:pt x="90" y="32"/>
                    </a:lnTo>
                    <a:lnTo>
                      <a:pt x="90" y="31"/>
                    </a:lnTo>
                    <a:lnTo>
                      <a:pt x="92" y="29"/>
                    </a:lnTo>
                    <a:lnTo>
                      <a:pt x="99" y="23"/>
                    </a:lnTo>
                    <a:lnTo>
                      <a:pt x="99" y="22"/>
                    </a:lnTo>
                    <a:lnTo>
                      <a:pt x="98" y="22"/>
                    </a:lnTo>
                    <a:lnTo>
                      <a:pt x="97" y="22"/>
                    </a:lnTo>
                    <a:lnTo>
                      <a:pt x="97" y="21"/>
                    </a:lnTo>
                    <a:lnTo>
                      <a:pt x="95" y="20"/>
                    </a:lnTo>
                    <a:lnTo>
                      <a:pt x="95" y="21"/>
                    </a:lnTo>
                    <a:lnTo>
                      <a:pt x="94" y="20"/>
                    </a:lnTo>
                    <a:lnTo>
                      <a:pt x="92" y="18"/>
                    </a:lnTo>
                    <a:lnTo>
                      <a:pt x="90" y="14"/>
                    </a:lnTo>
                    <a:lnTo>
                      <a:pt x="89" y="13"/>
                    </a:lnTo>
                    <a:lnTo>
                      <a:pt x="89" y="12"/>
                    </a:lnTo>
                    <a:lnTo>
                      <a:pt x="89" y="10"/>
                    </a:lnTo>
                    <a:lnTo>
                      <a:pt x="89" y="8"/>
                    </a:lnTo>
                    <a:lnTo>
                      <a:pt x="87" y="7"/>
                    </a:lnTo>
                    <a:lnTo>
                      <a:pt x="86" y="6"/>
                    </a:lnTo>
                    <a:lnTo>
                      <a:pt x="84" y="4"/>
                    </a:lnTo>
                    <a:lnTo>
                      <a:pt x="84" y="3"/>
                    </a:lnTo>
                    <a:lnTo>
                      <a:pt x="82" y="4"/>
                    </a:lnTo>
                    <a:lnTo>
                      <a:pt x="82" y="5"/>
                    </a:lnTo>
                    <a:lnTo>
                      <a:pt x="81" y="6"/>
                    </a:lnTo>
                    <a:lnTo>
                      <a:pt x="80" y="6"/>
                    </a:lnTo>
                    <a:lnTo>
                      <a:pt x="78" y="6"/>
                    </a:lnTo>
                    <a:lnTo>
                      <a:pt x="76" y="5"/>
                    </a:lnTo>
                    <a:lnTo>
                      <a:pt x="75" y="6"/>
                    </a:lnTo>
                    <a:lnTo>
                      <a:pt x="74" y="7"/>
                    </a:lnTo>
                    <a:lnTo>
                      <a:pt x="71" y="5"/>
                    </a:lnTo>
                    <a:lnTo>
                      <a:pt x="68" y="5"/>
                    </a:lnTo>
                    <a:lnTo>
                      <a:pt x="66" y="4"/>
                    </a:lnTo>
                    <a:lnTo>
                      <a:pt x="65" y="2"/>
                    </a:lnTo>
                    <a:lnTo>
                      <a:pt x="63" y="0"/>
                    </a:lnTo>
                    <a:lnTo>
                      <a:pt x="61" y="1"/>
                    </a:lnTo>
                    <a:lnTo>
                      <a:pt x="59" y="0"/>
                    </a:lnTo>
                    <a:lnTo>
                      <a:pt x="58" y="0"/>
                    </a:lnTo>
                    <a:lnTo>
                      <a:pt x="58" y="2"/>
                    </a:lnTo>
                    <a:lnTo>
                      <a:pt x="58" y="5"/>
                    </a:lnTo>
                    <a:lnTo>
                      <a:pt x="58" y="6"/>
                    </a:lnTo>
                    <a:lnTo>
                      <a:pt x="56" y="7"/>
                    </a:lnTo>
                    <a:lnTo>
                      <a:pt x="55" y="8"/>
                    </a:lnTo>
                    <a:lnTo>
                      <a:pt x="52" y="8"/>
                    </a:lnTo>
                    <a:lnTo>
                      <a:pt x="51" y="8"/>
                    </a:lnTo>
                    <a:lnTo>
                      <a:pt x="51" y="11"/>
                    </a:lnTo>
                    <a:lnTo>
                      <a:pt x="46" y="18"/>
                    </a:lnTo>
                    <a:lnTo>
                      <a:pt x="45" y="21"/>
                    </a:lnTo>
                    <a:lnTo>
                      <a:pt x="42" y="21"/>
                    </a:lnTo>
                    <a:lnTo>
                      <a:pt x="40" y="19"/>
                    </a:lnTo>
                    <a:lnTo>
                      <a:pt x="39" y="19"/>
                    </a:lnTo>
                    <a:lnTo>
                      <a:pt x="38" y="20"/>
                    </a:lnTo>
                    <a:lnTo>
                      <a:pt x="37" y="24"/>
                    </a:lnTo>
                    <a:lnTo>
                      <a:pt x="36" y="25"/>
                    </a:lnTo>
                    <a:lnTo>
                      <a:pt x="35" y="24"/>
                    </a:lnTo>
                    <a:lnTo>
                      <a:pt x="34" y="23"/>
                    </a:lnTo>
                    <a:lnTo>
                      <a:pt x="32" y="23"/>
                    </a:lnTo>
                    <a:lnTo>
                      <a:pt x="31" y="26"/>
                    </a:lnTo>
                    <a:lnTo>
                      <a:pt x="30" y="26"/>
                    </a:lnTo>
                    <a:lnTo>
                      <a:pt x="26" y="24"/>
                    </a:lnTo>
                    <a:lnTo>
                      <a:pt x="23" y="25"/>
                    </a:lnTo>
                    <a:lnTo>
                      <a:pt x="20" y="25"/>
                    </a:lnTo>
                    <a:lnTo>
                      <a:pt x="20" y="26"/>
                    </a:lnTo>
                    <a:lnTo>
                      <a:pt x="20" y="27"/>
                    </a:lnTo>
                    <a:lnTo>
                      <a:pt x="19" y="27"/>
                    </a:lnTo>
                    <a:lnTo>
                      <a:pt x="18" y="27"/>
                    </a:lnTo>
                    <a:lnTo>
                      <a:pt x="17" y="28"/>
                    </a:lnTo>
                    <a:lnTo>
                      <a:pt x="17" y="30"/>
                    </a:lnTo>
                    <a:lnTo>
                      <a:pt x="18" y="32"/>
                    </a:lnTo>
                    <a:lnTo>
                      <a:pt x="18" y="33"/>
                    </a:lnTo>
                    <a:lnTo>
                      <a:pt x="14" y="34"/>
                    </a:lnTo>
                    <a:lnTo>
                      <a:pt x="12" y="34"/>
                    </a:lnTo>
                    <a:lnTo>
                      <a:pt x="13" y="36"/>
                    </a:lnTo>
                    <a:lnTo>
                      <a:pt x="13" y="40"/>
                    </a:lnTo>
                    <a:lnTo>
                      <a:pt x="12" y="40"/>
                    </a:lnTo>
                    <a:lnTo>
                      <a:pt x="10" y="39"/>
                    </a:lnTo>
                    <a:lnTo>
                      <a:pt x="8" y="38"/>
                    </a:lnTo>
                    <a:lnTo>
                      <a:pt x="6" y="38"/>
                    </a:lnTo>
                    <a:lnTo>
                      <a:pt x="4" y="39"/>
                    </a:lnTo>
                    <a:lnTo>
                      <a:pt x="4" y="42"/>
                    </a:lnTo>
                    <a:lnTo>
                      <a:pt x="5" y="43"/>
                    </a:lnTo>
                    <a:lnTo>
                      <a:pt x="5" y="44"/>
                    </a:lnTo>
                    <a:lnTo>
                      <a:pt x="4" y="49"/>
                    </a:lnTo>
                    <a:lnTo>
                      <a:pt x="3" y="49"/>
                    </a:lnTo>
                    <a:lnTo>
                      <a:pt x="1" y="49"/>
                    </a:lnTo>
                    <a:lnTo>
                      <a:pt x="0" y="5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29" name="Freeform 14"/>
              <p:cNvSpPr>
                <a:spLocks/>
              </p:cNvSpPr>
              <p:nvPr/>
            </p:nvSpPr>
            <p:spPr bwMode="auto">
              <a:xfrm>
                <a:off x="3734" y="2243"/>
                <a:ext cx="568" cy="190"/>
              </a:xfrm>
              <a:custGeom>
                <a:avLst/>
                <a:gdLst>
                  <a:gd name="T0" fmla="*/ 2907 w 111"/>
                  <a:gd name="T1" fmla="*/ 0 h 39"/>
                  <a:gd name="T2" fmla="*/ 2328 w 111"/>
                  <a:gd name="T3" fmla="*/ 73 h 39"/>
                  <a:gd name="T4" fmla="*/ 2277 w 111"/>
                  <a:gd name="T5" fmla="*/ 93 h 39"/>
                  <a:gd name="T6" fmla="*/ 814 w 111"/>
                  <a:gd name="T7" fmla="*/ 214 h 39"/>
                  <a:gd name="T8" fmla="*/ 814 w 111"/>
                  <a:gd name="T9" fmla="*/ 190 h 39"/>
                  <a:gd name="T10" fmla="*/ 732 w 111"/>
                  <a:gd name="T11" fmla="*/ 214 h 39"/>
                  <a:gd name="T12" fmla="*/ 757 w 111"/>
                  <a:gd name="T13" fmla="*/ 239 h 39"/>
                  <a:gd name="T14" fmla="*/ 757 w 111"/>
                  <a:gd name="T15" fmla="*/ 263 h 39"/>
                  <a:gd name="T16" fmla="*/ 235 w 111"/>
                  <a:gd name="T17" fmla="*/ 307 h 39"/>
                  <a:gd name="T18" fmla="*/ 210 w 111"/>
                  <a:gd name="T19" fmla="*/ 356 h 39"/>
                  <a:gd name="T20" fmla="*/ 184 w 111"/>
                  <a:gd name="T21" fmla="*/ 429 h 39"/>
                  <a:gd name="T22" fmla="*/ 210 w 111"/>
                  <a:gd name="T23" fmla="*/ 453 h 39"/>
                  <a:gd name="T24" fmla="*/ 184 w 111"/>
                  <a:gd name="T25" fmla="*/ 521 h 39"/>
                  <a:gd name="T26" fmla="*/ 184 w 111"/>
                  <a:gd name="T27" fmla="*/ 521 h 39"/>
                  <a:gd name="T28" fmla="*/ 184 w 111"/>
                  <a:gd name="T29" fmla="*/ 546 h 39"/>
                  <a:gd name="T30" fmla="*/ 159 w 111"/>
                  <a:gd name="T31" fmla="*/ 594 h 39"/>
                  <a:gd name="T32" fmla="*/ 133 w 111"/>
                  <a:gd name="T33" fmla="*/ 619 h 39"/>
                  <a:gd name="T34" fmla="*/ 102 w 111"/>
                  <a:gd name="T35" fmla="*/ 711 h 39"/>
                  <a:gd name="T36" fmla="*/ 51 w 111"/>
                  <a:gd name="T37" fmla="*/ 760 h 39"/>
                  <a:gd name="T38" fmla="*/ 51 w 111"/>
                  <a:gd name="T39" fmla="*/ 833 h 39"/>
                  <a:gd name="T40" fmla="*/ 51 w 111"/>
                  <a:gd name="T41" fmla="*/ 901 h 39"/>
                  <a:gd name="T42" fmla="*/ 51 w 111"/>
                  <a:gd name="T43" fmla="*/ 901 h 39"/>
                  <a:gd name="T44" fmla="*/ 0 w 111"/>
                  <a:gd name="T45" fmla="*/ 926 h 39"/>
                  <a:gd name="T46" fmla="*/ 757 w 111"/>
                  <a:gd name="T47" fmla="*/ 877 h 39"/>
                  <a:gd name="T48" fmla="*/ 1704 w 111"/>
                  <a:gd name="T49" fmla="*/ 809 h 39"/>
                  <a:gd name="T50" fmla="*/ 2042 w 111"/>
                  <a:gd name="T51" fmla="*/ 760 h 39"/>
                  <a:gd name="T52" fmla="*/ 2067 w 111"/>
                  <a:gd name="T53" fmla="*/ 663 h 39"/>
                  <a:gd name="T54" fmla="*/ 2093 w 111"/>
                  <a:gd name="T55" fmla="*/ 663 h 39"/>
                  <a:gd name="T56" fmla="*/ 2093 w 111"/>
                  <a:gd name="T57" fmla="*/ 663 h 39"/>
                  <a:gd name="T58" fmla="*/ 2118 w 111"/>
                  <a:gd name="T59" fmla="*/ 643 h 39"/>
                  <a:gd name="T60" fmla="*/ 2149 w 111"/>
                  <a:gd name="T61" fmla="*/ 619 h 39"/>
                  <a:gd name="T62" fmla="*/ 2118 w 111"/>
                  <a:gd name="T63" fmla="*/ 594 h 39"/>
                  <a:gd name="T64" fmla="*/ 2149 w 111"/>
                  <a:gd name="T65" fmla="*/ 570 h 39"/>
                  <a:gd name="T66" fmla="*/ 2175 w 111"/>
                  <a:gd name="T67" fmla="*/ 546 h 39"/>
                  <a:gd name="T68" fmla="*/ 2252 w 111"/>
                  <a:gd name="T69" fmla="*/ 521 h 39"/>
                  <a:gd name="T70" fmla="*/ 2328 w 111"/>
                  <a:gd name="T71" fmla="*/ 497 h 39"/>
                  <a:gd name="T72" fmla="*/ 2410 w 111"/>
                  <a:gd name="T73" fmla="*/ 429 h 39"/>
                  <a:gd name="T74" fmla="*/ 2436 w 111"/>
                  <a:gd name="T75" fmla="*/ 429 h 39"/>
                  <a:gd name="T76" fmla="*/ 2487 w 111"/>
                  <a:gd name="T77" fmla="*/ 380 h 39"/>
                  <a:gd name="T78" fmla="*/ 2513 w 111"/>
                  <a:gd name="T79" fmla="*/ 331 h 39"/>
                  <a:gd name="T80" fmla="*/ 2513 w 111"/>
                  <a:gd name="T81" fmla="*/ 331 h 39"/>
                  <a:gd name="T82" fmla="*/ 2538 w 111"/>
                  <a:gd name="T83" fmla="*/ 331 h 39"/>
                  <a:gd name="T84" fmla="*/ 2564 w 111"/>
                  <a:gd name="T85" fmla="*/ 331 h 39"/>
                  <a:gd name="T86" fmla="*/ 2564 w 111"/>
                  <a:gd name="T87" fmla="*/ 307 h 39"/>
                  <a:gd name="T88" fmla="*/ 2594 w 111"/>
                  <a:gd name="T89" fmla="*/ 283 h 39"/>
                  <a:gd name="T90" fmla="*/ 2594 w 111"/>
                  <a:gd name="T91" fmla="*/ 283 h 39"/>
                  <a:gd name="T92" fmla="*/ 2620 w 111"/>
                  <a:gd name="T93" fmla="*/ 307 h 39"/>
                  <a:gd name="T94" fmla="*/ 2646 w 111"/>
                  <a:gd name="T95" fmla="*/ 283 h 39"/>
                  <a:gd name="T96" fmla="*/ 2646 w 111"/>
                  <a:gd name="T97" fmla="*/ 283 h 39"/>
                  <a:gd name="T98" fmla="*/ 2697 w 111"/>
                  <a:gd name="T99" fmla="*/ 239 h 39"/>
                  <a:gd name="T100" fmla="*/ 2722 w 111"/>
                  <a:gd name="T101" fmla="*/ 239 h 39"/>
                  <a:gd name="T102" fmla="*/ 2773 w 111"/>
                  <a:gd name="T103" fmla="*/ 239 h 39"/>
                  <a:gd name="T104" fmla="*/ 2855 w 111"/>
                  <a:gd name="T105" fmla="*/ 141 h 39"/>
                  <a:gd name="T106" fmla="*/ 2881 w 111"/>
                  <a:gd name="T107" fmla="*/ 117 h 39"/>
                  <a:gd name="T108" fmla="*/ 2907 w 111"/>
                  <a:gd name="T109" fmla="*/ 93 h 39"/>
                  <a:gd name="T110" fmla="*/ 2907 w 111"/>
                  <a:gd name="T111" fmla="*/ 73 h 39"/>
                  <a:gd name="T112" fmla="*/ 2907 w 111"/>
                  <a:gd name="T113" fmla="*/ 24 h 39"/>
                  <a:gd name="T114" fmla="*/ 2907 w 111"/>
                  <a:gd name="T115" fmla="*/ 0 h 39"/>
                  <a:gd name="T116" fmla="*/ 2907 w 111"/>
                  <a:gd name="T117" fmla="*/ 0 h 39"/>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w 111"/>
                  <a:gd name="T178" fmla="*/ 0 h 39"/>
                  <a:gd name="T179" fmla="*/ 111 w 111"/>
                  <a:gd name="T180" fmla="*/ 39 h 39"/>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T177" t="T178" r="T179" b="T180"/>
                <a:pathLst>
                  <a:path w="111" h="39">
                    <a:moveTo>
                      <a:pt x="111" y="0"/>
                    </a:moveTo>
                    <a:lnTo>
                      <a:pt x="89" y="3"/>
                    </a:lnTo>
                    <a:lnTo>
                      <a:pt x="87" y="4"/>
                    </a:lnTo>
                    <a:lnTo>
                      <a:pt x="31" y="9"/>
                    </a:lnTo>
                    <a:lnTo>
                      <a:pt x="31" y="8"/>
                    </a:lnTo>
                    <a:lnTo>
                      <a:pt x="28" y="9"/>
                    </a:lnTo>
                    <a:lnTo>
                      <a:pt x="29" y="10"/>
                    </a:lnTo>
                    <a:lnTo>
                      <a:pt x="29" y="11"/>
                    </a:lnTo>
                    <a:lnTo>
                      <a:pt x="9" y="13"/>
                    </a:lnTo>
                    <a:lnTo>
                      <a:pt x="8" y="15"/>
                    </a:lnTo>
                    <a:lnTo>
                      <a:pt x="7" y="18"/>
                    </a:lnTo>
                    <a:lnTo>
                      <a:pt x="8" y="19"/>
                    </a:lnTo>
                    <a:lnTo>
                      <a:pt x="7" y="22"/>
                    </a:lnTo>
                    <a:lnTo>
                      <a:pt x="7" y="23"/>
                    </a:lnTo>
                    <a:lnTo>
                      <a:pt x="6" y="25"/>
                    </a:lnTo>
                    <a:lnTo>
                      <a:pt x="5" y="26"/>
                    </a:lnTo>
                    <a:lnTo>
                      <a:pt x="4" y="30"/>
                    </a:lnTo>
                    <a:lnTo>
                      <a:pt x="2" y="32"/>
                    </a:lnTo>
                    <a:lnTo>
                      <a:pt x="2" y="35"/>
                    </a:lnTo>
                    <a:lnTo>
                      <a:pt x="2" y="38"/>
                    </a:lnTo>
                    <a:lnTo>
                      <a:pt x="0" y="39"/>
                    </a:lnTo>
                    <a:lnTo>
                      <a:pt x="29" y="37"/>
                    </a:lnTo>
                    <a:lnTo>
                      <a:pt x="65" y="34"/>
                    </a:lnTo>
                    <a:lnTo>
                      <a:pt x="78" y="32"/>
                    </a:lnTo>
                    <a:lnTo>
                      <a:pt x="79" y="28"/>
                    </a:lnTo>
                    <a:lnTo>
                      <a:pt x="80" y="28"/>
                    </a:lnTo>
                    <a:lnTo>
                      <a:pt x="81" y="27"/>
                    </a:lnTo>
                    <a:lnTo>
                      <a:pt x="82" y="26"/>
                    </a:lnTo>
                    <a:lnTo>
                      <a:pt x="81" y="25"/>
                    </a:lnTo>
                    <a:lnTo>
                      <a:pt x="82" y="24"/>
                    </a:lnTo>
                    <a:lnTo>
                      <a:pt x="83" y="23"/>
                    </a:lnTo>
                    <a:lnTo>
                      <a:pt x="86" y="22"/>
                    </a:lnTo>
                    <a:lnTo>
                      <a:pt x="89" y="21"/>
                    </a:lnTo>
                    <a:lnTo>
                      <a:pt x="92" y="18"/>
                    </a:lnTo>
                    <a:lnTo>
                      <a:pt x="93" y="18"/>
                    </a:lnTo>
                    <a:lnTo>
                      <a:pt x="95" y="16"/>
                    </a:lnTo>
                    <a:lnTo>
                      <a:pt x="96" y="14"/>
                    </a:lnTo>
                    <a:lnTo>
                      <a:pt x="97" y="14"/>
                    </a:lnTo>
                    <a:lnTo>
                      <a:pt x="98" y="14"/>
                    </a:lnTo>
                    <a:lnTo>
                      <a:pt x="98" y="13"/>
                    </a:lnTo>
                    <a:lnTo>
                      <a:pt x="99" y="12"/>
                    </a:lnTo>
                    <a:lnTo>
                      <a:pt x="100" y="13"/>
                    </a:lnTo>
                    <a:lnTo>
                      <a:pt x="101" y="12"/>
                    </a:lnTo>
                    <a:lnTo>
                      <a:pt x="103" y="10"/>
                    </a:lnTo>
                    <a:lnTo>
                      <a:pt x="104" y="10"/>
                    </a:lnTo>
                    <a:lnTo>
                      <a:pt x="106" y="10"/>
                    </a:lnTo>
                    <a:lnTo>
                      <a:pt x="109" y="6"/>
                    </a:lnTo>
                    <a:lnTo>
                      <a:pt x="110" y="5"/>
                    </a:lnTo>
                    <a:lnTo>
                      <a:pt x="111" y="4"/>
                    </a:lnTo>
                    <a:lnTo>
                      <a:pt x="111" y="3"/>
                    </a:lnTo>
                    <a:lnTo>
                      <a:pt x="111" y="1"/>
                    </a:lnTo>
                    <a:lnTo>
                      <a:pt x="11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0" name="Freeform 15"/>
              <p:cNvSpPr>
                <a:spLocks/>
              </p:cNvSpPr>
              <p:nvPr/>
            </p:nvSpPr>
            <p:spPr bwMode="auto">
              <a:xfrm>
                <a:off x="3882" y="2409"/>
                <a:ext cx="267" cy="404"/>
              </a:xfrm>
              <a:custGeom>
                <a:avLst/>
                <a:gdLst>
                  <a:gd name="T0" fmla="*/ 0 w 52"/>
                  <a:gd name="T1" fmla="*/ 73 h 83"/>
                  <a:gd name="T2" fmla="*/ 26 w 52"/>
                  <a:gd name="T3" fmla="*/ 117 h 83"/>
                  <a:gd name="T4" fmla="*/ 0 w 52"/>
                  <a:gd name="T5" fmla="*/ 1304 h 83"/>
                  <a:gd name="T6" fmla="*/ 0 w 52"/>
                  <a:gd name="T7" fmla="*/ 1348 h 83"/>
                  <a:gd name="T8" fmla="*/ 77 w 52"/>
                  <a:gd name="T9" fmla="*/ 1942 h 83"/>
                  <a:gd name="T10" fmla="*/ 108 w 52"/>
                  <a:gd name="T11" fmla="*/ 1942 h 83"/>
                  <a:gd name="T12" fmla="*/ 134 w 52"/>
                  <a:gd name="T13" fmla="*/ 1918 h 83"/>
                  <a:gd name="T14" fmla="*/ 185 w 52"/>
                  <a:gd name="T15" fmla="*/ 1942 h 83"/>
                  <a:gd name="T16" fmla="*/ 211 w 52"/>
                  <a:gd name="T17" fmla="*/ 1918 h 83"/>
                  <a:gd name="T18" fmla="*/ 211 w 52"/>
                  <a:gd name="T19" fmla="*/ 1825 h 83"/>
                  <a:gd name="T20" fmla="*/ 236 w 52"/>
                  <a:gd name="T21" fmla="*/ 1777 h 83"/>
                  <a:gd name="T22" fmla="*/ 262 w 52"/>
                  <a:gd name="T23" fmla="*/ 1825 h 83"/>
                  <a:gd name="T24" fmla="*/ 262 w 52"/>
                  <a:gd name="T25" fmla="*/ 1850 h 83"/>
                  <a:gd name="T26" fmla="*/ 288 w 52"/>
                  <a:gd name="T27" fmla="*/ 1893 h 83"/>
                  <a:gd name="T28" fmla="*/ 344 w 52"/>
                  <a:gd name="T29" fmla="*/ 1966 h 83"/>
                  <a:gd name="T30" fmla="*/ 370 w 52"/>
                  <a:gd name="T31" fmla="*/ 1966 h 83"/>
                  <a:gd name="T32" fmla="*/ 395 w 52"/>
                  <a:gd name="T33" fmla="*/ 1966 h 83"/>
                  <a:gd name="T34" fmla="*/ 447 w 52"/>
                  <a:gd name="T35" fmla="*/ 1918 h 83"/>
                  <a:gd name="T36" fmla="*/ 447 w 52"/>
                  <a:gd name="T37" fmla="*/ 1918 h 83"/>
                  <a:gd name="T38" fmla="*/ 472 w 52"/>
                  <a:gd name="T39" fmla="*/ 1893 h 83"/>
                  <a:gd name="T40" fmla="*/ 472 w 52"/>
                  <a:gd name="T41" fmla="*/ 1893 h 83"/>
                  <a:gd name="T42" fmla="*/ 472 w 52"/>
                  <a:gd name="T43" fmla="*/ 1874 h 83"/>
                  <a:gd name="T44" fmla="*/ 447 w 52"/>
                  <a:gd name="T45" fmla="*/ 1874 h 83"/>
                  <a:gd name="T46" fmla="*/ 447 w 52"/>
                  <a:gd name="T47" fmla="*/ 1850 h 83"/>
                  <a:gd name="T48" fmla="*/ 472 w 52"/>
                  <a:gd name="T49" fmla="*/ 1825 h 83"/>
                  <a:gd name="T50" fmla="*/ 472 w 52"/>
                  <a:gd name="T51" fmla="*/ 1801 h 83"/>
                  <a:gd name="T52" fmla="*/ 421 w 52"/>
                  <a:gd name="T53" fmla="*/ 1777 h 83"/>
                  <a:gd name="T54" fmla="*/ 421 w 52"/>
                  <a:gd name="T55" fmla="*/ 1777 h 83"/>
                  <a:gd name="T56" fmla="*/ 395 w 52"/>
                  <a:gd name="T57" fmla="*/ 1777 h 83"/>
                  <a:gd name="T58" fmla="*/ 370 w 52"/>
                  <a:gd name="T59" fmla="*/ 1728 h 83"/>
                  <a:gd name="T60" fmla="*/ 370 w 52"/>
                  <a:gd name="T61" fmla="*/ 1704 h 83"/>
                  <a:gd name="T62" fmla="*/ 370 w 52"/>
                  <a:gd name="T63" fmla="*/ 1684 h 83"/>
                  <a:gd name="T64" fmla="*/ 370 w 52"/>
                  <a:gd name="T65" fmla="*/ 1684 h 83"/>
                  <a:gd name="T66" fmla="*/ 370 w 52"/>
                  <a:gd name="T67" fmla="*/ 1660 h 83"/>
                  <a:gd name="T68" fmla="*/ 1371 w 52"/>
                  <a:gd name="T69" fmla="*/ 1562 h 83"/>
                  <a:gd name="T70" fmla="*/ 1371 w 52"/>
                  <a:gd name="T71" fmla="*/ 1538 h 83"/>
                  <a:gd name="T72" fmla="*/ 1320 w 52"/>
                  <a:gd name="T73" fmla="*/ 1494 h 83"/>
                  <a:gd name="T74" fmla="*/ 1320 w 52"/>
                  <a:gd name="T75" fmla="*/ 1373 h 83"/>
                  <a:gd name="T76" fmla="*/ 1263 w 52"/>
                  <a:gd name="T77" fmla="*/ 1304 h 83"/>
                  <a:gd name="T78" fmla="*/ 1263 w 52"/>
                  <a:gd name="T79" fmla="*/ 1231 h 83"/>
                  <a:gd name="T80" fmla="*/ 1294 w 52"/>
                  <a:gd name="T81" fmla="*/ 1183 h 83"/>
                  <a:gd name="T82" fmla="*/ 1294 w 52"/>
                  <a:gd name="T83" fmla="*/ 1115 h 83"/>
                  <a:gd name="T84" fmla="*/ 1320 w 52"/>
                  <a:gd name="T85" fmla="*/ 1066 h 83"/>
                  <a:gd name="T86" fmla="*/ 1345 w 52"/>
                  <a:gd name="T87" fmla="*/ 1066 h 83"/>
                  <a:gd name="T88" fmla="*/ 1294 w 52"/>
                  <a:gd name="T89" fmla="*/ 1042 h 83"/>
                  <a:gd name="T90" fmla="*/ 1320 w 52"/>
                  <a:gd name="T91" fmla="*/ 993 h 83"/>
                  <a:gd name="T92" fmla="*/ 1294 w 52"/>
                  <a:gd name="T93" fmla="*/ 973 h 83"/>
                  <a:gd name="T94" fmla="*/ 1263 w 52"/>
                  <a:gd name="T95" fmla="*/ 949 h 83"/>
                  <a:gd name="T96" fmla="*/ 1237 w 52"/>
                  <a:gd name="T97" fmla="*/ 925 h 83"/>
                  <a:gd name="T98" fmla="*/ 1212 w 52"/>
                  <a:gd name="T99" fmla="*/ 876 h 83"/>
                  <a:gd name="T100" fmla="*/ 1186 w 52"/>
                  <a:gd name="T101" fmla="*/ 852 h 83"/>
                  <a:gd name="T102" fmla="*/ 950 w 52"/>
                  <a:gd name="T103" fmla="*/ 0 h 83"/>
                  <a:gd name="T104" fmla="*/ 0 w 52"/>
                  <a:gd name="T105" fmla="*/ 73 h 83"/>
                  <a:gd name="T106" fmla="*/ 0 w 52"/>
                  <a:gd name="T107" fmla="*/ 73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83"/>
                  <a:gd name="T164" fmla="*/ 52 w 52"/>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83">
                    <a:moveTo>
                      <a:pt x="0" y="3"/>
                    </a:moveTo>
                    <a:lnTo>
                      <a:pt x="1" y="5"/>
                    </a:lnTo>
                    <a:lnTo>
                      <a:pt x="0" y="55"/>
                    </a:lnTo>
                    <a:lnTo>
                      <a:pt x="0" y="57"/>
                    </a:lnTo>
                    <a:lnTo>
                      <a:pt x="3" y="82"/>
                    </a:lnTo>
                    <a:lnTo>
                      <a:pt x="4" y="82"/>
                    </a:lnTo>
                    <a:lnTo>
                      <a:pt x="5" y="81"/>
                    </a:lnTo>
                    <a:lnTo>
                      <a:pt x="7" y="82"/>
                    </a:lnTo>
                    <a:lnTo>
                      <a:pt x="8" y="81"/>
                    </a:lnTo>
                    <a:lnTo>
                      <a:pt x="8" y="77"/>
                    </a:lnTo>
                    <a:lnTo>
                      <a:pt x="9" y="75"/>
                    </a:lnTo>
                    <a:lnTo>
                      <a:pt x="10" y="77"/>
                    </a:lnTo>
                    <a:lnTo>
                      <a:pt x="10" y="78"/>
                    </a:lnTo>
                    <a:lnTo>
                      <a:pt x="11" y="80"/>
                    </a:lnTo>
                    <a:lnTo>
                      <a:pt x="13" y="83"/>
                    </a:lnTo>
                    <a:lnTo>
                      <a:pt x="14" y="83"/>
                    </a:lnTo>
                    <a:lnTo>
                      <a:pt x="15" y="83"/>
                    </a:lnTo>
                    <a:lnTo>
                      <a:pt x="17" y="81"/>
                    </a:lnTo>
                    <a:lnTo>
                      <a:pt x="18" y="80"/>
                    </a:lnTo>
                    <a:lnTo>
                      <a:pt x="18" y="79"/>
                    </a:lnTo>
                    <a:lnTo>
                      <a:pt x="17" y="79"/>
                    </a:lnTo>
                    <a:lnTo>
                      <a:pt x="17" y="78"/>
                    </a:lnTo>
                    <a:lnTo>
                      <a:pt x="18" y="77"/>
                    </a:lnTo>
                    <a:lnTo>
                      <a:pt x="18" y="76"/>
                    </a:lnTo>
                    <a:lnTo>
                      <a:pt x="16" y="75"/>
                    </a:lnTo>
                    <a:lnTo>
                      <a:pt x="15" y="75"/>
                    </a:lnTo>
                    <a:lnTo>
                      <a:pt x="14" y="73"/>
                    </a:lnTo>
                    <a:lnTo>
                      <a:pt x="14" y="72"/>
                    </a:lnTo>
                    <a:lnTo>
                      <a:pt x="14" y="71"/>
                    </a:lnTo>
                    <a:lnTo>
                      <a:pt x="14" y="70"/>
                    </a:lnTo>
                    <a:lnTo>
                      <a:pt x="52" y="66"/>
                    </a:lnTo>
                    <a:lnTo>
                      <a:pt x="52" y="65"/>
                    </a:lnTo>
                    <a:lnTo>
                      <a:pt x="50" y="63"/>
                    </a:lnTo>
                    <a:lnTo>
                      <a:pt x="50" y="58"/>
                    </a:lnTo>
                    <a:lnTo>
                      <a:pt x="48" y="55"/>
                    </a:lnTo>
                    <a:lnTo>
                      <a:pt x="48" y="52"/>
                    </a:lnTo>
                    <a:lnTo>
                      <a:pt x="49" y="50"/>
                    </a:lnTo>
                    <a:lnTo>
                      <a:pt x="49" y="47"/>
                    </a:lnTo>
                    <a:lnTo>
                      <a:pt x="50" y="45"/>
                    </a:lnTo>
                    <a:lnTo>
                      <a:pt x="51" y="45"/>
                    </a:lnTo>
                    <a:lnTo>
                      <a:pt x="49" y="44"/>
                    </a:lnTo>
                    <a:lnTo>
                      <a:pt x="50" y="42"/>
                    </a:lnTo>
                    <a:lnTo>
                      <a:pt x="49" y="41"/>
                    </a:lnTo>
                    <a:lnTo>
                      <a:pt x="48" y="40"/>
                    </a:lnTo>
                    <a:lnTo>
                      <a:pt x="47" y="39"/>
                    </a:lnTo>
                    <a:lnTo>
                      <a:pt x="46" y="37"/>
                    </a:lnTo>
                    <a:lnTo>
                      <a:pt x="45" y="36"/>
                    </a:lnTo>
                    <a:lnTo>
                      <a:pt x="36" y="0"/>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1" name="Freeform 16"/>
              <p:cNvSpPr>
                <a:spLocks/>
              </p:cNvSpPr>
              <p:nvPr/>
            </p:nvSpPr>
            <p:spPr bwMode="auto">
              <a:xfrm>
                <a:off x="4052" y="1789"/>
                <a:ext cx="291" cy="307"/>
              </a:xfrm>
              <a:custGeom>
                <a:avLst/>
                <a:gdLst>
                  <a:gd name="T0" fmla="*/ 133 w 57"/>
                  <a:gd name="T1" fmla="*/ 1306 h 63"/>
                  <a:gd name="T2" fmla="*/ 209 w 57"/>
                  <a:gd name="T3" fmla="*/ 1330 h 63"/>
                  <a:gd name="T4" fmla="*/ 260 w 57"/>
                  <a:gd name="T5" fmla="*/ 1306 h 63"/>
                  <a:gd name="T6" fmla="*/ 337 w 57"/>
                  <a:gd name="T7" fmla="*/ 1403 h 63"/>
                  <a:gd name="T8" fmla="*/ 470 w 57"/>
                  <a:gd name="T9" fmla="*/ 1423 h 63"/>
                  <a:gd name="T10" fmla="*/ 572 w 57"/>
                  <a:gd name="T11" fmla="*/ 1447 h 63"/>
                  <a:gd name="T12" fmla="*/ 653 w 57"/>
                  <a:gd name="T13" fmla="*/ 1447 h 63"/>
                  <a:gd name="T14" fmla="*/ 730 w 57"/>
                  <a:gd name="T15" fmla="*/ 1447 h 63"/>
                  <a:gd name="T16" fmla="*/ 756 w 57"/>
                  <a:gd name="T17" fmla="*/ 1403 h 63"/>
                  <a:gd name="T18" fmla="*/ 807 w 57"/>
                  <a:gd name="T19" fmla="*/ 1403 h 63"/>
                  <a:gd name="T20" fmla="*/ 888 w 57"/>
                  <a:gd name="T21" fmla="*/ 1472 h 63"/>
                  <a:gd name="T22" fmla="*/ 939 w 57"/>
                  <a:gd name="T23" fmla="*/ 1496 h 63"/>
                  <a:gd name="T24" fmla="*/ 1016 w 57"/>
                  <a:gd name="T25" fmla="*/ 1447 h 63"/>
                  <a:gd name="T26" fmla="*/ 1041 w 57"/>
                  <a:gd name="T27" fmla="*/ 1379 h 63"/>
                  <a:gd name="T28" fmla="*/ 1067 w 57"/>
                  <a:gd name="T29" fmla="*/ 1233 h 63"/>
                  <a:gd name="T30" fmla="*/ 1149 w 57"/>
                  <a:gd name="T31" fmla="*/ 1282 h 63"/>
                  <a:gd name="T32" fmla="*/ 1174 w 57"/>
                  <a:gd name="T33" fmla="*/ 1213 h 63"/>
                  <a:gd name="T34" fmla="*/ 1225 w 57"/>
                  <a:gd name="T35" fmla="*/ 1116 h 63"/>
                  <a:gd name="T36" fmla="*/ 1251 w 57"/>
                  <a:gd name="T37" fmla="*/ 1067 h 63"/>
                  <a:gd name="T38" fmla="*/ 1327 w 57"/>
                  <a:gd name="T39" fmla="*/ 1043 h 63"/>
                  <a:gd name="T40" fmla="*/ 1384 w 57"/>
                  <a:gd name="T41" fmla="*/ 975 h 63"/>
                  <a:gd name="T42" fmla="*/ 1435 w 57"/>
                  <a:gd name="T43" fmla="*/ 926 h 63"/>
                  <a:gd name="T44" fmla="*/ 1435 w 57"/>
                  <a:gd name="T45" fmla="*/ 853 h 63"/>
                  <a:gd name="T46" fmla="*/ 1460 w 57"/>
                  <a:gd name="T47" fmla="*/ 809 h 63"/>
                  <a:gd name="T48" fmla="*/ 1409 w 57"/>
                  <a:gd name="T49" fmla="*/ 619 h 63"/>
                  <a:gd name="T50" fmla="*/ 1435 w 57"/>
                  <a:gd name="T51" fmla="*/ 546 h 63"/>
                  <a:gd name="T52" fmla="*/ 1486 w 57"/>
                  <a:gd name="T53" fmla="*/ 521 h 63"/>
                  <a:gd name="T54" fmla="*/ 1200 w 57"/>
                  <a:gd name="T55" fmla="*/ 73 h 63"/>
                  <a:gd name="T56" fmla="*/ 1093 w 57"/>
                  <a:gd name="T57" fmla="*/ 141 h 63"/>
                  <a:gd name="T58" fmla="*/ 965 w 57"/>
                  <a:gd name="T59" fmla="*/ 239 h 63"/>
                  <a:gd name="T60" fmla="*/ 888 w 57"/>
                  <a:gd name="T61" fmla="*/ 239 h 63"/>
                  <a:gd name="T62" fmla="*/ 781 w 57"/>
                  <a:gd name="T63" fmla="*/ 307 h 63"/>
                  <a:gd name="T64" fmla="*/ 705 w 57"/>
                  <a:gd name="T65" fmla="*/ 283 h 63"/>
                  <a:gd name="T66" fmla="*/ 653 w 57"/>
                  <a:gd name="T67" fmla="*/ 283 h 63"/>
                  <a:gd name="T68" fmla="*/ 653 w 57"/>
                  <a:gd name="T69" fmla="*/ 263 h 63"/>
                  <a:gd name="T70" fmla="*/ 495 w 57"/>
                  <a:gd name="T71" fmla="*/ 214 h 63"/>
                  <a:gd name="T72" fmla="*/ 444 w 57"/>
                  <a:gd name="T73" fmla="*/ 239 h 63"/>
                  <a:gd name="T74" fmla="*/ 0 w 57"/>
                  <a:gd name="T75" fmla="*/ 263 h 6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57"/>
                  <a:gd name="T115" fmla="*/ 0 h 63"/>
                  <a:gd name="T116" fmla="*/ 57 w 57"/>
                  <a:gd name="T117" fmla="*/ 63 h 6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57" h="63">
                    <a:moveTo>
                      <a:pt x="0" y="11"/>
                    </a:moveTo>
                    <a:lnTo>
                      <a:pt x="5" y="55"/>
                    </a:lnTo>
                    <a:lnTo>
                      <a:pt x="6" y="55"/>
                    </a:lnTo>
                    <a:lnTo>
                      <a:pt x="8" y="56"/>
                    </a:lnTo>
                    <a:lnTo>
                      <a:pt x="10" y="55"/>
                    </a:lnTo>
                    <a:lnTo>
                      <a:pt x="12" y="57"/>
                    </a:lnTo>
                    <a:lnTo>
                      <a:pt x="13" y="59"/>
                    </a:lnTo>
                    <a:lnTo>
                      <a:pt x="15" y="60"/>
                    </a:lnTo>
                    <a:lnTo>
                      <a:pt x="18" y="60"/>
                    </a:lnTo>
                    <a:lnTo>
                      <a:pt x="21" y="62"/>
                    </a:lnTo>
                    <a:lnTo>
                      <a:pt x="22" y="61"/>
                    </a:lnTo>
                    <a:lnTo>
                      <a:pt x="23" y="60"/>
                    </a:lnTo>
                    <a:lnTo>
                      <a:pt x="25" y="61"/>
                    </a:lnTo>
                    <a:lnTo>
                      <a:pt x="27" y="61"/>
                    </a:lnTo>
                    <a:lnTo>
                      <a:pt x="28" y="61"/>
                    </a:lnTo>
                    <a:lnTo>
                      <a:pt x="29" y="60"/>
                    </a:lnTo>
                    <a:lnTo>
                      <a:pt x="29" y="59"/>
                    </a:lnTo>
                    <a:lnTo>
                      <a:pt x="31" y="58"/>
                    </a:lnTo>
                    <a:lnTo>
                      <a:pt x="31" y="59"/>
                    </a:lnTo>
                    <a:lnTo>
                      <a:pt x="33" y="61"/>
                    </a:lnTo>
                    <a:lnTo>
                      <a:pt x="34" y="62"/>
                    </a:lnTo>
                    <a:lnTo>
                      <a:pt x="36" y="63"/>
                    </a:lnTo>
                    <a:lnTo>
                      <a:pt x="38" y="63"/>
                    </a:lnTo>
                    <a:lnTo>
                      <a:pt x="39" y="61"/>
                    </a:lnTo>
                    <a:lnTo>
                      <a:pt x="40" y="60"/>
                    </a:lnTo>
                    <a:lnTo>
                      <a:pt x="40" y="58"/>
                    </a:lnTo>
                    <a:lnTo>
                      <a:pt x="40" y="56"/>
                    </a:lnTo>
                    <a:lnTo>
                      <a:pt x="41" y="52"/>
                    </a:lnTo>
                    <a:lnTo>
                      <a:pt x="42" y="52"/>
                    </a:lnTo>
                    <a:lnTo>
                      <a:pt x="44" y="54"/>
                    </a:lnTo>
                    <a:lnTo>
                      <a:pt x="45" y="52"/>
                    </a:lnTo>
                    <a:lnTo>
                      <a:pt x="45" y="51"/>
                    </a:lnTo>
                    <a:lnTo>
                      <a:pt x="46" y="48"/>
                    </a:lnTo>
                    <a:lnTo>
                      <a:pt x="47" y="47"/>
                    </a:lnTo>
                    <a:lnTo>
                      <a:pt x="47" y="46"/>
                    </a:lnTo>
                    <a:lnTo>
                      <a:pt x="48" y="45"/>
                    </a:lnTo>
                    <a:lnTo>
                      <a:pt x="49" y="45"/>
                    </a:lnTo>
                    <a:lnTo>
                      <a:pt x="51" y="44"/>
                    </a:lnTo>
                    <a:lnTo>
                      <a:pt x="53" y="41"/>
                    </a:lnTo>
                    <a:lnTo>
                      <a:pt x="54" y="41"/>
                    </a:lnTo>
                    <a:lnTo>
                      <a:pt x="55" y="39"/>
                    </a:lnTo>
                    <a:lnTo>
                      <a:pt x="55" y="37"/>
                    </a:lnTo>
                    <a:lnTo>
                      <a:pt x="55" y="36"/>
                    </a:lnTo>
                    <a:lnTo>
                      <a:pt x="55" y="35"/>
                    </a:lnTo>
                    <a:lnTo>
                      <a:pt x="56" y="34"/>
                    </a:lnTo>
                    <a:lnTo>
                      <a:pt x="57" y="27"/>
                    </a:lnTo>
                    <a:lnTo>
                      <a:pt x="54" y="26"/>
                    </a:lnTo>
                    <a:lnTo>
                      <a:pt x="56" y="25"/>
                    </a:lnTo>
                    <a:lnTo>
                      <a:pt x="55" y="23"/>
                    </a:lnTo>
                    <a:lnTo>
                      <a:pt x="56" y="22"/>
                    </a:lnTo>
                    <a:lnTo>
                      <a:pt x="57" y="22"/>
                    </a:lnTo>
                    <a:lnTo>
                      <a:pt x="53" y="0"/>
                    </a:lnTo>
                    <a:lnTo>
                      <a:pt x="46" y="3"/>
                    </a:lnTo>
                    <a:lnTo>
                      <a:pt x="44" y="5"/>
                    </a:lnTo>
                    <a:lnTo>
                      <a:pt x="42" y="6"/>
                    </a:lnTo>
                    <a:lnTo>
                      <a:pt x="39" y="10"/>
                    </a:lnTo>
                    <a:lnTo>
                      <a:pt x="37" y="10"/>
                    </a:lnTo>
                    <a:lnTo>
                      <a:pt x="36" y="10"/>
                    </a:lnTo>
                    <a:lnTo>
                      <a:pt x="34" y="10"/>
                    </a:lnTo>
                    <a:lnTo>
                      <a:pt x="33" y="11"/>
                    </a:lnTo>
                    <a:lnTo>
                      <a:pt x="30" y="13"/>
                    </a:lnTo>
                    <a:lnTo>
                      <a:pt x="29" y="13"/>
                    </a:lnTo>
                    <a:lnTo>
                      <a:pt x="27" y="12"/>
                    </a:lnTo>
                    <a:lnTo>
                      <a:pt x="26" y="13"/>
                    </a:lnTo>
                    <a:lnTo>
                      <a:pt x="25" y="12"/>
                    </a:lnTo>
                    <a:lnTo>
                      <a:pt x="26" y="11"/>
                    </a:lnTo>
                    <a:lnTo>
                      <a:pt x="25" y="11"/>
                    </a:lnTo>
                    <a:lnTo>
                      <a:pt x="23" y="11"/>
                    </a:lnTo>
                    <a:lnTo>
                      <a:pt x="19" y="9"/>
                    </a:lnTo>
                    <a:lnTo>
                      <a:pt x="18" y="9"/>
                    </a:lnTo>
                    <a:lnTo>
                      <a:pt x="17" y="10"/>
                    </a:lnTo>
                    <a:lnTo>
                      <a:pt x="17" y="9"/>
                    </a:lnTo>
                    <a:lnTo>
                      <a:pt x="0" y="1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2" name="Freeform 17"/>
              <p:cNvSpPr>
                <a:spLocks/>
              </p:cNvSpPr>
              <p:nvPr/>
            </p:nvSpPr>
            <p:spPr bwMode="auto">
              <a:xfrm>
                <a:off x="4134" y="2179"/>
                <a:ext cx="610" cy="249"/>
              </a:xfrm>
              <a:custGeom>
                <a:avLst/>
                <a:gdLst>
                  <a:gd name="T0" fmla="*/ 51 w 119"/>
                  <a:gd name="T1" fmla="*/ 976 h 51"/>
                  <a:gd name="T2" fmla="*/ 108 w 119"/>
                  <a:gd name="T3" fmla="*/ 928 h 51"/>
                  <a:gd name="T4" fmla="*/ 133 w 119"/>
                  <a:gd name="T5" fmla="*/ 859 h 51"/>
                  <a:gd name="T6" fmla="*/ 369 w 119"/>
                  <a:gd name="T7" fmla="*/ 737 h 51"/>
                  <a:gd name="T8" fmla="*/ 472 w 119"/>
                  <a:gd name="T9" fmla="*/ 644 h 51"/>
                  <a:gd name="T10" fmla="*/ 528 w 119"/>
                  <a:gd name="T11" fmla="*/ 644 h 51"/>
                  <a:gd name="T12" fmla="*/ 554 w 119"/>
                  <a:gd name="T13" fmla="*/ 596 h 51"/>
                  <a:gd name="T14" fmla="*/ 605 w 119"/>
                  <a:gd name="T15" fmla="*/ 596 h 51"/>
                  <a:gd name="T16" fmla="*/ 738 w 119"/>
                  <a:gd name="T17" fmla="*/ 547 h 51"/>
                  <a:gd name="T18" fmla="*/ 866 w 119"/>
                  <a:gd name="T19" fmla="*/ 405 h 51"/>
                  <a:gd name="T20" fmla="*/ 866 w 119"/>
                  <a:gd name="T21" fmla="*/ 308 h 51"/>
                  <a:gd name="T22" fmla="*/ 974 w 119"/>
                  <a:gd name="T23" fmla="*/ 308 h 51"/>
                  <a:gd name="T24" fmla="*/ 1102 w 119"/>
                  <a:gd name="T25" fmla="*/ 288 h 51"/>
                  <a:gd name="T26" fmla="*/ 2968 w 119"/>
                  <a:gd name="T27" fmla="*/ 24 h 51"/>
                  <a:gd name="T28" fmla="*/ 2994 w 119"/>
                  <a:gd name="T29" fmla="*/ 49 h 51"/>
                  <a:gd name="T30" fmla="*/ 3050 w 119"/>
                  <a:gd name="T31" fmla="*/ 117 h 51"/>
                  <a:gd name="T32" fmla="*/ 3050 w 119"/>
                  <a:gd name="T33" fmla="*/ 142 h 51"/>
                  <a:gd name="T34" fmla="*/ 2994 w 119"/>
                  <a:gd name="T35" fmla="*/ 117 h 51"/>
                  <a:gd name="T36" fmla="*/ 2968 w 119"/>
                  <a:gd name="T37" fmla="*/ 142 h 51"/>
                  <a:gd name="T38" fmla="*/ 2865 w 119"/>
                  <a:gd name="T39" fmla="*/ 190 h 51"/>
                  <a:gd name="T40" fmla="*/ 2758 w 119"/>
                  <a:gd name="T41" fmla="*/ 264 h 51"/>
                  <a:gd name="T42" fmla="*/ 2783 w 119"/>
                  <a:gd name="T43" fmla="*/ 288 h 51"/>
                  <a:gd name="T44" fmla="*/ 2942 w 119"/>
                  <a:gd name="T45" fmla="*/ 215 h 51"/>
                  <a:gd name="T46" fmla="*/ 2994 w 119"/>
                  <a:gd name="T47" fmla="*/ 264 h 51"/>
                  <a:gd name="T48" fmla="*/ 3019 w 119"/>
                  <a:gd name="T49" fmla="*/ 264 h 51"/>
                  <a:gd name="T50" fmla="*/ 3101 w 119"/>
                  <a:gd name="T51" fmla="*/ 215 h 51"/>
                  <a:gd name="T52" fmla="*/ 3127 w 119"/>
                  <a:gd name="T53" fmla="*/ 332 h 51"/>
                  <a:gd name="T54" fmla="*/ 3076 w 119"/>
                  <a:gd name="T55" fmla="*/ 405 h 51"/>
                  <a:gd name="T56" fmla="*/ 2994 w 119"/>
                  <a:gd name="T57" fmla="*/ 454 h 51"/>
                  <a:gd name="T58" fmla="*/ 2891 w 119"/>
                  <a:gd name="T59" fmla="*/ 478 h 51"/>
                  <a:gd name="T60" fmla="*/ 2865 w 119"/>
                  <a:gd name="T61" fmla="*/ 454 h 51"/>
                  <a:gd name="T62" fmla="*/ 2840 w 119"/>
                  <a:gd name="T63" fmla="*/ 430 h 51"/>
                  <a:gd name="T64" fmla="*/ 2840 w 119"/>
                  <a:gd name="T65" fmla="*/ 503 h 51"/>
                  <a:gd name="T66" fmla="*/ 2865 w 119"/>
                  <a:gd name="T67" fmla="*/ 522 h 51"/>
                  <a:gd name="T68" fmla="*/ 2891 w 119"/>
                  <a:gd name="T69" fmla="*/ 571 h 51"/>
                  <a:gd name="T70" fmla="*/ 2758 w 119"/>
                  <a:gd name="T71" fmla="*/ 644 h 51"/>
                  <a:gd name="T72" fmla="*/ 2758 w 119"/>
                  <a:gd name="T73" fmla="*/ 693 h 51"/>
                  <a:gd name="T74" fmla="*/ 2942 w 119"/>
                  <a:gd name="T75" fmla="*/ 644 h 51"/>
                  <a:gd name="T76" fmla="*/ 2994 w 119"/>
                  <a:gd name="T77" fmla="*/ 644 h 51"/>
                  <a:gd name="T78" fmla="*/ 2865 w 119"/>
                  <a:gd name="T79" fmla="*/ 762 h 51"/>
                  <a:gd name="T80" fmla="*/ 2707 w 119"/>
                  <a:gd name="T81" fmla="*/ 859 h 51"/>
                  <a:gd name="T82" fmla="*/ 2681 w 119"/>
                  <a:gd name="T83" fmla="*/ 884 h 51"/>
                  <a:gd name="T84" fmla="*/ 2522 w 119"/>
                  <a:gd name="T85" fmla="*/ 1050 h 51"/>
                  <a:gd name="T86" fmla="*/ 2445 w 119"/>
                  <a:gd name="T87" fmla="*/ 1191 h 51"/>
                  <a:gd name="T88" fmla="*/ 1815 w 119"/>
                  <a:gd name="T89" fmla="*/ 928 h 51"/>
                  <a:gd name="T90" fmla="*/ 1312 w 119"/>
                  <a:gd name="T91" fmla="*/ 859 h 51"/>
                  <a:gd name="T92" fmla="*/ 1287 w 119"/>
                  <a:gd name="T93" fmla="*/ 859 h 51"/>
                  <a:gd name="T94" fmla="*/ 789 w 119"/>
                  <a:gd name="T95" fmla="*/ 884 h 51"/>
                  <a:gd name="T96" fmla="*/ 682 w 119"/>
                  <a:gd name="T97" fmla="*/ 952 h 51"/>
                  <a:gd name="T98" fmla="*/ 0 w 119"/>
                  <a:gd name="T99" fmla="*/ 1074 h 5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119"/>
                  <a:gd name="T151" fmla="*/ 0 h 51"/>
                  <a:gd name="T152" fmla="*/ 119 w 119"/>
                  <a:gd name="T153" fmla="*/ 51 h 51"/>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119" h="51">
                    <a:moveTo>
                      <a:pt x="0" y="45"/>
                    </a:moveTo>
                    <a:lnTo>
                      <a:pt x="1" y="41"/>
                    </a:lnTo>
                    <a:lnTo>
                      <a:pt x="2" y="41"/>
                    </a:lnTo>
                    <a:lnTo>
                      <a:pt x="3" y="40"/>
                    </a:lnTo>
                    <a:lnTo>
                      <a:pt x="4" y="39"/>
                    </a:lnTo>
                    <a:lnTo>
                      <a:pt x="3" y="38"/>
                    </a:lnTo>
                    <a:lnTo>
                      <a:pt x="4" y="37"/>
                    </a:lnTo>
                    <a:lnTo>
                      <a:pt x="5" y="36"/>
                    </a:lnTo>
                    <a:lnTo>
                      <a:pt x="8" y="35"/>
                    </a:lnTo>
                    <a:lnTo>
                      <a:pt x="11" y="34"/>
                    </a:lnTo>
                    <a:lnTo>
                      <a:pt x="14" y="31"/>
                    </a:lnTo>
                    <a:lnTo>
                      <a:pt x="15" y="31"/>
                    </a:lnTo>
                    <a:lnTo>
                      <a:pt x="17" y="29"/>
                    </a:lnTo>
                    <a:lnTo>
                      <a:pt x="18" y="27"/>
                    </a:lnTo>
                    <a:lnTo>
                      <a:pt x="19" y="27"/>
                    </a:lnTo>
                    <a:lnTo>
                      <a:pt x="20" y="27"/>
                    </a:lnTo>
                    <a:lnTo>
                      <a:pt x="20" y="26"/>
                    </a:lnTo>
                    <a:lnTo>
                      <a:pt x="21" y="25"/>
                    </a:lnTo>
                    <a:lnTo>
                      <a:pt x="22" y="26"/>
                    </a:lnTo>
                    <a:lnTo>
                      <a:pt x="23" y="25"/>
                    </a:lnTo>
                    <a:lnTo>
                      <a:pt x="25" y="23"/>
                    </a:lnTo>
                    <a:lnTo>
                      <a:pt x="26" y="23"/>
                    </a:lnTo>
                    <a:lnTo>
                      <a:pt x="28" y="23"/>
                    </a:lnTo>
                    <a:lnTo>
                      <a:pt x="31" y="19"/>
                    </a:lnTo>
                    <a:lnTo>
                      <a:pt x="32" y="18"/>
                    </a:lnTo>
                    <a:lnTo>
                      <a:pt x="33" y="17"/>
                    </a:lnTo>
                    <a:lnTo>
                      <a:pt x="33" y="16"/>
                    </a:lnTo>
                    <a:lnTo>
                      <a:pt x="33" y="14"/>
                    </a:lnTo>
                    <a:lnTo>
                      <a:pt x="33" y="13"/>
                    </a:lnTo>
                    <a:lnTo>
                      <a:pt x="37" y="12"/>
                    </a:lnTo>
                    <a:lnTo>
                      <a:pt x="37" y="13"/>
                    </a:lnTo>
                    <a:lnTo>
                      <a:pt x="40" y="13"/>
                    </a:lnTo>
                    <a:lnTo>
                      <a:pt x="42" y="12"/>
                    </a:lnTo>
                    <a:lnTo>
                      <a:pt x="78" y="7"/>
                    </a:lnTo>
                    <a:lnTo>
                      <a:pt x="112" y="0"/>
                    </a:lnTo>
                    <a:lnTo>
                      <a:pt x="113" y="1"/>
                    </a:lnTo>
                    <a:lnTo>
                      <a:pt x="114" y="2"/>
                    </a:lnTo>
                    <a:lnTo>
                      <a:pt x="115" y="3"/>
                    </a:lnTo>
                    <a:lnTo>
                      <a:pt x="116" y="5"/>
                    </a:lnTo>
                    <a:lnTo>
                      <a:pt x="116" y="6"/>
                    </a:lnTo>
                    <a:lnTo>
                      <a:pt x="115" y="5"/>
                    </a:lnTo>
                    <a:lnTo>
                      <a:pt x="114" y="5"/>
                    </a:lnTo>
                    <a:lnTo>
                      <a:pt x="113" y="5"/>
                    </a:lnTo>
                    <a:lnTo>
                      <a:pt x="112" y="5"/>
                    </a:lnTo>
                    <a:lnTo>
                      <a:pt x="113" y="6"/>
                    </a:lnTo>
                    <a:lnTo>
                      <a:pt x="110" y="8"/>
                    </a:lnTo>
                    <a:lnTo>
                      <a:pt x="109" y="8"/>
                    </a:lnTo>
                    <a:lnTo>
                      <a:pt x="108" y="10"/>
                    </a:lnTo>
                    <a:lnTo>
                      <a:pt x="106" y="10"/>
                    </a:lnTo>
                    <a:lnTo>
                      <a:pt x="105" y="11"/>
                    </a:lnTo>
                    <a:lnTo>
                      <a:pt x="105" y="12"/>
                    </a:lnTo>
                    <a:lnTo>
                      <a:pt x="106" y="12"/>
                    </a:lnTo>
                    <a:lnTo>
                      <a:pt x="108" y="11"/>
                    </a:lnTo>
                    <a:lnTo>
                      <a:pt x="111" y="10"/>
                    </a:lnTo>
                    <a:lnTo>
                      <a:pt x="112" y="9"/>
                    </a:lnTo>
                    <a:lnTo>
                      <a:pt x="114" y="9"/>
                    </a:lnTo>
                    <a:lnTo>
                      <a:pt x="114" y="10"/>
                    </a:lnTo>
                    <a:lnTo>
                      <a:pt x="114" y="11"/>
                    </a:lnTo>
                    <a:lnTo>
                      <a:pt x="115" y="12"/>
                    </a:lnTo>
                    <a:lnTo>
                      <a:pt x="115" y="11"/>
                    </a:lnTo>
                    <a:lnTo>
                      <a:pt x="116" y="11"/>
                    </a:lnTo>
                    <a:lnTo>
                      <a:pt x="117" y="9"/>
                    </a:lnTo>
                    <a:lnTo>
                      <a:pt x="118" y="9"/>
                    </a:lnTo>
                    <a:lnTo>
                      <a:pt x="119" y="11"/>
                    </a:lnTo>
                    <a:lnTo>
                      <a:pt x="119" y="14"/>
                    </a:lnTo>
                    <a:lnTo>
                      <a:pt x="119" y="15"/>
                    </a:lnTo>
                    <a:lnTo>
                      <a:pt x="117" y="16"/>
                    </a:lnTo>
                    <a:lnTo>
                      <a:pt x="117" y="17"/>
                    </a:lnTo>
                    <a:lnTo>
                      <a:pt x="117" y="18"/>
                    </a:lnTo>
                    <a:lnTo>
                      <a:pt x="115" y="19"/>
                    </a:lnTo>
                    <a:lnTo>
                      <a:pt x="114" y="19"/>
                    </a:lnTo>
                    <a:lnTo>
                      <a:pt x="113" y="20"/>
                    </a:lnTo>
                    <a:lnTo>
                      <a:pt x="111" y="20"/>
                    </a:lnTo>
                    <a:lnTo>
                      <a:pt x="110" y="20"/>
                    </a:lnTo>
                    <a:lnTo>
                      <a:pt x="109" y="19"/>
                    </a:lnTo>
                    <a:lnTo>
                      <a:pt x="109" y="18"/>
                    </a:lnTo>
                    <a:lnTo>
                      <a:pt x="108" y="18"/>
                    </a:lnTo>
                    <a:lnTo>
                      <a:pt x="108" y="20"/>
                    </a:lnTo>
                    <a:lnTo>
                      <a:pt x="108" y="21"/>
                    </a:lnTo>
                    <a:lnTo>
                      <a:pt x="108" y="22"/>
                    </a:lnTo>
                    <a:lnTo>
                      <a:pt x="109" y="22"/>
                    </a:lnTo>
                    <a:lnTo>
                      <a:pt x="110" y="23"/>
                    </a:lnTo>
                    <a:lnTo>
                      <a:pt x="110" y="24"/>
                    </a:lnTo>
                    <a:lnTo>
                      <a:pt x="107" y="28"/>
                    </a:lnTo>
                    <a:lnTo>
                      <a:pt x="105" y="27"/>
                    </a:lnTo>
                    <a:lnTo>
                      <a:pt x="104" y="27"/>
                    </a:lnTo>
                    <a:lnTo>
                      <a:pt x="104" y="28"/>
                    </a:lnTo>
                    <a:lnTo>
                      <a:pt x="105" y="29"/>
                    </a:lnTo>
                    <a:lnTo>
                      <a:pt x="108" y="28"/>
                    </a:lnTo>
                    <a:lnTo>
                      <a:pt x="110" y="28"/>
                    </a:lnTo>
                    <a:lnTo>
                      <a:pt x="112" y="27"/>
                    </a:lnTo>
                    <a:lnTo>
                      <a:pt x="112" y="26"/>
                    </a:lnTo>
                    <a:lnTo>
                      <a:pt x="113" y="26"/>
                    </a:lnTo>
                    <a:lnTo>
                      <a:pt x="114" y="27"/>
                    </a:lnTo>
                    <a:lnTo>
                      <a:pt x="113" y="29"/>
                    </a:lnTo>
                    <a:lnTo>
                      <a:pt x="111" y="31"/>
                    </a:lnTo>
                    <a:lnTo>
                      <a:pt x="109" y="32"/>
                    </a:lnTo>
                    <a:lnTo>
                      <a:pt x="108" y="32"/>
                    </a:lnTo>
                    <a:lnTo>
                      <a:pt x="105" y="32"/>
                    </a:lnTo>
                    <a:lnTo>
                      <a:pt x="103" y="36"/>
                    </a:lnTo>
                    <a:lnTo>
                      <a:pt x="102" y="37"/>
                    </a:lnTo>
                    <a:lnTo>
                      <a:pt x="99" y="39"/>
                    </a:lnTo>
                    <a:lnTo>
                      <a:pt x="97" y="41"/>
                    </a:lnTo>
                    <a:lnTo>
                      <a:pt x="96" y="44"/>
                    </a:lnTo>
                    <a:lnTo>
                      <a:pt x="95" y="48"/>
                    </a:lnTo>
                    <a:lnTo>
                      <a:pt x="95" y="49"/>
                    </a:lnTo>
                    <a:lnTo>
                      <a:pt x="93" y="50"/>
                    </a:lnTo>
                    <a:lnTo>
                      <a:pt x="88" y="51"/>
                    </a:lnTo>
                    <a:lnTo>
                      <a:pt x="87" y="51"/>
                    </a:lnTo>
                    <a:lnTo>
                      <a:pt x="69" y="39"/>
                    </a:lnTo>
                    <a:lnTo>
                      <a:pt x="54" y="41"/>
                    </a:lnTo>
                    <a:lnTo>
                      <a:pt x="53" y="39"/>
                    </a:lnTo>
                    <a:lnTo>
                      <a:pt x="50" y="36"/>
                    </a:lnTo>
                    <a:lnTo>
                      <a:pt x="49" y="37"/>
                    </a:lnTo>
                    <a:lnTo>
                      <a:pt x="49" y="36"/>
                    </a:lnTo>
                    <a:lnTo>
                      <a:pt x="49" y="35"/>
                    </a:lnTo>
                    <a:lnTo>
                      <a:pt x="31" y="37"/>
                    </a:lnTo>
                    <a:lnTo>
                      <a:pt x="30" y="37"/>
                    </a:lnTo>
                    <a:lnTo>
                      <a:pt x="30" y="38"/>
                    </a:lnTo>
                    <a:lnTo>
                      <a:pt x="26" y="40"/>
                    </a:lnTo>
                    <a:lnTo>
                      <a:pt x="25" y="40"/>
                    </a:lnTo>
                    <a:lnTo>
                      <a:pt x="21" y="42"/>
                    </a:lnTo>
                    <a:lnTo>
                      <a:pt x="0" y="4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3" name="Freeform 19"/>
              <p:cNvSpPr>
                <a:spLocks/>
              </p:cNvSpPr>
              <p:nvPr/>
            </p:nvSpPr>
            <p:spPr bwMode="auto">
              <a:xfrm>
                <a:off x="4236" y="1896"/>
                <a:ext cx="313" cy="293"/>
              </a:xfrm>
              <a:custGeom>
                <a:avLst/>
                <a:gdLst>
                  <a:gd name="T0" fmla="*/ 529 w 61"/>
                  <a:gd name="T1" fmla="*/ 0 h 60"/>
                  <a:gd name="T2" fmla="*/ 529 w 61"/>
                  <a:gd name="T3" fmla="*/ 73 h 60"/>
                  <a:gd name="T4" fmla="*/ 554 w 61"/>
                  <a:gd name="T5" fmla="*/ 117 h 60"/>
                  <a:gd name="T6" fmla="*/ 498 w 61"/>
                  <a:gd name="T7" fmla="*/ 308 h 60"/>
                  <a:gd name="T8" fmla="*/ 498 w 61"/>
                  <a:gd name="T9" fmla="*/ 356 h 60"/>
                  <a:gd name="T10" fmla="*/ 472 w 61"/>
                  <a:gd name="T11" fmla="*/ 454 h 60"/>
                  <a:gd name="T12" fmla="*/ 395 w 61"/>
                  <a:gd name="T13" fmla="*/ 523 h 60"/>
                  <a:gd name="T14" fmla="*/ 344 w 61"/>
                  <a:gd name="T15" fmla="*/ 547 h 60"/>
                  <a:gd name="T16" fmla="*/ 287 w 61"/>
                  <a:gd name="T17" fmla="*/ 571 h 60"/>
                  <a:gd name="T18" fmla="*/ 262 w 61"/>
                  <a:gd name="T19" fmla="*/ 620 h 60"/>
                  <a:gd name="T20" fmla="*/ 236 w 61"/>
                  <a:gd name="T21" fmla="*/ 718 h 60"/>
                  <a:gd name="T22" fmla="*/ 159 w 61"/>
                  <a:gd name="T23" fmla="*/ 718 h 60"/>
                  <a:gd name="T24" fmla="*/ 108 w 61"/>
                  <a:gd name="T25" fmla="*/ 811 h 60"/>
                  <a:gd name="T26" fmla="*/ 108 w 61"/>
                  <a:gd name="T27" fmla="*/ 908 h 60"/>
                  <a:gd name="T28" fmla="*/ 51 w 61"/>
                  <a:gd name="T29" fmla="*/ 977 h 60"/>
                  <a:gd name="T30" fmla="*/ 0 w 61"/>
                  <a:gd name="T31" fmla="*/ 1026 h 60"/>
                  <a:gd name="T32" fmla="*/ 0 w 61"/>
                  <a:gd name="T33" fmla="*/ 1099 h 60"/>
                  <a:gd name="T34" fmla="*/ 77 w 61"/>
                  <a:gd name="T35" fmla="*/ 1216 h 60"/>
                  <a:gd name="T36" fmla="*/ 159 w 61"/>
                  <a:gd name="T37" fmla="*/ 1289 h 60"/>
                  <a:gd name="T38" fmla="*/ 210 w 61"/>
                  <a:gd name="T39" fmla="*/ 1289 h 60"/>
                  <a:gd name="T40" fmla="*/ 210 w 61"/>
                  <a:gd name="T41" fmla="*/ 1314 h 60"/>
                  <a:gd name="T42" fmla="*/ 262 w 61"/>
                  <a:gd name="T43" fmla="*/ 1314 h 60"/>
                  <a:gd name="T44" fmla="*/ 262 w 61"/>
                  <a:gd name="T45" fmla="*/ 1358 h 60"/>
                  <a:gd name="T46" fmla="*/ 395 w 61"/>
                  <a:gd name="T47" fmla="*/ 1431 h 60"/>
                  <a:gd name="T48" fmla="*/ 472 w 61"/>
                  <a:gd name="T49" fmla="*/ 1406 h 60"/>
                  <a:gd name="T50" fmla="*/ 498 w 61"/>
                  <a:gd name="T51" fmla="*/ 1358 h 60"/>
                  <a:gd name="T52" fmla="*/ 554 w 61"/>
                  <a:gd name="T53" fmla="*/ 1406 h 60"/>
                  <a:gd name="T54" fmla="*/ 657 w 61"/>
                  <a:gd name="T55" fmla="*/ 1358 h 60"/>
                  <a:gd name="T56" fmla="*/ 682 w 61"/>
                  <a:gd name="T57" fmla="*/ 1314 h 60"/>
                  <a:gd name="T58" fmla="*/ 790 w 61"/>
                  <a:gd name="T59" fmla="*/ 1265 h 60"/>
                  <a:gd name="T60" fmla="*/ 867 w 61"/>
                  <a:gd name="T61" fmla="*/ 1216 h 60"/>
                  <a:gd name="T62" fmla="*/ 867 w 61"/>
                  <a:gd name="T63" fmla="*/ 1143 h 60"/>
                  <a:gd name="T64" fmla="*/ 1001 w 61"/>
                  <a:gd name="T65" fmla="*/ 762 h 60"/>
                  <a:gd name="T66" fmla="*/ 1052 w 61"/>
                  <a:gd name="T67" fmla="*/ 786 h 60"/>
                  <a:gd name="T68" fmla="*/ 1078 w 61"/>
                  <a:gd name="T69" fmla="*/ 835 h 60"/>
                  <a:gd name="T70" fmla="*/ 1160 w 61"/>
                  <a:gd name="T71" fmla="*/ 762 h 60"/>
                  <a:gd name="T72" fmla="*/ 1211 w 61"/>
                  <a:gd name="T73" fmla="*/ 645 h 60"/>
                  <a:gd name="T74" fmla="*/ 1288 w 61"/>
                  <a:gd name="T75" fmla="*/ 596 h 60"/>
                  <a:gd name="T76" fmla="*/ 1344 w 61"/>
                  <a:gd name="T77" fmla="*/ 547 h 60"/>
                  <a:gd name="T78" fmla="*/ 1370 w 61"/>
                  <a:gd name="T79" fmla="*/ 479 h 60"/>
                  <a:gd name="T80" fmla="*/ 1370 w 61"/>
                  <a:gd name="T81" fmla="*/ 454 h 60"/>
                  <a:gd name="T82" fmla="*/ 1370 w 61"/>
                  <a:gd name="T83" fmla="*/ 356 h 60"/>
                  <a:gd name="T84" fmla="*/ 1555 w 61"/>
                  <a:gd name="T85" fmla="*/ 454 h 60"/>
                  <a:gd name="T86" fmla="*/ 1580 w 61"/>
                  <a:gd name="T87" fmla="*/ 454 h 60"/>
                  <a:gd name="T88" fmla="*/ 1555 w 61"/>
                  <a:gd name="T89" fmla="*/ 308 h 60"/>
                  <a:gd name="T90" fmla="*/ 1529 w 61"/>
                  <a:gd name="T91" fmla="*/ 264 h 60"/>
                  <a:gd name="T92" fmla="*/ 1473 w 61"/>
                  <a:gd name="T93" fmla="*/ 264 h 60"/>
                  <a:gd name="T94" fmla="*/ 1344 w 61"/>
                  <a:gd name="T95" fmla="*/ 288 h 60"/>
                  <a:gd name="T96" fmla="*/ 1288 w 61"/>
                  <a:gd name="T97" fmla="*/ 332 h 60"/>
                  <a:gd name="T98" fmla="*/ 1211 w 61"/>
                  <a:gd name="T99" fmla="*/ 308 h 60"/>
                  <a:gd name="T100" fmla="*/ 1185 w 61"/>
                  <a:gd name="T101" fmla="*/ 356 h 60"/>
                  <a:gd name="T102" fmla="*/ 1108 w 61"/>
                  <a:gd name="T103" fmla="*/ 405 h 60"/>
                  <a:gd name="T104" fmla="*/ 1026 w 61"/>
                  <a:gd name="T105" fmla="*/ 479 h 60"/>
                  <a:gd name="T106" fmla="*/ 949 w 61"/>
                  <a:gd name="T107" fmla="*/ 308 h 60"/>
                  <a:gd name="T108" fmla="*/ 554 w 61"/>
                  <a:gd name="T109" fmla="*/ 0 h 60"/>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61"/>
                  <a:gd name="T166" fmla="*/ 0 h 60"/>
                  <a:gd name="T167" fmla="*/ 61 w 61"/>
                  <a:gd name="T168" fmla="*/ 60 h 60"/>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61" h="60">
                    <a:moveTo>
                      <a:pt x="21" y="0"/>
                    </a:moveTo>
                    <a:lnTo>
                      <a:pt x="20" y="0"/>
                    </a:lnTo>
                    <a:lnTo>
                      <a:pt x="19" y="1"/>
                    </a:lnTo>
                    <a:lnTo>
                      <a:pt x="20" y="3"/>
                    </a:lnTo>
                    <a:lnTo>
                      <a:pt x="18" y="4"/>
                    </a:lnTo>
                    <a:lnTo>
                      <a:pt x="21" y="5"/>
                    </a:lnTo>
                    <a:lnTo>
                      <a:pt x="20" y="12"/>
                    </a:lnTo>
                    <a:lnTo>
                      <a:pt x="19" y="13"/>
                    </a:lnTo>
                    <a:lnTo>
                      <a:pt x="19" y="14"/>
                    </a:lnTo>
                    <a:lnTo>
                      <a:pt x="19" y="15"/>
                    </a:lnTo>
                    <a:lnTo>
                      <a:pt x="19" y="17"/>
                    </a:lnTo>
                    <a:lnTo>
                      <a:pt x="18" y="19"/>
                    </a:lnTo>
                    <a:lnTo>
                      <a:pt x="17" y="19"/>
                    </a:lnTo>
                    <a:lnTo>
                      <a:pt x="15" y="22"/>
                    </a:lnTo>
                    <a:lnTo>
                      <a:pt x="13" y="23"/>
                    </a:lnTo>
                    <a:lnTo>
                      <a:pt x="12" y="23"/>
                    </a:lnTo>
                    <a:lnTo>
                      <a:pt x="11" y="24"/>
                    </a:lnTo>
                    <a:lnTo>
                      <a:pt x="11" y="25"/>
                    </a:lnTo>
                    <a:lnTo>
                      <a:pt x="10" y="26"/>
                    </a:lnTo>
                    <a:lnTo>
                      <a:pt x="9" y="29"/>
                    </a:lnTo>
                    <a:lnTo>
                      <a:pt x="9" y="30"/>
                    </a:lnTo>
                    <a:lnTo>
                      <a:pt x="8" y="32"/>
                    </a:lnTo>
                    <a:lnTo>
                      <a:pt x="6" y="30"/>
                    </a:lnTo>
                    <a:lnTo>
                      <a:pt x="5" y="30"/>
                    </a:lnTo>
                    <a:lnTo>
                      <a:pt x="4" y="34"/>
                    </a:lnTo>
                    <a:lnTo>
                      <a:pt x="4" y="36"/>
                    </a:lnTo>
                    <a:lnTo>
                      <a:pt x="4" y="38"/>
                    </a:lnTo>
                    <a:lnTo>
                      <a:pt x="3" y="39"/>
                    </a:lnTo>
                    <a:lnTo>
                      <a:pt x="2" y="41"/>
                    </a:lnTo>
                    <a:lnTo>
                      <a:pt x="0" y="41"/>
                    </a:lnTo>
                    <a:lnTo>
                      <a:pt x="0" y="43"/>
                    </a:lnTo>
                    <a:lnTo>
                      <a:pt x="0" y="45"/>
                    </a:lnTo>
                    <a:lnTo>
                      <a:pt x="0" y="46"/>
                    </a:lnTo>
                    <a:lnTo>
                      <a:pt x="1" y="47"/>
                    </a:lnTo>
                    <a:lnTo>
                      <a:pt x="3" y="51"/>
                    </a:lnTo>
                    <a:lnTo>
                      <a:pt x="5" y="53"/>
                    </a:lnTo>
                    <a:lnTo>
                      <a:pt x="6" y="54"/>
                    </a:lnTo>
                    <a:lnTo>
                      <a:pt x="6" y="53"/>
                    </a:lnTo>
                    <a:lnTo>
                      <a:pt x="8" y="54"/>
                    </a:lnTo>
                    <a:lnTo>
                      <a:pt x="8" y="55"/>
                    </a:lnTo>
                    <a:lnTo>
                      <a:pt x="9" y="55"/>
                    </a:lnTo>
                    <a:lnTo>
                      <a:pt x="10" y="55"/>
                    </a:lnTo>
                    <a:lnTo>
                      <a:pt x="11" y="56"/>
                    </a:lnTo>
                    <a:lnTo>
                      <a:pt x="10" y="57"/>
                    </a:lnTo>
                    <a:lnTo>
                      <a:pt x="12" y="59"/>
                    </a:lnTo>
                    <a:lnTo>
                      <a:pt x="15" y="60"/>
                    </a:lnTo>
                    <a:lnTo>
                      <a:pt x="17" y="60"/>
                    </a:lnTo>
                    <a:lnTo>
                      <a:pt x="18" y="59"/>
                    </a:lnTo>
                    <a:lnTo>
                      <a:pt x="18" y="58"/>
                    </a:lnTo>
                    <a:lnTo>
                      <a:pt x="19" y="57"/>
                    </a:lnTo>
                    <a:lnTo>
                      <a:pt x="20" y="58"/>
                    </a:lnTo>
                    <a:lnTo>
                      <a:pt x="21" y="59"/>
                    </a:lnTo>
                    <a:lnTo>
                      <a:pt x="22" y="58"/>
                    </a:lnTo>
                    <a:lnTo>
                      <a:pt x="25" y="57"/>
                    </a:lnTo>
                    <a:lnTo>
                      <a:pt x="26" y="55"/>
                    </a:lnTo>
                    <a:lnTo>
                      <a:pt x="27" y="56"/>
                    </a:lnTo>
                    <a:lnTo>
                      <a:pt x="30" y="53"/>
                    </a:lnTo>
                    <a:lnTo>
                      <a:pt x="31" y="54"/>
                    </a:lnTo>
                    <a:lnTo>
                      <a:pt x="33" y="51"/>
                    </a:lnTo>
                    <a:lnTo>
                      <a:pt x="32" y="50"/>
                    </a:lnTo>
                    <a:lnTo>
                      <a:pt x="33" y="48"/>
                    </a:lnTo>
                    <a:lnTo>
                      <a:pt x="35" y="43"/>
                    </a:lnTo>
                    <a:lnTo>
                      <a:pt x="38" y="32"/>
                    </a:lnTo>
                    <a:lnTo>
                      <a:pt x="40" y="33"/>
                    </a:lnTo>
                    <a:lnTo>
                      <a:pt x="40" y="34"/>
                    </a:lnTo>
                    <a:lnTo>
                      <a:pt x="41" y="35"/>
                    </a:lnTo>
                    <a:lnTo>
                      <a:pt x="43" y="34"/>
                    </a:lnTo>
                    <a:lnTo>
                      <a:pt x="44" y="32"/>
                    </a:lnTo>
                    <a:lnTo>
                      <a:pt x="45" y="28"/>
                    </a:lnTo>
                    <a:lnTo>
                      <a:pt x="46" y="27"/>
                    </a:lnTo>
                    <a:lnTo>
                      <a:pt x="48" y="27"/>
                    </a:lnTo>
                    <a:lnTo>
                      <a:pt x="49" y="25"/>
                    </a:lnTo>
                    <a:lnTo>
                      <a:pt x="50" y="25"/>
                    </a:lnTo>
                    <a:lnTo>
                      <a:pt x="51" y="23"/>
                    </a:lnTo>
                    <a:lnTo>
                      <a:pt x="51" y="21"/>
                    </a:lnTo>
                    <a:lnTo>
                      <a:pt x="52" y="20"/>
                    </a:lnTo>
                    <a:lnTo>
                      <a:pt x="52" y="19"/>
                    </a:lnTo>
                    <a:lnTo>
                      <a:pt x="52" y="16"/>
                    </a:lnTo>
                    <a:lnTo>
                      <a:pt x="52" y="15"/>
                    </a:lnTo>
                    <a:lnTo>
                      <a:pt x="53" y="15"/>
                    </a:lnTo>
                    <a:lnTo>
                      <a:pt x="59" y="19"/>
                    </a:lnTo>
                    <a:lnTo>
                      <a:pt x="60" y="19"/>
                    </a:lnTo>
                    <a:lnTo>
                      <a:pt x="61" y="16"/>
                    </a:lnTo>
                    <a:lnTo>
                      <a:pt x="59" y="13"/>
                    </a:lnTo>
                    <a:lnTo>
                      <a:pt x="59" y="12"/>
                    </a:lnTo>
                    <a:lnTo>
                      <a:pt x="58" y="11"/>
                    </a:lnTo>
                    <a:lnTo>
                      <a:pt x="57" y="12"/>
                    </a:lnTo>
                    <a:lnTo>
                      <a:pt x="56" y="11"/>
                    </a:lnTo>
                    <a:lnTo>
                      <a:pt x="55" y="11"/>
                    </a:lnTo>
                    <a:lnTo>
                      <a:pt x="51" y="12"/>
                    </a:lnTo>
                    <a:lnTo>
                      <a:pt x="50" y="13"/>
                    </a:lnTo>
                    <a:lnTo>
                      <a:pt x="49" y="14"/>
                    </a:lnTo>
                    <a:lnTo>
                      <a:pt x="47" y="14"/>
                    </a:lnTo>
                    <a:lnTo>
                      <a:pt x="46" y="13"/>
                    </a:lnTo>
                    <a:lnTo>
                      <a:pt x="46" y="15"/>
                    </a:lnTo>
                    <a:lnTo>
                      <a:pt x="45" y="15"/>
                    </a:lnTo>
                    <a:lnTo>
                      <a:pt x="44" y="17"/>
                    </a:lnTo>
                    <a:lnTo>
                      <a:pt x="42" y="17"/>
                    </a:lnTo>
                    <a:lnTo>
                      <a:pt x="40" y="20"/>
                    </a:lnTo>
                    <a:lnTo>
                      <a:pt x="39" y="20"/>
                    </a:lnTo>
                    <a:lnTo>
                      <a:pt x="38" y="21"/>
                    </a:lnTo>
                    <a:lnTo>
                      <a:pt x="36" y="13"/>
                    </a:lnTo>
                    <a:lnTo>
                      <a:pt x="23" y="15"/>
                    </a:lnTo>
                    <a:lnTo>
                      <a:pt x="2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4" name="Freeform 20"/>
              <p:cNvSpPr>
                <a:spLocks/>
              </p:cNvSpPr>
              <p:nvPr/>
            </p:nvSpPr>
            <p:spPr bwMode="auto">
              <a:xfrm>
                <a:off x="3425" y="2306"/>
                <a:ext cx="345" cy="302"/>
              </a:xfrm>
              <a:custGeom>
                <a:avLst/>
                <a:gdLst>
                  <a:gd name="T0" fmla="*/ 0 w 67"/>
                  <a:gd name="T1" fmla="*/ 73 h 62"/>
                  <a:gd name="T2" fmla="*/ 1591 w 67"/>
                  <a:gd name="T3" fmla="*/ 0 h 62"/>
                  <a:gd name="T4" fmla="*/ 1591 w 67"/>
                  <a:gd name="T5" fmla="*/ 24 h 62"/>
                  <a:gd name="T6" fmla="*/ 1617 w 67"/>
                  <a:gd name="T7" fmla="*/ 49 h 62"/>
                  <a:gd name="T8" fmla="*/ 1643 w 67"/>
                  <a:gd name="T9" fmla="*/ 73 h 62"/>
                  <a:gd name="T10" fmla="*/ 1617 w 67"/>
                  <a:gd name="T11" fmla="*/ 117 h 62"/>
                  <a:gd name="T12" fmla="*/ 1591 w 67"/>
                  <a:gd name="T13" fmla="*/ 141 h 62"/>
                  <a:gd name="T14" fmla="*/ 1540 w 67"/>
                  <a:gd name="T15" fmla="*/ 190 h 62"/>
                  <a:gd name="T16" fmla="*/ 1540 w 67"/>
                  <a:gd name="T17" fmla="*/ 214 h 62"/>
                  <a:gd name="T18" fmla="*/ 1776 w 67"/>
                  <a:gd name="T19" fmla="*/ 214 h 62"/>
                  <a:gd name="T20" fmla="*/ 1776 w 67"/>
                  <a:gd name="T21" fmla="*/ 214 h 62"/>
                  <a:gd name="T22" fmla="*/ 1776 w 67"/>
                  <a:gd name="T23" fmla="*/ 239 h 62"/>
                  <a:gd name="T24" fmla="*/ 1751 w 67"/>
                  <a:gd name="T25" fmla="*/ 283 h 62"/>
                  <a:gd name="T26" fmla="*/ 1725 w 67"/>
                  <a:gd name="T27" fmla="*/ 307 h 62"/>
                  <a:gd name="T28" fmla="*/ 1699 w 67"/>
                  <a:gd name="T29" fmla="*/ 404 h 62"/>
                  <a:gd name="T30" fmla="*/ 1643 w 67"/>
                  <a:gd name="T31" fmla="*/ 453 h 62"/>
                  <a:gd name="T32" fmla="*/ 1643 w 67"/>
                  <a:gd name="T33" fmla="*/ 521 h 62"/>
                  <a:gd name="T34" fmla="*/ 1643 w 67"/>
                  <a:gd name="T35" fmla="*/ 594 h 62"/>
                  <a:gd name="T36" fmla="*/ 1643 w 67"/>
                  <a:gd name="T37" fmla="*/ 594 h 62"/>
                  <a:gd name="T38" fmla="*/ 1591 w 67"/>
                  <a:gd name="T39" fmla="*/ 619 h 62"/>
                  <a:gd name="T40" fmla="*/ 1591 w 67"/>
                  <a:gd name="T41" fmla="*/ 643 h 62"/>
                  <a:gd name="T42" fmla="*/ 1514 w 67"/>
                  <a:gd name="T43" fmla="*/ 687 h 62"/>
                  <a:gd name="T44" fmla="*/ 1514 w 67"/>
                  <a:gd name="T45" fmla="*/ 760 h 62"/>
                  <a:gd name="T46" fmla="*/ 1514 w 67"/>
                  <a:gd name="T47" fmla="*/ 828 h 62"/>
                  <a:gd name="T48" fmla="*/ 1483 w 67"/>
                  <a:gd name="T49" fmla="*/ 852 h 62"/>
                  <a:gd name="T50" fmla="*/ 1431 w 67"/>
                  <a:gd name="T51" fmla="*/ 901 h 62"/>
                  <a:gd name="T52" fmla="*/ 1380 w 67"/>
                  <a:gd name="T53" fmla="*/ 950 h 62"/>
                  <a:gd name="T54" fmla="*/ 1354 w 67"/>
                  <a:gd name="T55" fmla="*/ 974 h 62"/>
                  <a:gd name="T56" fmla="*/ 1354 w 67"/>
                  <a:gd name="T57" fmla="*/ 1018 h 62"/>
                  <a:gd name="T58" fmla="*/ 1323 w 67"/>
                  <a:gd name="T59" fmla="*/ 1067 h 62"/>
                  <a:gd name="T60" fmla="*/ 1323 w 67"/>
                  <a:gd name="T61" fmla="*/ 1091 h 62"/>
                  <a:gd name="T62" fmla="*/ 1298 w 67"/>
                  <a:gd name="T63" fmla="*/ 1164 h 62"/>
                  <a:gd name="T64" fmla="*/ 1272 w 67"/>
                  <a:gd name="T65" fmla="*/ 1208 h 62"/>
                  <a:gd name="T66" fmla="*/ 1298 w 67"/>
                  <a:gd name="T67" fmla="*/ 1281 h 62"/>
                  <a:gd name="T68" fmla="*/ 1323 w 67"/>
                  <a:gd name="T69" fmla="*/ 1305 h 62"/>
                  <a:gd name="T70" fmla="*/ 1323 w 67"/>
                  <a:gd name="T71" fmla="*/ 1354 h 62"/>
                  <a:gd name="T72" fmla="*/ 1323 w 67"/>
                  <a:gd name="T73" fmla="*/ 1354 h 62"/>
                  <a:gd name="T74" fmla="*/ 1323 w 67"/>
                  <a:gd name="T75" fmla="*/ 1378 h 62"/>
                  <a:gd name="T76" fmla="*/ 1323 w 67"/>
                  <a:gd name="T77" fmla="*/ 1378 h 62"/>
                  <a:gd name="T78" fmla="*/ 1298 w 67"/>
                  <a:gd name="T79" fmla="*/ 1422 h 62"/>
                  <a:gd name="T80" fmla="*/ 1323 w 67"/>
                  <a:gd name="T81" fmla="*/ 1447 h 62"/>
                  <a:gd name="T82" fmla="*/ 211 w 67"/>
                  <a:gd name="T83" fmla="*/ 1471 h 62"/>
                  <a:gd name="T84" fmla="*/ 211 w 67"/>
                  <a:gd name="T85" fmla="*/ 1257 h 62"/>
                  <a:gd name="T86" fmla="*/ 160 w 67"/>
                  <a:gd name="T87" fmla="*/ 1232 h 62"/>
                  <a:gd name="T88" fmla="*/ 108 w 67"/>
                  <a:gd name="T89" fmla="*/ 1257 h 62"/>
                  <a:gd name="T90" fmla="*/ 108 w 67"/>
                  <a:gd name="T91" fmla="*/ 1257 h 62"/>
                  <a:gd name="T92" fmla="*/ 51 w 67"/>
                  <a:gd name="T93" fmla="*/ 1208 h 62"/>
                  <a:gd name="T94" fmla="*/ 51 w 67"/>
                  <a:gd name="T95" fmla="*/ 521 h 62"/>
                  <a:gd name="T96" fmla="*/ 0 w 67"/>
                  <a:gd name="T97" fmla="*/ 73 h 62"/>
                  <a:gd name="T98" fmla="*/ 0 w 67"/>
                  <a:gd name="T99" fmla="*/ 73 h 62"/>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7"/>
                  <a:gd name="T151" fmla="*/ 0 h 62"/>
                  <a:gd name="T152" fmla="*/ 67 w 67"/>
                  <a:gd name="T153" fmla="*/ 62 h 62"/>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7" h="62">
                    <a:moveTo>
                      <a:pt x="0" y="3"/>
                    </a:moveTo>
                    <a:lnTo>
                      <a:pt x="60" y="0"/>
                    </a:lnTo>
                    <a:lnTo>
                      <a:pt x="60" y="1"/>
                    </a:lnTo>
                    <a:lnTo>
                      <a:pt x="61" y="2"/>
                    </a:lnTo>
                    <a:lnTo>
                      <a:pt x="62" y="3"/>
                    </a:lnTo>
                    <a:lnTo>
                      <a:pt x="61" y="5"/>
                    </a:lnTo>
                    <a:lnTo>
                      <a:pt x="60" y="6"/>
                    </a:lnTo>
                    <a:lnTo>
                      <a:pt x="58" y="8"/>
                    </a:lnTo>
                    <a:lnTo>
                      <a:pt x="58" y="9"/>
                    </a:lnTo>
                    <a:lnTo>
                      <a:pt x="67" y="9"/>
                    </a:lnTo>
                    <a:lnTo>
                      <a:pt x="67" y="10"/>
                    </a:lnTo>
                    <a:lnTo>
                      <a:pt x="66" y="12"/>
                    </a:lnTo>
                    <a:lnTo>
                      <a:pt x="65" y="13"/>
                    </a:lnTo>
                    <a:lnTo>
                      <a:pt x="64" y="17"/>
                    </a:lnTo>
                    <a:lnTo>
                      <a:pt x="62" y="19"/>
                    </a:lnTo>
                    <a:lnTo>
                      <a:pt x="62" y="22"/>
                    </a:lnTo>
                    <a:lnTo>
                      <a:pt x="62" y="25"/>
                    </a:lnTo>
                    <a:lnTo>
                      <a:pt x="60" y="26"/>
                    </a:lnTo>
                    <a:lnTo>
                      <a:pt x="60" y="27"/>
                    </a:lnTo>
                    <a:lnTo>
                      <a:pt x="57" y="29"/>
                    </a:lnTo>
                    <a:lnTo>
                      <a:pt x="57" y="32"/>
                    </a:lnTo>
                    <a:lnTo>
                      <a:pt x="57" y="35"/>
                    </a:lnTo>
                    <a:lnTo>
                      <a:pt x="56" y="36"/>
                    </a:lnTo>
                    <a:lnTo>
                      <a:pt x="54" y="38"/>
                    </a:lnTo>
                    <a:lnTo>
                      <a:pt x="52" y="40"/>
                    </a:lnTo>
                    <a:lnTo>
                      <a:pt x="51" y="41"/>
                    </a:lnTo>
                    <a:lnTo>
                      <a:pt x="51" y="43"/>
                    </a:lnTo>
                    <a:lnTo>
                      <a:pt x="50" y="45"/>
                    </a:lnTo>
                    <a:lnTo>
                      <a:pt x="50" y="46"/>
                    </a:lnTo>
                    <a:lnTo>
                      <a:pt x="49" y="49"/>
                    </a:lnTo>
                    <a:lnTo>
                      <a:pt x="48" y="51"/>
                    </a:lnTo>
                    <a:lnTo>
                      <a:pt x="49" y="54"/>
                    </a:lnTo>
                    <a:lnTo>
                      <a:pt x="50" y="55"/>
                    </a:lnTo>
                    <a:lnTo>
                      <a:pt x="50" y="57"/>
                    </a:lnTo>
                    <a:lnTo>
                      <a:pt x="50" y="58"/>
                    </a:lnTo>
                    <a:lnTo>
                      <a:pt x="49" y="60"/>
                    </a:lnTo>
                    <a:lnTo>
                      <a:pt x="50" y="61"/>
                    </a:lnTo>
                    <a:lnTo>
                      <a:pt x="8" y="62"/>
                    </a:lnTo>
                    <a:lnTo>
                      <a:pt x="8" y="53"/>
                    </a:lnTo>
                    <a:lnTo>
                      <a:pt x="6" y="52"/>
                    </a:lnTo>
                    <a:lnTo>
                      <a:pt x="4" y="53"/>
                    </a:lnTo>
                    <a:lnTo>
                      <a:pt x="2" y="51"/>
                    </a:lnTo>
                    <a:lnTo>
                      <a:pt x="2" y="22"/>
                    </a:lnTo>
                    <a:lnTo>
                      <a:pt x="0"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5" name="Freeform 25"/>
              <p:cNvSpPr>
                <a:spLocks/>
              </p:cNvSpPr>
              <p:nvPr/>
            </p:nvSpPr>
            <p:spPr bwMode="auto">
              <a:xfrm>
                <a:off x="2545" y="2306"/>
                <a:ext cx="968" cy="898"/>
              </a:xfrm>
              <a:custGeom>
                <a:avLst/>
                <a:gdLst>
                  <a:gd name="T0" fmla="*/ 4487 w 189"/>
                  <a:gd name="T1" fmla="*/ 1191 h 184"/>
                  <a:gd name="T2" fmla="*/ 4169 w 189"/>
                  <a:gd name="T3" fmla="*/ 1118 h 184"/>
                  <a:gd name="T4" fmla="*/ 3959 w 189"/>
                  <a:gd name="T5" fmla="*/ 1166 h 184"/>
                  <a:gd name="T6" fmla="*/ 3805 w 189"/>
                  <a:gd name="T7" fmla="*/ 1166 h 184"/>
                  <a:gd name="T8" fmla="*/ 3749 w 189"/>
                  <a:gd name="T9" fmla="*/ 1166 h 184"/>
                  <a:gd name="T10" fmla="*/ 3672 w 189"/>
                  <a:gd name="T11" fmla="*/ 1118 h 184"/>
                  <a:gd name="T12" fmla="*/ 3595 w 189"/>
                  <a:gd name="T13" fmla="*/ 1215 h 184"/>
                  <a:gd name="T14" fmla="*/ 3539 w 189"/>
                  <a:gd name="T15" fmla="*/ 1142 h 184"/>
                  <a:gd name="T16" fmla="*/ 3385 w 189"/>
                  <a:gd name="T17" fmla="*/ 1118 h 184"/>
                  <a:gd name="T18" fmla="*/ 3278 w 189"/>
                  <a:gd name="T19" fmla="*/ 1098 h 184"/>
                  <a:gd name="T20" fmla="*/ 3119 w 189"/>
                  <a:gd name="T21" fmla="*/ 1049 h 184"/>
                  <a:gd name="T22" fmla="*/ 3017 w 189"/>
                  <a:gd name="T23" fmla="*/ 1025 h 184"/>
                  <a:gd name="T24" fmla="*/ 2858 w 189"/>
                  <a:gd name="T25" fmla="*/ 976 h 184"/>
                  <a:gd name="T26" fmla="*/ 2781 w 189"/>
                  <a:gd name="T27" fmla="*/ 903 h 184"/>
                  <a:gd name="T28" fmla="*/ 2622 w 189"/>
                  <a:gd name="T29" fmla="*/ 859 h 184"/>
                  <a:gd name="T30" fmla="*/ 1521 w 189"/>
                  <a:gd name="T31" fmla="*/ 0 h 184"/>
                  <a:gd name="T32" fmla="*/ 0 w 189"/>
                  <a:gd name="T33" fmla="*/ 1713 h 184"/>
                  <a:gd name="T34" fmla="*/ 26 w 189"/>
                  <a:gd name="T35" fmla="*/ 1786 h 184"/>
                  <a:gd name="T36" fmla="*/ 133 w 189"/>
                  <a:gd name="T37" fmla="*/ 1928 h 184"/>
                  <a:gd name="T38" fmla="*/ 604 w 189"/>
                  <a:gd name="T39" fmla="*/ 2357 h 184"/>
                  <a:gd name="T40" fmla="*/ 656 w 189"/>
                  <a:gd name="T41" fmla="*/ 2479 h 184"/>
                  <a:gd name="T42" fmla="*/ 999 w 189"/>
                  <a:gd name="T43" fmla="*/ 2928 h 184"/>
                  <a:gd name="T44" fmla="*/ 1286 w 189"/>
                  <a:gd name="T45" fmla="*/ 2977 h 184"/>
                  <a:gd name="T46" fmla="*/ 1470 w 189"/>
                  <a:gd name="T47" fmla="*/ 2714 h 184"/>
                  <a:gd name="T48" fmla="*/ 1572 w 189"/>
                  <a:gd name="T49" fmla="*/ 2689 h 184"/>
                  <a:gd name="T50" fmla="*/ 1757 w 189"/>
                  <a:gd name="T51" fmla="*/ 2738 h 184"/>
                  <a:gd name="T52" fmla="*/ 1967 w 189"/>
                  <a:gd name="T53" fmla="*/ 2836 h 184"/>
                  <a:gd name="T54" fmla="*/ 2018 w 189"/>
                  <a:gd name="T55" fmla="*/ 2884 h 184"/>
                  <a:gd name="T56" fmla="*/ 2177 w 189"/>
                  <a:gd name="T57" fmla="*/ 3075 h 184"/>
                  <a:gd name="T58" fmla="*/ 2464 w 189"/>
                  <a:gd name="T59" fmla="*/ 3548 h 184"/>
                  <a:gd name="T60" fmla="*/ 2622 w 189"/>
                  <a:gd name="T61" fmla="*/ 3690 h 184"/>
                  <a:gd name="T62" fmla="*/ 2674 w 189"/>
                  <a:gd name="T63" fmla="*/ 3929 h 184"/>
                  <a:gd name="T64" fmla="*/ 2914 w 189"/>
                  <a:gd name="T65" fmla="*/ 4192 h 184"/>
                  <a:gd name="T66" fmla="*/ 3303 w 189"/>
                  <a:gd name="T67" fmla="*/ 4309 h 184"/>
                  <a:gd name="T68" fmla="*/ 3539 w 189"/>
                  <a:gd name="T69" fmla="*/ 4334 h 184"/>
                  <a:gd name="T70" fmla="*/ 3513 w 189"/>
                  <a:gd name="T71" fmla="*/ 4285 h 184"/>
                  <a:gd name="T72" fmla="*/ 3437 w 189"/>
                  <a:gd name="T73" fmla="*/ 3860 h 184"/>
                  <a:gd name="T74" fmla="*/ 3411 w 189"/>
                  <a:gd name="T75" fmla="*/ 3812 h 184"/>
                  <a:gd name="T76" fmla="*/ 3488 w 189"/>
                  <a:gd name="T77" fmla="*/ 3646 h 184"/>
                  <a:gd name="T78" fmla="*/ 3513 w 189"/>
                  <a:gd name="T79" fmla="*/ 3597 h 184"/>
                  <a:gd name="T80" fmla="*/ 3595 w 189"/>
                  <a:gd name="T81" fmla="*/ 3455 h 184"/>
                  <a:gd name="T82" fmla="*/ 3647 w 189"/>
                  <a:gd name="T83" fmla="*/ 3455 h 184"/>
                  <a:gd name="T84" fmla="*/ 3698 w 189"/>
                  <a:gd name="T85" fmla="*/ 3382 h 184"/>
                  <a:gd name="T86" fmla="*/ 3749 w 189"/>
                  <a:gd name="T87" fmla="*/ 3382 h 184"/>
                  <a:gd name="T88" fmla="*/ 3857 w 189"/>
                  <a:gd name="T89" fmla="*/ 3333 h 184"/>
                  <a:gd name="T90" fmla="*/ 3908 w 189"/>
                  <a:gd name="T91" fmla="*/ 3241 h 184"/>
                  <a:gd name="T92" fmla="*/ 3933 w 189"/>
                  <a:gd name="T93" fmla="*/ 3289 h 184"/>
                  <a:gd name="T94" fmla="*/ 4328 w 189"/>
                  <a:gd name="T95" fmla="*/ 3094 h 184"/>
                  <a:gd name="T96" fmla="*/ 4405 w 189"/>
                  <a:gd name="T97" fmla="*/ 2884 h 184"/>
                  <a:gd name="T98" fmla="*/ 4487 w 189"/>
                  <a:gd name="T99" fmla="*/ 2860 h 184"/>
                  <a:gd name="T100" fmla="*/ 4748 w 189"/>
                  <a:gd name="T101" fmla="*/ 2836 h 184"/>
                  <a:gd name="T102" fmla="*/ 4825 w 189"/>
                  <a:gd name="T103" fmla="*/ 2787 h 184"/>
                  <a:gd name="T104" fmla="*/ 4855 w 189"/>
                  <a:gd name="T105" fmla="*/ 2714 h 184"/>
                  <a:gd name="T106" fmla="*/ 4881 w 189"/>
                  <a:gd name="T107" fmla="*/ 2523 h 184"/>
                  <a:gd name="T108" fmla="*/ 4932 w 189"/>
                  <a:gd name="T109" fmla="*/ 2406 h 184"/>
                  <a:gd name="T110" fmla="*/ 4907 w 189"/>
                  <a:gd name="T111" fmla="*/ 2167 h 184"/>
                  <a:gd name="T112" fmla="*/ 4855 w 189"/>
                  <a:gd name="T113" fmla="*/ 2094 h 184"/>
                  <a:gd name="T114" fmla="*/ 4825 w 189"/>
                  <a:gd name="T115" fmla="*/ 1952 h 184"/>
                  <a:gd name="T116" fmla="*/ 4722 w 189"/>
                  <a:gd name="T117" fmla="*/ 1264 h 184"/>
                  <a:gd name="T118" fmla="*/ 4563 w 189"/>
                  <a:gd name="T119" fmla="*/ 1215 h 184"/>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89"/>
                  <a:gd name="T181" fmla="*/ 0 h 184"/>
                  <a:gd name="T182" fmla="*/ 189 w 189"/>
                  <a:gd name="T183" fmla="*/ 184 h 184"/>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89" h="184">
                    <a:moveTo>
                      <a:pt x="174" y="51"/>
                    </a:moveTo>
                    <a:lnTo>
                      <a:pt x="173" y="51"/>
                    </a:lnTo>
                    <a:lnTo>
                      <a:pt x="172" y="51"/>
                    </a:lnTo>
                    <a:lnTo>
                      <a:pt x="171" y="50"/>
                    </a:lnTo>
                    <a:lnTo>
                      <a:pt x="165" y="47"/>
                    </a:lnTo>
                    <a:lnTo>
                      <a:pt x="164" y="47"/>
                    </a:lnTo>
                    <a:lnTo>
                      <a:pt x="162" y="48"/>
                    </a:lnTo>
                    <a:lnTo>
                      <a:pt x="159" y="47"/>
                    </a:lnTo>
                    <a:lnTo>
                      <a:pt x="158" y="47"/>
                    </a:lnTo>
                    <a:lnTo>
                      <a:pt x="157" y="47"/>
                    </a:lnTo>
                    <a:lnTo>
                      <a:pt x="154" y="48"/>
                    </a:lnTo>
                    <a:lnTo>
                      <a:pt x="151" y="49"/>
                    </a:lnTo>
                    <a:lnTo>
                      <a:pt x="150" y="49"/>
                    </a:lnTo>
                    <a:lnTo>
                      <a:pt x="148" y="51"/>
                    </a:lnTo>
                    <a:lnTo>
                      <a:pt x="146" y="49"/>
                    </a:lnTo>
                    <a:lnTo>
                      <a:pt x="145" y="49"/>
                    </a:lnTo>
                    <a:lnTo>
                      <a:pt x="145" y="48"/>
                    </a:lnTo>
                    <a:lnTo>
                      <a:pt x="143" y="48"/>
                    </a:lnTo>
                    <a:lnTo>
                      <a:pt x="143" y="49"/>
                    </a:lnTo>
                    <a:lnTo>
                      <a:pt x="142" y="49"/>
                    </a:lnTo>
                    <a:lnTo>
                      <a:pt x="141" y="48"/>
                    </a:lnTo>
                    <a:lnTo>
                      <a:pt x="140" y="47"/>
                    </a:lnTo>
                    <a:lnTo>
                      <a:pt x="139" y="48"/>
                    </a:lnTo>
                    <a:lnTo>
                      <a:pt x="138" y="49"/>
                    </a:lnTo>
                    <a:lnTo>
                      <a:pt x="138" y="50"/>
                    </a:lnTo>
                    <a:lnTo>
                      <a:pt x="137" y="51"/>
                    </a:lnTo>
                    <a:lnTo>
                      <a:pt x="136" y="50"/>
                    </a:lnTo>
                    <a:lnTo>
                      <a:pt x="137" y="48"/>
                    </a:lnTo>
                    <a:lnTo>
                      <a:pt x="136" y="48"/>
                    </a:lnTo>
                    <a:lnTo>
                      <a:pt x="135" y="48"/>
                    </a:lnTo>
                    <a:lnTo>
                      <a:pt x="134" y="49"/>
                    </a:lnTo>
                    <a:lnTo>
                      <a:pt x="133" y="49"/>
                    </a:lnTo>
                    <a:lnTo>
                      <a:pt x="130" y="46"/>
                    </a:lnTo>
                    <a:lnTo>
                      <a:pt x="129" y="47"/>
                    </a:lnTo>
                    <a:lnTo>
                      <a:pt x="128" y="48"/>
                    </a:lnTo>
                    <a:lnTo>
                      <a:pt x="126" y="48"/>
                    </a:lnTo>
                    <a:lnTo>
                      <a:pt x="126" y="46"/>
                    </a:lnTo>
                    <a:lnTo>
                      <a:pt x="125" y="46"/>
                    </a:lnTo>
                    <a:lnTo>
                      <a:pt x="124" y="44"/>
                    </a:lnTo>
                    <a:lnTo>
                      <a:pt x="123" y="44"/>
                    </a:lnTo>
                    <a:lnTo>
                      <a:pt x="120" y="43"/>
                    </a:lnTo>
                    <a:lnTo>
                      <a:pt x="119" y="44"/>
                    </a:lnTo>
                    <a:lnTo>
                      <a:pt x="117" y="44"/>
                    </a:lnTo>
                    <a:lnTo>
                      <a:pt x="117" y="42"/>
                    </a:lnTo>
                    <a:lnTo>
                      <a:pt x="116" y="43"/>
                    </a:lnTo>
                    <a:lnTo>
                      <a:pt x="115" y="43"/>
                    </a:lnTo>
                    <a:lnTo>
                      <a:pt x="113" y="42"/>
                    </a:lnTo>
                    <a:lnTo>
                      <a:pt x="109" y="42"/>
                    </a:lnTo>
                    <a:lnTo>
                      <a:pt x="109" y="41"/>
                    </a:lnTo>
                    <a:lnTo>
                      <a:pt x="108" y="40"/>
                    </a:lnTo>
                    <a:lnTo>
                      <a:pt x="108" y="39"/>
                    </a:lnTo>
                    <a:lnTo>
                      <a:pt x="106" y="38"/>
                    </a:lnTo>
                    <a:lnTo>
                      <a:pt x="105" y="39"/>
                    </a:lnTo>
                    <a:lnTo>
                      <a:pt x="103" y="39"/>
                    </a:lnTo>
                    <a:lnTo>
                      <a:pt x="102" y="38"/>
                    </a:lnTo>
                    <a:lnTo>
                      <a:pt x="100" y="36"/>
                    </a:lnTo>
                    <a:lnTo>
                      <a:pt x="99" y="35"/>
                    </a:lnTo>
                    <a:lnTo>
                      <a:pt x="98" y="35"/>
                    </a:lnTo>
                    <a:lnTo>
                      <a:pt x="99" y="2"/>
                    </a:lnTo>
                    <a:lnTo>
                      <a:pt x="58" y="0"/>
                    </a:lnTo>
                    <a:lnTo>
                      <a:pt x="57" y="0"/>
                    </a:lnTo>
                    <a:lnTo>
                      <a:pt x="51" y="76"/>
                    </a:lnTo>
                    <a:lnTo>
                      <a:pt x="0" y="72"/>
                    </a:lnTo>
                    <a:lnTo>
                      <a:pt x="1" y="73"/>
                    </a:lnTo>
                    <a:lnTo>
                      <a:pt x="0" y="74"/>
                    </a:lnTo>
                    <a:lnTo>
                      <a:pt x="1" y="75"/>
                    </a:lnTo>
                    <a:lnTo>
                      <a:pt x="3" y="77"/>
                    </a:lnTo>
                    <a:lnTo>
                      <a:pt x="4" y="79"/>
                    </a:lnTo>
                    <a:lnTo>
                      <a:pt x="5" y="81"/>
                    </a:lnTo>
                    <a:lnTo>
                      <a:pt x="8" y="83"/>
                    </a:lnTo>
                    <a:lnTo>
                      <a:pt x="16" y="92"/>
                    </a:lnTo>
                    <a:lnTo>
                      <a:pt x="22" y="98"/>
                    </a:lnTo>
                    <a:lnTo>
                      <a:pt x="23" y="99"/>
                    </a:lnTo>
                    <a:lnTo>
                      <a:pt x="23" y="100"/>
                    </a:lnTo>
                    <a:lnTo>
                      <a:pt x="23" y="101"/>
                    </a:lnTo>
                    <a:lnTo>
                      <a:pt x="24" y="102"/>
                    </a:lnTo>
                    <a:lnTo>
                      <a:pt x="25" y="104"/>
                    </a:lnTo>
                    <a:lnTo>
                      <a:pt x="25" y="110"/>
                    </a:lnTo>
                    <a:lnTo>
                      <a:pt x="25" y="112"/>
                    </a:lnTo>
                    <a:lnTo>
                      <a:pt x="28" y="115"/>
                    </a:lnTo>
                    <a:lnTo>
                      <a:pt x="38" y="123"/>
                    </a:lnTo>
                    <a:lnTo>
                      <a:pt x="45" y="127"/>
                    </a:lnTo>
                    <a:lnTo>
                      <a:pt x="46" y="127"/>
                    </a:lnTo>
                    <a:lnTo>
                      <a:pt x="48" y="127"/>
                    </a:lnTo>
                    <a:lnTo>
                      <a:pt x="49" y="125"/>
                    </a:lnTo>
                    <a:lnTo>
                      <a:pt x="50" y="124"/>
                    </a:lnTo>
                    <a:lnTo>
                      <a:pt x="53" y="117"/>
                    </a:lnTo>
                    <a:lnTo>
                      <a:pt x="55" y="115"/>
                    </a:lnTo>
                    <a:lnTo>
                      <a:pt x="56" y="114"/>
                    </a:lnTo>
                    <a:lnTo>
                      <a:pt x="58" y="115"/>
                    </a:lnTo>
                    <a:lnTo>
                      <a:pt x="59" y="115"/>
                    </a:lnTo>
                    <a:lnTo>
                      <a:pt x="59" y="114"/>
                    </a:lnTo>
                    <a:lnTo>
                      <a:pt x="60" y="113"/>
                    </a:lnTo>
                    <a:lnTo>
                      <a:pt x="61" y="114"/>
                    </a:lnTo>
                    <a:lnTo>
                      <a:pt x="62" y="114"/>
                    </a:lnTo>
                    <a:lnTo>
                      <a:pt x="66" y="115"/>
                    </a:lnTo>
                    <a:lnTo>
                      <a:pt x="67" y="115"/>
                    </a:lnTo>
                    <a:lnTo>
                      <a:pt x="70" y="116"/>
                    </a:lnTo>
                    <a:lnTo>
                      <a:pt x="71" y="116"/>
                    </a:lnTo>
                    <a:lnTo>
                      <a:pt x="74" y="117"/>
                    </a:lnTo>
                    <a:lnTo>
                      <a:pt x="75" y="119"/>
                    </a:lnTo>
                    <a:lnTo>
                      <a:pt x="75" y="120"/>
                    </a:lnTo>
                    <a:lnTo>
                      <a:pt x="76" y="120"/>
                    </a:lnTo>
                    <a:lnTo>
                      <a:pt x="77" y="121"/>
                    </a:lnTo>
                    <a:lnTo>
                      <a:pt x="79" y="123"/>
                    </a:lnTo>
                    <a:lnTo>
                      <a:pt x="82" y="126"/>
                    </a:lnTo>
                    <a:lnTo>
                      <a:pt x="83" y="128"/>
                    </a:lnTo>
                    <a:lnTo>
                      <a:pt x="83" y="129"/>
                    </a:lnTo>
                    <a:lnTo>
                      <a:pt x="88" y="140"/>
                    </a:lnTo>
                    <a:lnTo>
                      <a:pt x="89" y="142"/>
                    </a:lnTo>
                    <a:lnTo>
                      <a:pt x="93" y="147"/>
                    </a:lnTo>
                    <a:lnTo>
                      <a:pt x="94" y="149"/>
                    </a:lnTo>
                    <a:lnTo>
                      <a:pt x="97" y="152"/>
                    </a:lnTo>
                    <a:lnTo>
                      <a:pt x="98" y="153"/>
                    </a:lnTo>
                    <a:lnTo>
                      <a:pt x="99" y="154"/>
                    </a:lnTo>
                    <a:lnTo>
                      <a:pt x="100" y="155"/>
                    </a:lnTo>
                    <a:lnTo>
                      <a:pt x="100" y="159"/>
                    </a:lnTo>
                    <a:lnTo>
                      <a:pt x="101" y="160"/>
                    </a:lnTo>
                    <a:lnTo>
                      <a:pt x="101" y="164"/>
                    </a:lnTo>
                    <a:lnTo>
                      <a:pt x="102" y="165"/>
                    </a:lnTo>
                    <a:lnTo>
                      <a:pt x="105" y="172"/>
                    </a:lnTo>
                    <a:lnTo>
                      <a:pt x="106" y="174"/>
                    </a:lnTo>
                    <a:lnTo>
                      <a:pt x="108" y="174"/>
                    </a:lnTo>
                    <a:lnTo>
                      <a:pt x="111" y="176"/>
                    </a:lnTo>
                    <a:lnTo>
                      <a:pt x="114" y="177"/>
                    </a:lnTo>
                    <a:lnTo>
                      <a:pt x="119" y="180"/>
                    </a:lnTo>
                    <a:lnTo>
                      <a:pt x="125" y="181"/>
                    </a:lnTo>
                    <a:lnTo>
                      <a:pt x="126" y="181"/>
                    </a:lnTo>
                    <a:lnTo>
                      <a:pt x="130" y="183"/>
                    </a:lnTo>
                    <a:lnTo>
                      <a:pt x="132" y="184"/>
                    </a:lnTo>
                    <a:lnTo>
                      <a:pt x="133" y="182"/>
                    </a:lnTo>
                    <a:lnTo>
                      <a:pt x="135" y="182"/>
                    </a:lnTo>
                    <a:lnTo>
                      <a:pt x="135" y="181"/>
                    </a:lnTo>
                    <a:lnTo>
                      <a:pt x="134" y="180"/>
                    </a:lnTo>
                    <a:lnTo>
                      <a:pt x="133" y="178"/>
                    </a:lnTo>
                    <a:lnTo>
                      <a:pt x="130" y="170"/>
                    </a:lnTo>
                    <a:lnTo>
                      <a:pt x="129" y="167"/>
                    </a:lnTo>
                    <a:lnTo>
                      <a:pt x="131" y="162"/>
                    </a:lnTo>
                    <a:lnTo>
                      <a:pt x="131" y="160"/>
                    </a:lnTo>
                    <a:lnTo>
                      <a:pt x="130" y="160"/>
                    </a:lnTo>
                    <a:lnTo>
                      <a:pt x="130" y="159"/>
                    </a:lnTo>
                    <a:lnTo>
                      <a:pt x="132" y="158"/>
                    </a:lnTo>
                    <a:lnTo>
                      <a:pt x="133" y="153"/>
                    </a:lnTo>
                    <a:lnTo>
                      <a:pt x="132" y="153"/>
                    </a:lnTo>
                    <a:lnTo>
                      <a:pt x="132" y="151"/>
                    </a:lnTo>
                    <a:lnTo>
                      <a:pt x="133" y="150"/>
                    </a:lnTo>
                    <a:lnTo>
                      <a:pt x="134" y="151"/>
                    </a:lnTo>
                    <a:lnTo>
                      <a:pt x="137" y="149"/>
                    </a:lnTo>
                    <a:lnTo>
                      <a:pt x="137" y="147"/>
                    </a:lnTo>
                    <a:lnTo>
                      <a:pt x="136" y="146"/>
                    </a:lnTo>
                    <a:lnTo>
                      <a:pt x="137" y="145"/>
                    </a:lnTo>
                    <a:lnTo>
                      <a:pt x="138" y="145"/>
                    </a:lnTo>
                    <a:lnTo>
                      <a:pt x="138" y="144"/>
                    </a:lnTo>
                    <a:lnTo>
                      <a:pt x="139" y="145"/>
                    </a:lnTo>
                    <a:lnTo>
                      <a:pt x="140" y="145"/>
                    </a:lnTo>
                    <a:lnTo>
                      <a:pt x="141" y="144"/>
                    </a:lnTo>
                    <a:lnTo>
                      <a:pt x="141" y="142"/>
                    </a:lnTo>
                    <a:lnTo>
                      <a:pt x="142" y="141"/>
                    </a:lnTo>
                    <a:lnTo>
                      <a:pt x="142" y="142"/>
                    </a:lnTo>
                    <a:lnTo>
                      <a:pt x="143" y="142"/>
                    </a:lnTo>
                    <a:lnTo>
                      <a:pt x="146" y="141"/>
                    </a:lnTo>
                    <a:lnTo>
                      <a:pt x="147" y="141"/>
                    </a:lnTo>
                    <a:lnTo>
                      <a:pt x="147" y="140"/>
                    </a:lnTo>
                    <a:lnTo>
                      <a:pt x="145" y="139"/>
                    </a:lnTo>
                    <a:lnTo>
                      <a:pt x="145" y="138"/>
                    </a:lnTo>
                    <a:lnTo>
                      <a:pt x="148" y="137"/>
                    </a:lnTo>
                    <a:lnTo>
                      <a:pt x="149" y="136"/>
                    </a:lnTo>
                    <a:lnTo>
                      <a:pt x="150" y="136"/>
                    </a:lnTo>
                    <a:lnTo>
                      <a:pt x="149" y="137"/>
                    </a:lnTo>
                    <a:lnTo>
                      <a:pt x="150" y="138"/>
                    </a:lnTo>
                    <a:lnTo>
                      <a:pt x="151" y="137"/>
                    </a:lnTo>
                    <a:lnTo>
                      <a:pt x="156" y="135"/>
                    </a:lnTo>
                    <a:lnTo>
                      <a:pt x="165" y="130"/>
                    </a:lnTo>
                    <a:lnTo>
                      <a:pt x="165" y="128"/>
                    </a:lnTo>
                    <a:lnTo>
                      <a:pt x="169" y="124"/>
                    </a:lnTo>
                    <a:lnTo>
                      <a:pt x="168" y="121"/>
                    </a:lnTo>
                    <a:lnTo>
                      <a:pt x="168" y="119"/>
                    </a:lnTo>
                    <a:lnTo>
                      <a:pt x="171" y="118"/>
                    </a:lnTo>
                    <a:lnTo>
                      <a:pt x="171" y="120"/>
                    </a:lnTo>
                    <a:lnTo>
                      <a:pt x="171" y="121"/>
                    </a:lnTo>
                    <a:lnTo>
                      <a:pt x="174" y="121"/>
                    </a:lnTo>
                    <a:lnTo>
                      <a:pt x="175" y="122"/>
                    </a:lnTo>
                    <a:lnTo>
                      <a:pt x="181" y="119"/>
                    </a:lnTo>
                    <a:lnTo>
                      <a:pt x="185" y="119"/>
                    </a:lnTo>
                    <a:lnTo>
                      <a:pt x="184" y="118"/>
                    </a:lnTo>
                    <a:lnTo>
                      <a:pt x="184" y="117"/>
                    </a:lnTo>
                    <a:lnTo>
                      <a:pt x="184" y="116"/>
                    </a:lnTo>
                    <a:lnTo>
                      <a:pt x="184" y="115"/>
                    </a:lnTo>
                    <a:lnTo>
                      <a:pt x="185" y="114"/>
                    </a:lnTo>
                    <a:lnTo>
                      <a:pt x="187" y="110"/>
                    </a:lnTo>
                    <a:lnTo>
                      <a:pt x="186" y="108"/>
                    </a:lnTo>
                    <a:lnTo>
                      <a:pt x="186" y="107"/>
                    </a:lnTo>
                    <a:lnTo>
                      <a:pt x="186" y="106"/>
                    </a:lnTo>
                    <a:lnTo>
                      <a:pt x="186" y="105"/>
                    </a:lnTo>
                    <a:lnTo>
                      <a:pt x="186" y="103"/>
                    </a:lnTo>
                    <a:lnTo>
                      <a:pt x="187" y="102"/>
                    </a:lnTo>
                    <a:lnTo>
                      <a:pt x="188" y="101"/>
                    </a:lnTo>
                    <a:lnTo>
                      <a:pt x="189" y="98"/>
                    </a:lnTo>
                    <a:lnTo>
                      <a:pt x="189" y="96"/>
                    </a:lnTo>
                    <a:lnTo>
                      <a:pt x="188" y="93"/>
                    </a:lnTo>
                    <a:lnTo>
                      <a:pt x="187" y="91"/>
                    </a:lnTo>
                    <a:lnTo>
                      <a:pt x="186" y="91"/>
                    </a:lnTo>
                    <a:lnTo>
                      <a:pt x="187" y="90"/>
                    </a:lnTo>
                    <a:lnTo>
                      <a:pt x="186" y="89"/>
                    </a:lnTo>
                    <a:lnTo>
                      <a:pt x="185" y="88"/>
                    </a:lnTo>
                    <a:lnTo>
                      <a:pt x="184" y="87"/>
                    </a:lnTo>
                    <a:lnTo>
                      <a:pt x="184" y="86"/>
                    </a:lnTo>
                    <a:lnTo>
                      <a:pt x="185" y="85"/>
                    </a:lnTo>
                    <a:lnTo>
                      <a:pt x="184" y="82"/>
                    </a:lnTo>
                    <a:lnTo>
                      <a:pt x="181" y="80"/>
                    </a:lnTo>
                    <a:lnTo>
                      <a:pt x="181" y="79"/>
                    </a:lnTo>
                    <a:lnTo>
                      <a:pt x="180" y="62"/>
                    </a:lnTo>
                    <a:lnTo>
                      <a:pt x="180" y="53"/>
                    </a:lnTo>
                    <a:lnTo>
                      <a:pt x="178" y="52"/>
                    </a:lnTo>
                    <a:lnTo>
                      <a:pt x="176" y="53"/>
                    </a:lnTo>
                    <a:lnTo>
                      <a:pt x="174" y="51"/>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2836" name="Group 28"/>
              <p:cNvGrpSpPr>
                <a:grpSpLocks/>
              </p:cNvGrpSpPr>
              <p:nvPr/>
            </p:nvGrpSpPr>
            <p:grpSpPr bwMode="auto">
              <a:xfrm>
                <a:off x="715" y="2448"/>
                <a:ext cx="1263" cy="876"/>
                <a:chOff x="768" y="2832"/>
                <a:chExt cx="1203" cy="876"/>
              </a:xfrm>
            </p:grpSpPr>
            <p:sp>
              <p:nvSpPr>
                <p:cNvPr id="32848" name="Freeform 29"/>
                <p:cNvSpPr>
                  <a:spLocks/>
                </p:cNvSpPr>
                <p:nvPr/>
              </p:nvSpPr>
              <p:spPr bwMode="auto">
                <a:xfrm>
                  <a:off x="1056" y="2832"/>
                  <a:ext cx="915" cy="780"/>
                </a:xfrm>
                <a:custGeom>
                  <a:avLst/>
                  <a:gdLst>
                    <a:gd name="T0" fmla="*/ 331 w 188"/>
                    <a:gd name="T1" fmla="*/ 736 h 160"/>
                    <a:gd name="T2" fmla="*/ 618 w 188"/>
                    <a:gd name="T3" fmla="*/ 951 h 160"/>
                    <a:gd name="T4" fmla="*/ 428 w 188"/>
                    <a:gd name="T5" fmla="*/ 1189 h 160"/>
                    <a:gd name="T6" fmla="*/ 380 w 188"/>
                    <a:gd name="T7" fmla="*/ 1024 h 160"/>
                    <a:gd name="T8" fmla="*/ 117 w 188"/>
                    <a:gd name="T9" fmla="*/ 1307 h 160"/>
                    <a:gd name="T10" fmla="*/ 263 w 188"/>
                    <a:gd name="T11" fmla="*/ 1521 h 160"/>
                    <a:gd name="T12" fmla="*/ 638 w 188"/>
                    <a:gd name="T13" fmla="*/ 1448 h 160"/>
                    <a:gd name="T14" fmla="*/ 521 w 188"/>
                    <a:gd name="T15" fmla="*/ 1760 h 160"/>
                    <a:gd name="T16" fmla="*/ 428 w 188"/>
                    <a:gd name="T17" fmla="*/ 1877 h 160"/>
                    <a:gd name="T18" fmla="*/ 238 w 188"/>
                    <a:gd name="T19" fmla="*/ 1950 h 160"/>
                    <a:gd name="T20" fmla="*/ 141 w 188"/>
                    <a:gd name="T21" fmla="*/ 2330 h 160"/>
                    <a:gd name="T22" fmla="*/ 263 w 188"/>
                    <a:gd name="T23" fmla="*/ 2545 h 160"/>
                    <a:gd name="T24" fmla="*/ 521 w 188"/>
                    <a:gd name="T25" fmla="*/ 2662 h 160"/>
                    <a:gd name="T26" fmla="*/ 521 w 188"/>
                    <a:gd name="T27" fmla="*/ 2852 h 160"/>
                    <a:gd name="T28" fmla="*/ 827 w 188"/>
                    <a:gd name="T29" fmla="*/ 2925 h 160"/>
                    <a:gd name="T30" fmla="*/ 993 w 188"/>
                    <a:gd name="T31" fmla="*/ 2969 h 160"/>
                    <a:gd name="T32" fmla="*/ 686 w 188"/>
                    <a:gd name="T33" fmla="*/ 3349 h 160"/>
                    <a:gd name="T34" fmla="*/ 448 w 188"/>
                    <a:gd name="T35" fmla="*/ 3495 h 160"/>
                    <a:gd name="T36" fmla="*/ 73 w 188"/>
                    <a:gd name="T37" fmla="*/ 3685 h 160"/>
                    <a:gd name="T38" fmla="*/ 73 w 188"/>
                    <a:gd name="T39" fmla="*/ 3802 h 160"/>
                    <a:gd name="T40" fmla="*/ 686 w 188"/>
                    <a:gd name="T41" fmla="*/ 3539 h 160"/>
                    <a:gd name="T42" fmla="*/ 1470 w 188"/>
                    <a:gd name="T43" fmla="*/ 2852 h 160"/>
                    <a:gd name="T44" fmla="*/ 1397 w 188"/>
                    <a:gd name="T45" fmla="*/ 2779 h 160"/>
                    <a:gd name="T46" fmla="*/ 1825 w 188"/>
                    <a:gd name="T47" fmla="*/ 2257 h 160"/>
                    <a:gd name="T48" fmla="*/ 1703 w 188"/>
                    <a:gd name="T49" fmla="*/ 2398 h 160"/>
                    <a:gd name="T50" fmla="*/ 1728 w 188"/>
                    <a:gd name="T51" fmla="*/ 2589 h 160"/>
                    <a:gd name="T52" fmla="*/ 1703 w 188"/>
                    <a:gd name="T53" fmla="*/ 2711 h 160"/>
                    <a:gd name="T54" fmla="*/ 2039 w 188"/>
                    <a:gd name="T55" fmla="*/ 2520 h 160"/>
                    <a:gd name="T56" fmla="*/ 2039 w 188"/>
                    <a:gd name="T57" fmla="*/ 2330 h 160"/>
                    <a:gd name="T58" fmla="*/ 2536 w 188"/>
                    <a:gd name="T59" fmla="*/ 2447 h 160"/>
                    <a:gd name="T60" fmla="*/ 2867 w 188"/>
                    <a:gd name="T61" fmla="*/ 2398 h 160"/>
                    <a:gd name="T62" fmla="*/ 3436 w 188"/>
                    <a:gd name="T63" fmla="*/ 2589 h 160"/>
                    <a:gd name="T64" fmla="*/ 3626 w 188"/>
                    <a:gd name="T65" fmla="*/ 2828 h 160"/>
                    <a:gd name="T66" fmla="*/ 3933 w 188"/>
                    <a:gd name="T67" fmla="*/ 3042 h 160"/>
                    <a:gd name="T68" fmla="*/ 4453 w 188"/>
                    <a:gd name="T69" fmla="*/ 3091 h 160"/>
                    <a:gd name="T70" fmla="*/ 4380 w 188"/>
                    <a:gd name="T71" fmla="*/ 2779 h 160"/>
                    <a:gd name="T72" fmla="*/ 4171 w 188"/>
                    <a:gd name="T73" fmla="*/ 2735 h 160"/>
                    <a:gd name="T74" fmla="*/ 3860 w 188"/>
                    <a:gd name="T75" fmla="*/ 2520 h 160"/>
                    <a:gd name="T76" fmla="*/ 3480 w 188"/>
                    <a:gd name="T77" fmla="*/ 2257 h 160"/>
                    <a:gd name="T78" fmla="*/ 3339 w 188"/>
                    <a:gd name="T79" fmla="*/ 2447 h 160"/>
                    <a:gd name="T80" fmla="*/ 3056 w 188"/>
                    <a:gd name="T81" fmla="*/ 2208 h 160"/>
                    <a:gd name="T82" fmla="*/ 2769 w 188"/>
                    <a:gd name="T83" fmla="*/ 1901 h 160"/>
                    <a:gd name="T84" fmla="*/ 2414 w 188"/>
                    <a:gd name="T85" fmla="*/ 497 h 160"/>
                    <a:gd name="T86" fmla="*/ 2132 w 188"/>
                    <a:gd name="T87" fmla="*/ 117 h 160"/>
                    <a:gd name="T88" fmla="*/ 1635 w 188"/>
                    <a:gd name="T89" fmla="*/ 117 h 160"/>
                    <a:gd name="T90" fmla="*/ 1397 w 188"/>
                    <a:gd name="T91" fmla="*/ 117 h 160"/>
                    <a:gd name="T92" fmla="*/ 1066 w 188"/>
                    <a:gd name="T93" fmla="*/ 0 h 160"/>
                    <a:gd name="T94" fmla="*/ 827 w 188"/>
                    <a:gd name="T95" fmla="*/ 98 h 160"/>
                    <a:gd name="T96" fmla="*/ 569 w 188"/>
                    <a:gd name="T97" fmla="*/ 307 h 160"/>
                    <a:gd name="T98" fmla="*/ 448 w 188"/>
                    <a:gd name="T99" fmla="*/ 497 h 160"/>
                    <a:gd name="T100" fmla="*/ 238 w 188"/>
                    <a:gd name="T101" fmla="*/ 619 h 16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8"/>
                    <a:gd name="T154" fmla="*/ 0 h 160"/>
                    <a:gd name="T155" fmla="*/ 188 w 188"/>
                    <a:gd name="T156" fmla="*/ 160 h 16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8" h="160">
                      <a:moveTo>
                        <a:pt x="10" y="26"/>
                      </a:moveTo>
                      <a:lnTo>
                        <a:pt x="14" y="31"/>
                      </a:lnTo>
                      <a:lnTo>
                        <a:pt x="19" y="39"/>
                      </a:lnTo>
                      <a:lnTo>
                        <a:pt x="26" y="40"/>
                      </a:lnTo>
                      <a:lnTo>
                        <a:pt x="26" y="50"/>
                      </a:lnTo>
                      <a:lnTo>
                        <a:pt x="18" y="50"/>
                      </a:lnTo>
                      <a:lnTo>
                        <a:pt x="18" y="43"/>
                      </a:lnTo>
                      <a:lnTo>
                        <a:pt x="16" y="43"/>
                      </a:lnTo>
                      <a:lnTo>
                        <a:pt x="0" y="50"/>
                      </a:lnTo>
                      <a:lnTo>
                        <a:pt x="5" y="55"/>
                      </a:lnTo>
                      <a:lnTo>
                        <a:pt x="5" y="61"/>
                      </a:lnTo>
                      <a:lnTo>
                        <a:pt x="11" y="64"/>
                      </a:lnTo>
                      <a:lnTo>
                        <a:pt x="21" y="66"/>
                      </a:lnTo>
                      <a:lnTo>
                        <a:pt x="27" y="61"/>
                      </a:lnTo>
                      <a:lnTo>
                        <a:pt x="29" y="72"/>
                      </a:lnTo>
                      <a:lnTo>
                        <a:pt x="22" y="74"/>
                      </a:lnTo>
                      <a:lnTo>
                        <a:pt x="21" y="77"/>
                      </a:lnTo>
                      <a:lnTo>
                        <a:pt x="18" y="79"/>
                      </a:lnTo>
                      <a:lnTo>
                        <a:pt x="13" y="75"/>
                      </a:lnTo>
                      <a:lnTo>
                        <a:pt x="10" y="82"/>
                      </a:lnTo>
                      <a:lnTo>
                        <a:pt x="2" y="90"/>
                      </a:lnTo>
                      <a:lnTo>
                        <a:pt x="6" y="98"/>
                      </a:lnTo>
                      <a:lnTo>
                        <a:pt x="5" y="101"/>
                      </a:lnTo>
                      <a:lnTo>
                        <a:pt x="11" y="107"/>
                      </a:lnTo>
                      <a:lnTo>
                        <a:pt x="19" y="107"/>
                      </a:lnTo>
                      <a:lnTo>
                        <a:pt x="22" y="112"/>
                      </a:lnTo>
                      <a:lnTo>
                        <a:pt x="21" y="115"/>
                      </a:lnTo>
                      <a:lnTo>
                        <a:pt x="22" y="120"/>
                      </a:lnTo>
                      <a:lnTo>
                        <a:pt x="29" y="117"/>
                      </a:lnTo>
                      <a:lnTo>
                        <a:pt x="35" y="123"/>
                      </a:lnTo>
                      <a:lnTo>
                        <a:pt x="45" y="119"/>
                      </a:lnTo>
                      <a:lnTo>
                        <a:pt x="42" y="125"/>
                      </a:lnTo>
                      <a:lnTo>
                        <a:pt x="42" y="131"/>
                      </a:lnTo>
                      <a:lnTo>
                        <a:pt x="29" y="141"/>
                      </a:lnTo>
                      <a:lnTo>
                        <a:pt x="24" y="147"/>
                      </a:lnTo>
                      <a:lnTo>
                        <a:pt x="19" y="147"/>
                      </a:lnTo>
                      <a:lnTo>
                        <a:pt x="11" y="154"/>
                      </a:lnTo>
                      <a:lnTo>
                        <a:pt x="3" y="155"/>
                      </a:lnTo>
                      <a:lnTo>
                        <a:pt x="0" y="159"/>
                      </a:lnTo>
                      <a:lnTo>
                        <a:pt x="3" y="160"/>
                      </a:lnTo>
                      <a:lnTo>
                        <a:pt x="19" y="154"/>
                      </a:lnTo>
                      <a:lnTo>
                        <a:pt x="29" y="149"/>
                      </a:lnTo>
                      <a:lnTo>
                        <a:pt x="48" y="136"/>
                      </a:lnTo>
                      <a:lnTo>
                        <a:pt x="62" y="120"/>
                      </a:lnTo>
                      <a:lnTo>
                        <a:pt x="64" y="117"/>
                      </a:lnTo>
                      <a:lnTo>
                        <a:pt x="59" y="117"/>
                      </a:lnTo>
                      <a:lnTo>
                        <a:pt x="73" y="96"/>
                      </a:lnTo>
                      <a:lnTo>
                        <a:pt x="77" y="95"/>
                      </a:lnTo>
                      <a:lnTo>
                        <a:pt x="77" y="98"/>
                      </a:lnTo>
                      <a:lnTo>
                        <a:pt x="72" y="101"/>
                      </a:lnTo>
                      <a:lnTo>
                        <a:pt x="70" y="111"/>
                      </a:lnTo>
                      <a:lnTo>
                        <a:pt x="73" y="109"/>
                      </a:lnTo>
                      <a:lnTo>
                        <a:pt x="70" y="112"/>
                      </a:lnTo>
                      <a:lnTo>
                        <a:pt x="72" y="114"/>
                      </a:lnTo>
                      <a:lnTo>
                        <a:pt x="82" y="107"/>
                      </a:lnTo>
                      <a:lnTo>
                        <a:pt x="86" y="106"/>
                      </a:lnTo>
                      <a:lnTo>
                        <a:pt x="88" y="101"/>
                      </a:lnTo>
                      <a:lnTo>
                        <a:pt x="86" y="98"/>
                      </a:lnTo>
                      <a:lnTo>
                        <a:pt x="96" y="96"/>
                      </a:lnTo>
                      <a:lnTo>
                        <a:pt x="107" y="103"/>
                      </a:lnTo>
                      <a:lnTo>
                        <a:pt x="117" y="99"/>
                      </a:lnTo>
                      <a:lnTo>
                        <a:pt x="121" y="101"/>
                      </a:lnTo>
                      <a:lnTo>
                        <a:pt x="128" y="101"/>
                      </a:lnTo>
                      <a:lnTo>
                        <a:pt x="145" y="109"/>
                      </a:lnTo>
                      <a:lnTo>
                        <a:pt x="149" y="112"/>
                      </a:lnTo>
                      <a:lnTo>
                        <a:pt x="153" y="119"/>
                      </a:lnTo>
                      <a:lnTo>
                        <a:pt x="163" y="125"/>
                      </a:lnTo>
                      <a:lnTo>
                        <a:pt x="166" y="128"/>
                      </a:lnTo>
                      <a:lnTo>
                        <a:pt x="177" y="135"/>
                      </a:lnTo>
                      <a:lnTo>
                        <a:pt x="188" y="130"/>
                      </a:lnTo>
                      <a:lnTo>
                        <a:pt x="188" y="123"/>
                      </a:lnTo>
                      <a:lnTo>
                        <a:pt x="185" y="117"/>
                      </a:lnTo>
                      <a:lnTo>
                        <a:pt x="180" y="115"/>
                      </a:lnTo>
                      <a:lnTo>
                        <a:pt x="176" y="115"/>
                      </a:lnTo>
                      <a:lnTo>
                        <a:pt x="169" y="111"/>
                      </a:lnTo>
                      <a:lnTo>
                        <a:pt x="163" y="106"/>
                      </a:lnTo>
                      <a:lnTo>
                        <a:pt x="150" y="93"/>
                      </a:lnTo>
                      <a:lnTo>
                        <a:pt x="147" y="95"/>
                      </a:lnTo>
                      <a:lnTo>
                        <a:pt x="144" y="99"/>
                      </a:lnTo>
                      <a:lnTo>
                        <a:pt x="141" y="103"/>
                      </a:lnTo>
                      <a:lnTo>
                        <a:pt x="129" y="96"/>
                      </a:lnTo>
                      <a:lnTo>
                        <a:pt x="129" y="93"/>
                      </a:lnTo>
                      <a:lnTo>
                        <a:pt x="120" y="96"/>
                      </a:lnTo>
                      <a:lnTo>
                        <a:pt x="117" y="80"/>
                      </a:lnTo>
                      <a:lnTo>
                        <a:pt x="109" y="45"/>
                      </a:lnTo>
                      <a:lnTo>
                        <a:pt x="102" y="21"/>
                      </a:lnTo>
                      <a:lnTo>
                        <a:pt x="99" y="10"/>
                      </a:lnTo>
                      <a:lnTo>
                        <a:pt x="90" y="5"/>
                      </a:lnTo>
                      <a:lnTo>
                        <a:pt x="85" y="8"/>
                      </a:lnTo>
                      <a:lnTo>
                        <a:pt x="69" y="5"/>
                      </a:lnTo>
                      <a:lnTo>
                        <a:pt x="64" y="7"/>
                      </a:lnTo>
                      <a:lnTo>
                        <a:pt x="59" y="5"/>
                      </a:lnTo>
                      <a:lnTo>
                        <a:pt x="59" y="4"/>
                      </a:lnTo>
                      <a:lnTo>
                        <a:pt x="45" y="0"/>
                      </a:lnTo>
                      <a:lnTo>
                        <a:pt x="43" y="4"/>
                      </a:lnTo>
                      <a:lnTo>
                        <a:pt x="35" y="4"/>
                      </a:lnTo>
                      <a:lnTo>
                        <a:pt x="29" y="8"/>
                      </a:lnTo>
                      <a:lnTo>
                        <a:pt x="24" y="13"/>
                      </a:lnTo>
                      <a:lnTo>
                        <a:pt x="22" y="18"/>
                      </a:lnTo>
                      <a:lnTo>
                        <a:pt x="19" y="21"/>
                      </a:lnTo>
                      <a:lnTo>
                        <a:pt x="13" y="21"/>
                      </a:lnTo>
                      <a:lnTo>
                        <a:pt x="10" y="26"/>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9" name="Freeform 30"/>
                <p:cNvSpPr>
                  <a:spLocks/>
                </p:cNvSpPr>
                <p:nvPr/>
              </p:nvSpPr>
              <p:spPr bwMode="auto">
                <a:xfrm>
                  <a:off x="1021" y="3608"/>
                  <a:ext cx="20" cy="14"/>
                </a:xfrm>
                <a:custGeom>
                  <a:avLst/>
                  <a:gdLst>
                    <a:gd name="T0" fmla="*/ 50 w 4"/>
                    <a:gd name="T1" fmla="*/ 42 h 3"/>
                    <a:gd name="T2" fmla="*/ 50 w 4"/>
                    <a:gd name="T3" fmla="*/ 23 h 3"/>
                    <a:gd name="T4" fmla="*/ 50 w 4"/>
                    <a:gd name="T5" fmla="*/ 23 h 3"/>
                    <a:gd name="T6" fmla="*/ 50 w 4"/>
                    <a:gd name="T7" fmla="*/ 23 h 3"/>
                    <a:gd name="T8" fmla="*/ 50 w 4"/>
                    <a:gd name="T9" fmla="*/ 23 h 3"/>
                    <a:gd name="T10" fmla="*/ 50 w 4"/>
                    <a:gd name="T11" fmla="*/ 23 h 3"/>
                    <a:gd name="T12" fmla="*/ 50 w 4"/>
                    <a:gd name="T13" fmla="*/ 23 h 3"/>
                    <a:gd name="T14" fmla="*/ 25 w 4"/>
                    <a:gd name="T15" fmla="*/ 0 h 3"/>
                    <a:gd name="T16" fmla="*/ 25 w 4"/>
                    <a:gd name="T17" fmla="*/ 0 h 3"/>
                    <a:gd name="T18" fmla="*/ 0 w 4"/>
                    <a:gd name="T19" fmla="*/ 23 h 3"/>
                    <a:gd name="T20" fmla="*/ 0 w 4"/>
                    <a:gd name="T21" fmla="*/ 23 h 3"/>
                    <a:gd name="T22" fmla="*/ 0 w 4"/>
                    <a:gd name="T23" fmla="*/ 23 h 3"/>
                    <a:gd name="T24" fmla="*/ 0 w 4"/>
                    <a:gd name="T25" fmla="*/ 23 h 3"/>
                    <a:gd name="T26" fmla="*/ 0 w 4"/>
                    <a:gd name="T27" fmla="*/ 23 h 3"/>
                    <a:gd name="T28" fmla="*/ 0 w 4"/>
                    <a:gd name="T29" fmla="*/ 23 h 3"/>
                    <a:gd name="T30" fmla="*/ 0 w 4"/>
                    <a:gd name="T31" fmla="*/ 42 h 3"/>
                    <a:gd name="T32" fmla="*/ 0 w 4"/>
                    <a:gd name="T33" fmla="*/ 42 h 3"/>
                    <a:gd name="T34" fmla="*/ 25 w 4"/>
                    <a:gd name="T35" fmla="*/ 42 h 3"/>
                    <a:gd name="T36" fmla="*/ 25 w 4"/>
                    <a:gd name="T37" fmla="*/ 42 h 3"/>
                    <a:gd name="T38" fmla="*/ 25 w 4"/>
                    <a:gd name="T39" fmla="*/ 65 h 3"/>
                    <a:gd name="T40" fmla="*/ 50 w 4"/>
                    <a:gd name="T41" fmla="*/ 65 h 3"/>
                    <a:gd name="T42" fmla="*/ 50 w 4"/>
                    <a:gd name="T43" fmla="*/ 65 h 3"/>
                    <a:gd name="T44" fmla="*/ 75 w 4"/>
                    <a:gd name="T45" fmla="*/ 65 h 3"/>
                    <a:gd name="T46" fmla="*/ 75 w 4"/>
                    <a:gd name="T47" fmla="*/ 65 h 3"/>
                    <a:gd name="T48" fmla="*/ 100 w 4"/>
                    <a:gd name="T49" fmla="*/ 42 h 3"/>
                    <a:gd name="T50" fmla="*/ 100 w 4"/>
                    <a:gd name="T51" fmla="*/ 42 h 3"/>
                    <a:gd name="T52" fmla="*/ 100 w 4"/>
                    <a:gd name="T53" fmla="*/ 42 h 3"/>
                    <a:gd name="T54" fmla="*/ 100 w 4"/>
                    <a:gd name="T55" fmla="*/ 23 h 3"/>
                    <a:gd name="T56" fmla="*/ 100 w 4"/>
                    <a:gd name="T57" fmla="*/ 23 h 3"/>
                    <a:gd name="T58" fmla="*/ 100 w 4"/>
                    <a:gd name="T59" fmla="*/ 23 h 3"/>
                    <a:gd name="T60" fmla="*/ 100 w 4"/>
                    <a:gd name="T61" fmla="*/ 23 h 3"/>
                    <a:gd name="T62" fmla="*/ 100 w 4"/>
                    <a:gd name="T63" fmla="*/ 23 h 3"/>
                    <a:gd name="T64" fmla="*/ 100 w 4"/>
                    <a:gd name="T65" fmla="*/ 0 h 3"/>
                    <a:gd name="T66" fmla="*/ 100 w 4"/>
                    <a:gd name="T67" fmla="*/ 0 h 3"/>
                    <a:gd name="T68" fmla="*/ 100 w 4"/>
                    <a:gd name="T69" fmla="*/ 0 h 3"/>
                    <a:gd name="T70" fmla="*/ 100 w 4"/>
                    <a:gd name="T71" fmla="*/ 0 h 3"/>
                    <a:gd name="T72" fmla="*/ 100 w 4"/>
                    <a:gd name="T73" fmla="*/ 23 h 3"/>
                    <a:gd name="T74" fmla="*/ 75 w 4"/>
                    <a:gd name="T75" fmla="*/ 23 h 3"/>
                    <a:gd name="T76" fmla="*/ 75 w 4"/>
                    <a:gd name="T77" fmla="*/ 23 h 3"/>
                    <a:gd name="T78" fmla="*/ 50 w 4"/>
                    <a:gd name="T79" fmla="*/ 42 h 3"/>
                    <a:gd name="T80" fmla="*/ 50 w 4"/>
                    <a:gd name="T81" fmla="*/ 42 h 3"/>
                    <a:gd name="T82" fmla="*/ 50 w 4"/>
                    <a:gd name="T83" fmla="*/ 42 h 3"/>
                    <a:gd name="T84" fmla="*/ 50 w 4"/>
                    <a:gd name="T85" fmla="*/ 42 h 3"/>
                    <a:gd name="T86" fmla="*/ 50 w 4"/>
                    <a:gd name="T87" fmla="*/ 65 h 3"/>
                    <a:gd name="T88" fmla="*/ 75 w 4"/>
                    <a:gd name="T89" fmla="*/ 65 h 3"/>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4"/>
                    <a:gd name="T136" fmla="*/ 0 h 3"/>
                    <a:gd name="T137" fmla="*/ 4 w 4"/>
                    <a:gd name="T138" fmla="*/ 3 h 3"/>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4" h="3">
                      <a:moveTo>
                        <a:pt x="2" y="2"/>
                      </a:moveTo>
                      <a:lnTo>
                        <a:pt x="2" y="1"/>
                      </a:lnTo>
                      <a:lnTo>
                        <a:pt x="1" y="0"/>
                      </a:lnTo>
                      <a:lnTo>
                        <a:pt x="0" y="1"/>
                      </a:lnTo>
                      <a:lnTo>
                        <a:pt x="0" y="2"/>
                      </a:lnTo>
                      <a:lnTo>
                        <a:pt x="1" y="2"/>
                      </a:lnTo>
                      <a:lnTo>
                        <a:pt x="1" y="3"/>
                      </a:lnTo>
                      <a:lnTo>
                        <a:pt x="2" y="3"/>
                      </a:lnTo>
                      <a:lnTo>
                        <a:pt x="3" y="3"/>
                      </a:lnTo>
                      <a:lnTo>
                        <a:pt x="4" y="2"/>
                      </a:lnTo>
                      <a:lnTo>
                        <a:pt x="4" y="1"/>
                      </a:lnTo>
                      <a:lnTo>
                        <a:pt x="4" y="0"/>
                      </a:lnTo>
                      <a:lnTo>
                        <a:pt x="4" y="1"/>
                      </a:lnTo>
                      <a:lnTo>
                        <a:pt x="3" y="1"/>
                      </a:lnTo>
                      <a:lnTo>
                        <a:pt x="2" y="2"/>
                      </a:lnTo>
                      <a:lnTo>
                        <a:pt x="2" y="3"/>
                      </a:lnTo>
                      <a:lnTo>
                        <a:pt x="3" y="3"/>
                      </a:lnTo>
                    </a:path>
                  </a:pathLst>
                </a:custGeom>
                <a:solidFill>
                  <a:srgbClr val="FFCE85"/>
                </a:solidFill>
                <a:ln w="12700" cmpd="sng">
                  <a:solidFill>
                    <a:schemeClr val="tx1"/>
                  </a:solidFill>
                  <a:prstDash val="solid"/>
                  <a:round/>
                  <a:headEnd/>
                  <a:tailEnd/>
                </a:ln>
              </p:spPr>
              <p:txBody>
                <a:bodyPr/>
                <a:lstStyle/>
                <a:p>
                  <a:endParaRPr lang="en-US"/>
                </a:p>
              </p:txBody>
            </p:sp>
            <p:sp>
              <p:nvSpPr>
                <p:cNvPr id="32850" name="Freeform 31"/>
                <p:cNvSpPr>
                  <a:spLocks/>
                </p:cNvSpPr>
                <p:nvPr/>
              </p:nvSpPr>
              <p:spPr bwMode="auto">
                <a:xfrm>
                  <a:off x="978" y="3610"/>
                  <a:ext cx="43" cy="30"/>
                </a:xfrm>
                <a:custGeom>
                  <a:avLst/>
                  <a:gdLst>
                    <a:gd name="T0" fmla="*/ 158 w 9"/>
                    <a:gd name="T1" fmla="*/ 0 h 6"/>
                    <a:gd name="T2" fmla="*/ 91 w 9"/>
                    <a:gd name="T3" fmla="*/ 0 h 6"/>
                    <a:gd name="T4" fmla="*/ 67 w 9"/>
                    <a:gd name="T5" fmla="*/ 25 h 6"/>
                    <a:gd name="T6" fmla="*/ 67 w 9"/>
                    <a:gd name="T7" fmla="*/ 25 h 6"/>
                    <a:gd name="T8" fmla="*/ 67 w 9"/>
                    <a:gd name="T9" fmla="*/ 50 h 6"/>
                    <a:gd name="T10" fmla="*/ 67 w 9"/>
                    <a:gd name="T11" fmla="*/ 75 h 6"/>
                    <a:gd name="T12" fmla="*/ 48 w 9"/>
                    <a:gd name="T13" fmla="*/ 75 h 6"/>
                    <a:gd name="T14" fmla="*/ 48 w 9"/>
                    <a:gd name="T15" fmla="*/ 75 h 6"/>
                    <a:gd name="T16" fmla="*/ 24 w 9"/>
                    <a:gd name="T17" fmla="*/ 75 h 6"/>
                    <a:gd name="T18" fmla="*/ 24 w 9"/>
                    <a:gd name="T19" fmla="*/ 100 h 6"/>
                    <a:gd name="T20" fmla="*/ 24 w 9"/>
                    <a:gd name="T21" fmla="*/ 125 h 6"/>
                    <a:gd name="T22" fmla="*/ 0 w 9"/>
                    <a:gd name="T23" fmla="*/ 125 h 6"/>
                    <a:gd name="T24" fmla="*/ 0 w 9"/>
                    <a:gd name="T25" fmla="*/ 150 h 6"/>
                    <a:gd name="T26" fmla="*/ 0 w 9"/>
                    <a:gd name="T27" fmla="*/ 150 h 6"/>
                    <a:gd name="T28" fmla="*/ 0 w 9"/>
                    <a:gd name="T29" fmla="*/ 150 h 6"/>
                    <a:gd name="T30" fmla="*/ 0 w 9"/>
                    <a:gd name="T31" fmla="*/ 150 h 6"/>
                    <a:gd name="T32" fmla="*/ 0 w 9"/>
                    <a:gd name="T33" fmla="*/ 150 h 6"/>
                    <a:gd name="T34" fmla="*/ 0 w 9"/>
                    <a:gd name="T35" fmla="*/ 150 h 6"/>
                    <a:gd name="T36" fmla="*/ 0 w 9"/>
                    <a:gd name="T37" fmla="*/ 150 h 6"/>
                    <a:gd name="T38" fmla="*/ 24 w 9"/>
                    <a:gd name="T39" fmla="*/ 150 h 6"/>
                    <a:gd name="T40" fmla="*/ 48 w 9"/>
                    <a:gd name="T41" fmla="*/ 150 h 6"/>
                    <a:gd name="T42" fmla="*/ 67 w 9"/>
                    <a:gd name="T43" fmla="*/ 125 h 6"/>
                    <a:gd name="T44" fmla="*/ 139 w 9"/>
                    <a:gd name="T45" fmla="*/ 75 h 6"/>
                    <a:gd name="T46" fmla="*/ 158 w 9"/>
                    <a:gd name="T47" fmla="*/ 50 h 6"/>
                    <a:gd name="T48" fmla="*/ 182 w 9"/>
                    <a:gd name="T49" fmla="*/ 50 h 6"/>
                    <a:gd name="T50" fmla="*/ 205 w 9"/>
                    <a:gd name="T51" fmla="*/ 25 h 6"/>
                    <a:gd name="T52" fmla="*/ 205 w 9"/>
                    <a:gd name="T53" fmla="*/ 25 h 6"/>
                    <a:gd name="T54" fmla="*/ 205 w 9"/>
                    <a:gd name="T55" fmla="*/ 25 h 6"/>
                    <a:gd name="T56" fmla="*/ 182 w 9"/>
                    <a:gd name="T57" fmla="*/ 0 h 6"/>
                    <a:gd name="T58" fmla="*/ 182 w 9"/>
                    <a:gd name="T59" fmla="*/ 0 h 6"/>
                    <a:gd name="T60" fmla="*/ 182 w 9"/>
                    <a:gd name="T61" fmla="*/ 0 h 6"/>
                    <a:gd name="T62" fmla="*/ 182 w 9"/>
                    <a:gd name="T63" fmla="*/ 0 h 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9"/>
                    <a:gd name="T97" fmla="*/ 0 h 6"/>
                    <a:gd name="T98" fmla="*/ 9 w 9"/>
                    <a:gd name="T99" fmla="*/ 6 h 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9" h="6">
                      <a:moveTo>
                        <a:pt x="8" y="0"/>
                      </a:moveTo>
                      <a:lnTo>
                        <a:pt x="7" y="0"/>
                      </a:lnTo>
                      <a:lnTo>
                        <a:pt x="6" y="0"/>
                      </a:lnTo>
                      <a:lnTo>
                        <a:pt x="4" y="0"/>
                      </a:lnTo>
                      <a:lnTo>
                        <a:pt x="4" y="1"/>
                      </a:lnTo>
                      <a:lnTo>
                        <a:pt x="3" y="1"/>
                      </a:lnTo>
                      <a:lnTo>
                        <a:pt x="3" y="2"/>
                      </a:lnTo>
                      <a:lnTo>
                        <a:pt x="3" y="3"/>
                      </a:lnTo>
                      <a:lnTo>
                        <a:pt x="2" y="3"/>
                      </a:lnTo>
                      <a:lnTo>
                        <a:pt x="1" y="3"/>
                      </a:lnTo>
                      <a:lnTo>
                        <a:pt x="1" y="4"/>
                      </a:lnTo>
                      <a:lnTo>
                        <a:pt x="1" y="5"/>
                      </a:lnTo>
                      <a:lnTo>
                        <a:pt x="0" y="5"/>
                      </a:lnTo>
                      <a:lnTo>
                        <a:pt x="0" y="6"/>
                      </a:lnTo>
                      <a:lnTo>
                        <a:pt x="1" y="6"/>
                      </a:lnTo>
                      <a:lnTo>
                        <a:pt x="2" y="6"/>
                      </a:lnTo>
                      <a:lnTo>
                        <a:pt x="2" y="5"/>
                      </a:lnTo>
                      <a:lnTo>
                        <a:pt x="3" y="5"/>
                      </a:lnTo>
                      <a:lnTo>
                        <a:pt x="5" y="4"/>
                      </a:lnTo>
                      <a:lnTo>
                        <a:pt x="6" y="3"/>
                      </a:lnTo>
                      <a:lnTo>
                        <a:pt x="7" y="2"/>
                      </a:lnTo>
                      <a:lnTo>
                        <a:pt x="8" y="2"/>
                      </a:lnTo>
                      <a:lnTo>
                        <a:pt x="9" y="1"/>
                      </a:lnTo>
                      <a:lnTo>
                        <a:pt x="8"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1" name="Freeform 32"/>
                <p:cNvSpPr>
                  <a:spLocks/>
                </p:cNvSpPr>
                <p:nvPr/>
              </p:nvSpPr>
              <p:spPr bwMode="auto">
                <a:xfrm>
                  <a:off x="934" y="3632"/>
                  <a:ext cx="44" cy="34"/>
                </a:xfrm>
                <a:custGeom>
                  <a:avLst/>
                  <a:gdLst>
                    <a:gd name="T0" fmla="*/ 191 w 9"/>
                    <a:gd name="T1" fmla="*/ 73 h 7"/>
                    <a:gd name="T2" fmla="*/ 191 w 9"/>
                    <a:gd name="T3" fmla="*/ 24 h 7"/>
                    <a:gd name="T4" fmla="*/ 117 w 9"/>
                    <a:gd name="T5" fmla="*/ 73 h 7"/>
                    <a:gd name="T6" fmla="*/ 98 w 9"/>
                    <a:gd name="T7" fmla="*/ 92 h 7"/>
                    <a:gd name="T8" fmla="*/ 98 w 9"/>
                    <a:gd name="T9" fmla="*/ 92 h 7"/>
                    <a:gd name="T10" fmla="*/ 49 w 9"/>
                    <a:gd name="T11" fmla="*/ 117 h 7"/>
                    <a:gd name="T12" fmla="*/ 24 w 9"/>
                    <a:gd name="T13" fmla="*/ 141 h 7"/>
                    <a:gd name="T14" fmla="*/ 0 w 9"/>
                    <a:gd name="T15" fmla="*/ 141 h 7"/>
                    <a:gd name="T16" fmla="*/ 49 w 9"/>
                    <a:gd name="T17" fmla="*/ 141 h 7"/>
                    <a:gd name="T18" fmla="*/ 73 w 9"/>
                    <a:gd name="T19" fmla="*/ 117 h 7"/>
                    <a:gd name="T20" fmla="*/ 142 w 9"/>
                    <a:gd name="T21" fmla="*/ 92 h 7"/>
                    <a:gd name="T22" fmla="*/ 191 w 9"/>
                    <a:gd name="T23" fmla="*/ 73 h 7"/>
                    <a:gd name="T24" fmla="*/ 191 w 9"/>
                    <a:gd name="T25" fmla="*/ 73 h 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9"/>
                    <a:gd name="T40" fmla="*/ 0 h 7"/>
                    <a:gd name="T41" fmla="*/ 9 w 9"/>
                    <a:gd name="T42" fmla="*/ 7 h 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9" h="7">
                      <a:moveTo>
                        <a:pt x="8" y="3"/>
                      </a:moveTo>
                      <a:cubicBezTo>
                        <a:pt x="8" y="2"/>
                        <a:pt x="9" y="1"/>
                        <a:pt x="8" y="1"/>
                      </a:cubicBezTo>
                      <a:cubicBezTo>
                        <a:pt x="7" y="0"/>
                        <a:pt x="5" y="2"/>
                        <a:pt x="5" y="3"/>
                      </a:cubicBezTo>
                      <a:cubicBezTo>
                        <a:pt x="4" y="3"/>
                        <a:pt x="4" y="3"/>
                        <a:pt x="4" y="4"/>
                      </a:cubicBezTo>
                      <a:cubicBezTo>
                        <a:pt x="4" y="4"/>
                        <a:pt x="4" y="4"/>
                        <a:pt x="4" y="4"/>
                      </a:cubicBezTo>
                      <a:cubicBezTo>
                        <a:pt x="3" y="5"/>
                        <a:pt x="3" y="5"/>
                        <a:pt x="2" y="5"/>
                      </a:cubicBezTo>
                      <a:cubicBezTo>
                        <a:pt x="2" y="5"/>
                        <a:pt x="2" y="5"/>
                        <a:pt x="1" y="6"/>
                      </a:cubicBezTo>
                      <a:cubicBezTo>
                        <a:pt x="1" y="6"/>
                        <a:pt x="0" y="6"/>
                        <a:pt x="0" y="6"/>
                      </a:cubicBezTo>
                      <a:cubicBezTo>
                        <a:pt x="1" y="7"/>
                        <a:pt x="1" y="7"/>
                        <a:pt x="2" y="6"/>
                      </a:cubicBezTo>
                      <a:cubicBezTo>
                        <a:pt x="2" y="6"/>
                        <a:pt x="3" y="5"/>
                        <a:pt x="3" y="5"/>
                      </a:cubicBezTo>
                      <a:cubicBezTo>
                        <a:pt x="4" y="5"/>
                        <a:pt x="5" y="5"/>
                        <a:pt x="6" y="4"/>
                      </a:cubicBezTo>
                      <a:cubicBezTo>
                        <a:pt x="7" y="4"/>
                        <a:pt x="7" y="3"/>
                        <a:pt x="8" y="3"/>
                      </a:cubicBezTo>
                      <a:cubicBezTo>
                        <a:pt x="8" y="3"/>
                        <a:pt x="8" y="3"/>
                        <a:pt x="8" y="3"/>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2" name="Freeform 33"/>
                <p:cNvSpPr>
                  <a:spLocks/>
                </p:cNvSpPr>
                <p:nvPr/>
              </p:nvSpPr>
              <p:spPr bwMode="auto">
                <a:xfrm>
                  <a:off x="934" y="3637"/>
                  <a:ext cx="39" cy="29"/>
                </a:xfrm>
                <a:custGeom>
                  <a:avLst/>
                  <a:gdLst>
                    <a:gd name="T0" fmla="*/ 190 w 8"/>
                    <a:gd name="T1" fmla="*/ 48 h 6"/>
                    <a:gd name="T2" fmla="*/ 190 w 8"/>
                    <a:gd name="T3" fmla="*/ 24 h 6"/>
                    <a:gd name="T4" fmla="*/ 190 w 8"/>
                    <a:gd name="T5" fmla="*/ 24 h 6"/>
                    <a:gd name="T6" fmla="*/ 190 w 8"/>
                    <a:gd name="T7" fmla="*/ 0 h 6"/>
                    <a:gd name="T8" fmla="*/ 190 w 8"/>
                    <a:gd name="T9" fmla="*/ 0 h 6"/>
                    <a:gd name="T10" fmla="*/ 190 w 8"/>
                    <a:gd name="T11" fmla="*/ 0 h 6"/>
                    <a:gd name="T12" fmla="*/ 190 w 8"/>
                    <a:gd name="T13" fmla="*/ 0 h 6"/>
                    <a:gd name="T14" fmla="*/ 190 w 8"/>
                    <a:gd name="T15" fmla="*/ 0 h 6"/>
                    <a:gd name="T16" fmla="*/ 190 w 8"/>
                    <a:gd name="T17" fmla="*/ 0 h 6"/>
                    <a:gd name="T18" fmla="*/ 190 w 8"/>
                    <a:gd name="T19" fmla="*/ 0 h 6"/>
                    <a:gd name="T20" fmla="*/ 166 w 8"/>
                    <a:gd name="T21" fmla="*/ 0 h 6"/>
                    <a:gd name="T22" fmla="*/ 166 w 8"/>
                    <a:gd name="T23" fmla="*/ 0 h 6"/>
                    <a:gd name="T24" fmla="*/ 141 w 8"/>
                    <a:gd name="T25" fmla="*/ 0 h 6"/>
                    <a:gd name="T26" fmla="*/ 117 w 8"/>
                    <a:gd name="T27" fmla="*/ 24 h 6"/>
                    <a:gd name="T28" fmla="*/ 117 w 8"/>
                    <a:gd name="T29" fmla="*/ 48 h 6"/>
                    <a:gd name="T30" fmla="*/ 117 w 8"/>
                    <a:gd name="T31" fmla="*/ 48 h 6"/>
                    <a:gd name="T32" fmla="*/ 97 w 8"/>
                    <a:gd name="T33" fmla="*/ 48 h 6"/>
                    <a:gd name="T34" fmla="*/ 97 w 8"/>
                    <a:gd name="T35" fmla="*/ 48 h 6"/>
                    <a:gd name="T36" fmla="*/ 97 w 8"/>
                    <a:gd name="T37" fmla="*/ 48 h 6"/>
                    <a:gd name="T38" fmla="*/ 97 w 8"/>
                    <a:gd name="T39" fmla="*/ 72 h 6"/>
                    <a:gd name="T40" fmla="*/ 97 w 8"/>
                    <a:gd name="T41" fmla="*/ 72 h 6"/>
                    <a:gd name="T42" fmla="*/ 97 w 8"/>
                    <a:gd name="T43" fmla="*/ 72 h 6"/>
                    <a:gd name="T44" fmla="*/ 97 w 8"/>
                    <a:gd name="T45" fmla="*/ 72 h 6"/>
                    <a:gd name="T46" fmla="*/ 49 w 8"/>
                    <a:gd name="T47" fmla="*/ 92 h 6"/>
                    <a:gd name="T48" fmla="*/ 49 w 8"/>
                    <a:gd name="T49" fmla="*/ 92 h 6"/>
                    <a:gd name="T50" fmla="*/ 49 w 8"/>
                    <a:gd name="T51" fmla="*/ 92 h 6"/>
                    <a:gd name="T52" fmla="*/ 49 w 8"/>
                    <a:gd name="T53" fmla="*/ 92 h 6"/>
                    <a:gd name="T54" fmla="*/ 24 w 8"/>
                    <a:gd name="T55" fmla="*/ 92 h 6"/>
                    <a:gd name="T56" fmla="*/ 24 w 8"/>
                    <a:gd name="T57" fmla="*/ 116 h 6"/>
                    <a:gd name="T58" fmla="*/ 24 w 8"/>
                    <a:gd name="T59" fmla="*/ 116 h 6"/>
                    <a:gd name="T60" fmla="*/ 0 w 8"/>
                    <a:gd name="T61" fmla="*/ 116 h 6"/>
                    <a:gd name="T62" fmla="*/ 0 w 8"/>
                    <a:gd name="T63" fmla="*/ 116 h 6"/>
                    <a:gd name="T64" fmla="*/ 0 w 8"/>
                    <a:gd name="T65" fmla="*/ 116 h 6"/>
                    <a:gd name="T66" fmla="*/ 24 w 8"/>
                    <a:gd name="T67" fmla="*/ 140 h 6"/>
                    <a:gd name="T68" fmla="*/ 24 w 8"/>
                    <a:gd name="T69" fmla="*/ 140 h 6"/>
                    <a:gd name="T70" fmla="*/ 24 w 8"/>
                    <a:gd name="T71" fmla="*/ 140 h 6"/>
                    <a:gd name="T72" fmla="*/ 24 w 8"/>
                    <a:gd name="T73" fmla="*/ 140 h 6"/>
                    <a:gd name="T74" fmla="*/ 49 w 8"/>
                    <a:gd name="T75" fmla="*/ 116 h 6"/>
                    <a:gd name="T76" fmla="*/ 49 w 8"/>
                    <a:gd name="T77" fmla="*/ 116 h 6"/>
                    <a:gd name="T78" fmla="*/ 73 w 8"/>
                    <a:gd name="T79" fmla="*/ 116 h 6"/>
                    <a:gd name="T80" fmla="*/ 73 w 8"/>
                    <a:gd name="T81" fmla="*/ 92 h 6"/>
                    <a:gd name="T82" fmla="*/ 73 w 8"/>
                    <a:gd name="T83" fmla="*/ 92 h 6"/>
                    <a:gd name="T84" fmla="*/ 117 w 8"/>
                    <a:gd name="T85" fmla="*/ 92 h 6"/>
                    <a:gd name="T86" fmla="*/ 117 w 8"/>
                    <a:gd name="T87" fmla="*/ 72 h 6"/>
                    <a:gd name="T88" fmla="*/ 141 w 8"/>
                    <a:gd name="T89" fmla="*/ 72 h 6"/>
                    <a:gd name="T90" fmla="*/ 166 w 8"/>
                    <a:gd name="T91" fmla="*/ 72 h 6"/>
                    <a:gd name="T92" fmla="*/ 166 w 8"/>
                    <a:gd name="T93" fmla="*/ 48 h 6"/>
                    <a:gd name="T94" fmla="*/ 166 w 8"/>
                    <a:gd name="T95" fmla="*/ 48 h 6"/>
                    <a:gd name="T96" fmla="*/ 190 w 8"/>
                    <a:gd name="T97" fmla="*/ 48 h 6"/>
                    <a:gd name="T98" fmla="*/ 190 w 8"/>
                    <a:gd name="T99" fmla="*/ 48 h 6"/>
                    <a:gd name="T100" fmla="*/ 190 w 8"/>
                    <a:gd name="T101" fmla="*/ 48 h 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8"/>
                    <a:gd name="T154" fmla="*/ 0 h 6"/>
                    <a:gd name="T155" fmla="*/ 8 w 8"/>
                    <a:gd name="T156" fmla="*/ 6 h 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8" h="6">
                      <a:moveTo>
                        <a:pt x="8" y="2"/>
                      </a:moveTo>
                      <a:lnTo>
                        <a:pt x="8" y="1"/>
                      </a:lnTo>
                      <a:lnTo>
                        <a:pt x="8" y="0"/>
                      </a:lnTo>
                      <a:lnTo>
                        <a:pt x="7" y="0"/>
                      </a:lnTo>
                      <a:lnTo>
                        <a:pt x="6" y="0"/>
                      </a:lnTo>
                      <a:lnTo>
                        <a:pt x="5" y="1"/>
                      </a:lnTo>
                      <a:lnTo>
                        <a:pt x="5" y="2"/>
                      </a:lnTo>
                      <a:lnTo>
                        <a:pt x="4" y="2"/>
                      </a:lnTo>
                      <a:lnTo>
                        <a:pt x="4" y="3"/>
                      </a:lnTo>
                      <a:lnTo>
                        <a:pt x="2" y="4"/>
                      </a:lnTo>
                      <a:lnTo>
                        <a:pt x="1" y="4"/>
                      </a:lnTo>
                      <a:lnTo>
                        <a:pt x="1" y="5"/>
                      </a:lnTo>
                      <a:lnTo>
                        <a:pt x="0" y="5"/>
                      </a:lnTo>
                      <a:lnTo>
                        <a:pt x="1" y="6"/>
                      </a:lnTo>
                      <a:lnTo>
                        <a:pt x="2" y="5"/>
                      </a:lnTo>
                      <a:lnTo>
                        <a:pt x="3" y="5"/>
                      </a:lnTo>
                      <a:lnTo>
                        <a:pt x="3" y="4"/>
                      </a:lnTo>
                      <a:lnTo>
                        <a:pt x="5" y="4"/>
                      </a:lnTo>
                      <a:lnTo>
                        <a:pt x="5" y="3"/>
                      </a:lnTo>
                      <a:lnTo>
                        <a:pt x="6" y="3"/>
                      </a:lnTo>
                      <a:lnTo>
                        <a:pt x="7" y="3"/>
                      </a:lnTo>
                      <a:lnTo>
                        <a:pt x="7" y="2"/>
                      </a:lnTo>
                      <a:lnTo>
                        <a:pt x="8" y="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3" name="Freeform 34"/>
                <p:cNvSpPr>
                  <a:spLocks/>
                </p:cNvSpPr>
                <p:nvPr/>
              </p:nvSpPr>
              <p:spPr bwMode="auto">
                <a:xfrm>
                  <a:off x="909" y="3676"/>
                  <a:ext cx="5" cy="5"/>
                </a:xfrm>
                <a:custGeom>
                  <a:avLst/>
                  <a:gdLst>
                    <a:gd name="T0" fmla="*/ 25 w 1"/>
                    <a:gd name="T1" fmla="*/ 0 h 1"/>
                    <a:gd name="T2" fmla="*/ 0 w 1"/>
                    <a:gd name="T3" fmla="*/ 0 h 1"/>
                    <a:gd name="T4" fmla="*/ 0 w 1"/>
                    <a:gd name="T5" fmla="*/ 25 h 1"/>
                    <a:gd name="T6" fmla="*/ 25 w 1"/>
                    <a:gd name="T7" fmla="*/ 0 h 1"/>
                    <a:gd name="T8" fmla="*/ 0 60000 65536"/>
                    <a:gd name="T9" fmla="*/ 0 60000 65536"/>
                    <a:gd name="T10" fmla="*/ 0 60000 65536"/>
                    <a:gd name="T11" fmla="*/ 0 60000 65536"/>
                    <a:gd name="T12" fmla="*/ 0 w 1"/>
                    <a:gd name="T13" fmla="*/ 0 h 1"/>
                    <a:gd name="T14" fmla="*/ 1 w 1"/>
                    <a:gd name="T15" fmla="*/ 1 h 1"/>
                  </a:gdLst>
                  <a:ahLst/>
                  <a:cxnLst>
                    <a:cxn ang="T8">
                      <a:pos x="T0" y="T1"/>
                    </a:cxn>
                    <a:cxn ang="T9">
                      <a:pos x="T2" y="T3"/>
                    </a:cxn>
                    <a:cxn ang="T10">
                      <a:pos x="T4" y="T5"/>
                    </a:cxn>
                    <a:cxn ang="T11">
                      <a:pos x="T6" y="T7"/>
                    </a:cxn>
                  </a:cxnLst>
                  <a:rect l="T12" t="T13" r="T14" b="T15"/>
                  <a:pathLst>
                    <a:path w="1" h="1">
                      <a:moveTo>
                        <a:pt x="1" y="0"/>
                      </a:moveTo>
                      <a:cubicBezTo>
                        <a:pt x="1" y="0"/>
                        <a:pt x="0" y="0"/>
                        <a:pt x="0" y="0"/>
                      </a:cubicBezTo>
                      <a:cubicBezTo>
                        <a:pt x="0" y="0"/>
                        <a:pt x="0" y="1"/>
                        <a:pt x="0" y="1"/>
                      </a:cubicBezTo>
                      <a:cubicBezTo>
                        <a:pt x="1" y="1"/>
                        <a:pt x="1" y="1"/>
                        <a:pt x="1" y="0"/>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4" name="Freeform 35"/>
                <p:cNvSpPr>
                  <a:spLocks/>
                </p:cNvSpPr>
                <p:nvPr/>
              </p:nvSpPr>
              <p:spPr bwMode="auto">
                <a:xfrm>
                  <a:off x="909" y="3676"/>
                  <a:ext cx="5" cy="5"/>
                </a:xfrm>
                <a:custGeom>
                  <a:avLst/>
                  <a:gdLst>
                    <a:gd name="T0" fmla="*/ 25 w 1"/>
                    <a:gd name="T1" fmla="*/ 0 h 1"/>
                    <a:gd name="T2" fmla="*/ 25 w 1"/>
                    <a:gd name="T3" fmla="*/ 0 h 1"/>
                    <a:gd name="T4" fmla="*/ 25 w 1"/>
                    <a:gd name="T5" fmla="*/ 0 h 1"/>
                    <a:gd name="T6" fmla="*/ 25 w 1"/>
                    <a:gd name="T7" fmla="*/ 0 h 1"/>
                    <a:gd name="T8" fmla="*/ 0 w 1"/>
                    <a:gd name="T9" fmla="*/ 0 h 1"/>
                    <a:gd name="T10" fmla="*/ 0 w 1"/>
                    <a:gd name="T11" fmla="*/ 0 h 1"/>
                    <a:gd name="T12" fmla="*/ 0 w 1"/>
                    <a:gd name="T13" fmla="*/ 0 h 1"/>
                    <a:gd name="T14" fmla="*/ 0 w 1"/>
                    <a:gd name="T15" fmla="*/ 0 h 1"/>
                    <a:gd name="T16" fmla="*/ 0 w 1"/>
                    <a:gd name="T17" fmla="*/ 25 h 1"/>
                    <a:gd name="T18" fmla="*/ 0 w 1"/>
                    <a:gd name="T19" fmla="*/ 25 h 1"/>
                    <a:gd name="T20" fmla="*/ 0 w 1"/>
                    <a:gd name="T21" fmla="*/ 25 h 1"/>
                    <a:gd name="T22" fmla="*/ 0 w 1"/>
                    <a:gd name="T23" fmla="*/ 25 h 1"/>
                    <a:gd name="T24" fmla="*/ 0 w 1"/>
                    <a:gd name="T25" fmla="*/ 25 h 1"/>
                    <a:gd name="T26" fmla="*/ 25 w 1"/>
                    <a:gd name="T27" fmla="*/ 25 h 1"/>
                    <a:gd name="T28" fmla="*/ 25 w 1"/>
                    <a:gd name="T29" fmla="*/ 0 h 1"/>
                    <a:gd name="T30" fmla="*/ 25 w 1"/>
                    <a:gd name="T31" fmla="*/ 0 h 1"/>
                    <a:gd name="T32" fmla="*/ 25 w 1"/>
                    <a:gd name="T33" fmla="*/ 0 h 1"/>
                    <a:gd name="T34" fmla="*/ 25 w 1"/>
                    <a:gd name="T35" fmla="*/ 0 h 1"/>
                    <a:gd name="T36" fmla="*/ 25 w 1"/>
                    <a:gd name="T37" fmla="*/ 0 h 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
                    <a:gd name="T58" fmla="*/ 0 h 1"/>
                    <a:gd name="T59" fmla="*/ 1 w 1"/>
                    <a:gd name="T60" fmla="*/ 1 h 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 h="1">
                      <a:moveTo>
                        <a:pt x="1" y="0"/>
                      </a:moveTo>
                      <a:lnTo>
                        <a:pt x="1" y="0"/>
                      </a:lnTo>
                      <a:lnTo>
                        <a:pt x="0" y="0"/>
                      </a:lnTo>
                      <a:lnTo>
                        <a:pt x="0" y="1"/>
                      </a:lnTo>
                      <a:lnTo>
                        <a:pt x="1" y="1"/>
                      </a:lnTo>
                      <a:lnTo>
                        <a:pt x="1"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5" name="Freeform 36"/>
                <p:cNvSpPr>
                  <a:spLocks/>
                </p:cNvSpPr>
                <p:nvPr/>
              </p:nvSpPr>
              <p:spPr bwMode="auto">
                <a:xfrm>
                  <a:off x="870" y="3682"/>
                  <a:ext cx="14" cy="14"/>
                </a:xfrm>
                <a:custGeom>
                  <a:avLst/>
                  <a:gdLst>
                    <a:gd name="T0" fmla="*/ 42 w 3"/>
                    <a:gd name="T1" fmla="*/ 23 h 3"/>
                    <a:gd name="T2" fmla="*/ 65 w 3"/>
                    <a:gd name="T3" fmla="*/ 23 h 3"/>
                    <a:gd name="T4" fmla="*/ 42 w 3"/>
                    <a:gd name="T5" fmla="*/ 23 h 3"/>
                    <a:gd name="T6" fmla="*/ 65 w 3"/>
                    <a:gd name="T7" fmla="*/ 42 h 3"/>
                    <a:gd name="T8" fmla="*/ 42 w 3"/>
                    <a:gd name="T9" fmla="*/ 42 h 3"/>
                    <a:gd name="T10" fmla="*/ 23 w 3"/>
                    <a:gd name="T11" fmla="*/ 65 h 3"/>
                    <a:gd name="T12" fmla="*/ 0 w 3"/>
                    <a:gd name="T13" fmla="*/ 65 h 3"/>
                    <a:gd name="T14" fmla="*/ 23 w 3"/>
                    <a:gd name="T15" fmla="*/ 23 h 3"/>
                    <a:gd name="T16" fmla="*/ 42 w 3"/>
                    <a:gd name="T17" fmla="*/ 23 h 3"/>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3"/>
                    <a:gd name="T28" fmla="*/ 0 h 3"/>
                    <a:gd name="T29" fmla="*/ 3 w 3"/>
                    <a:gd name="T30" fmla="*/ 3 h 3"/>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3" h="3">
                      <a:moveTo>
                        <a:pt x="2" y="1"/>
                      </a:moveTo>
                      <a:cubicBezTo>
                        <a:pt x="2" y="0"/>
                        <a:pt x="3" y="0"/>
                        <a:pt x="3" y="1"/>
                      </a:cubicBezTo>
                      <a:cubicBezTo>
                        <a:pt x="3" y="1"/>
                        <a:pt x="3" y="1"/>
                        <a:pt x="2" y="1"/>
                      </a:cubicBezTo>
                      <a:cubicBezTo>
                        <a:pt x="2" y="2"/>
                        <a:pt x="3" y="2"/>
                        <a:pt x="3" y="2"/>
                      </a:cubicBezTo>
                      <a:cubicBezTo>
                        <a:pt x="3" y="2"/>
                        <a:pt x="2" y="2"/>
                        <a:pt x="2" y="2"/>
                      </a:cubicBezTo>
                      <a:cubicBezTo>
                        <a:pt x="2" y="2"/>
                        <a:pt x="2" y="2"/>
                        <a:pt x="1" y="3"/>
                      </a:cubicBezTo>
                      <a:cubicBezTo>
                        <a:pt x="1" y="3"/>
                        <a:pt x="0" y="3"/>
                        <a:pt x="0" y="3"/>
                      </a:cubicBezTo>
                      <a:cubicBezTo>
                        <a:pt x="0" y="2"/>
                        <a:pt x="1" y="2"/>
                        <a:pt x="1" y="1"/>
                      </a:cubicBezTo>
                      <a:cubicBezTo>
                        <a:pt x="2" y="1"/>
                        <a:pt x="2" y="1"/>
                        <a:pt x="2"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6" name="Freeform 37"/>
                <p:cNvSpPr>
                  <a:spLocks/>
                </p:cNvSpPr>
                <p:nvPr/>
              </p:nvSpPr>
              <p:spPr bwMode="auto">
                <a:xfrm>
                  <a:off x="875" y="3684"/>
                  <a:ext cx="14" cy="9"/>
                </a:xfrm>
                <a:custGeom>
                  <a:avLst/>
                  <a:gdLst>
                    <a:gd name="T0" fmla="*/ 42 w 3"/>
                    <a:gd name="T1" fmla="*/ 0 h 2"/>
                    <a:gd name="T2" fmla="*/ 42 w 3"/>
                    <a:gd name="T3" fmla="*/ 0 h 2"/>
                    <a:gd name="T4" fmla="*/ 42 w 3"/>
                    <a:gd name="T5" fmla="*/ 0 h 2"/>
                    <a:gd name="T6" fmla="*/ 42 w 3"/>
                    <a:gd name="T7" fmla="*/ 0 h 2"/>
                    <a:gd name="T8" fmla="*/ 65 w 3"/>
                    <a:gd name="T9" fmla="*/ 0 h 2"/>
                    <a:gd name="T10" fmla="*/ 65 w 3"/>
                    <a:gd name="T11" fmla="*/ 0 h 2"/>
                    <a:gd name="T12" fmla="*/ 65 w 3"/>
                    <a:gd name="T13" fmla="*/ 0 h 2"/>
                    <a:gd name="T14" fmla="*/ 65 w 3"/>
                    <a:gd name="T15" fmla="*/ 0 h 2"/>
                    <a:gd name="T16" fmla="*/ 65 w 3"/>
                    <a:gd name="T17" fmla="*/ 0 h 2"/>
                    <a:gd name="T18" fmla="*/ 65 w 3"/>
                    <a:gd name="T19" fmla="*/ 0 h 2"/>
                    <a:gd name="T20" fmla="*/ 65 w 3"/>
                    <a:gd name="T21" fmla="*/ 0 h 2"/>
                    <a:gd name="T22" fmla="*/ 42 w 3"/>
                    <a:gd name="T23" fmla="*/ 0 h 2"/>
                    <a:gd name="T24" fmla="*/ 42 w 3"/>
                    <a:gd name="T25" fmla="*/ 22 h 2"/>
                    <a:gd name="T26" fmla="*/ 65 w 3"/>
                    <a:gd name="T27" fmla="*/ 22 h 2"/>
                    <a:gd name="T28" fmla="*/ 65 w 3"/>
                    <a:gd name="T29" fmla="*/ 22 h 2"/>
                    <a:gd name="T30" fmla="*/ 65 w 3"/>
                    <a:gd name="T31" fmla="*/ 22 h 2"/>
                    <a:gd name="T32" fmla="*/ 42 w 3"/>
                    <a:gd name="T33" fmla="*/ 22 h 2"/>
                    <a:gd name="T34" fmla="*/ 42 w 3"/>
                    <a:gd name="T35" fmla="*/ 22 h 2"/>
                    <a:gd name="T36" fmla="*/ 42 w 3"/>
                    <a:gd name="T37" fmla="*/ 22 h 2"/>
                    <a:gd name="T38" fmla="*/ 42 w 3"/>
                    <a:gd name="T39" fmla="*/ 22 h 2"/>
                    <a:gd name="T40" fmla="*/ 42 w 3"/>
                    <a:gd name="T41" fmla="*/ 22 h 2"/>
                    <a:gd name="T42" fmla="*/ 23 w 3"/>
                    <a:gd name="T43" fmla="*/ 40 h 2"/>
                    <a:gd name="T44" fmla="*/ 23 w 3"/>
                    <a:gd name="T45" fmla="*/ 40 h 2"/>
                    <a:gd name="T46" fmla="*/ 23 w 3"/>
                    <a:gd name="T47" fmla="*/ 40 h 2"/>
                    <a:gd name="T48" fmla="*/ 0 w 3"/>
                    <a:gd name="T49" fmla="*/ 40 h 2"/>
                    <a:gd name="T50" fmla="*/ 0 w 3"/>
                    <a:gd name="T51" fmla="*/ 40 h 2"/>
                    <a:gd name="T52" fmla="*/ 0 w 3"/>
                    <a:gd name="T53" fmla="*/ 22 h 2"/>
                    <a:gd name="T54" fmla="*/ 23 w 3"/>
                    <a:gd name="T55" fmla="*/ 22 h 2"/>
                    <a:gd name="T56" fmla="*/ 23 w 3"/>
                    <a:gd name="T57" fmla="*/ 22 h 2"/>
                    <a:gd name="T58" fmla="*/ 23 w 3"/>
                    <a:gd name="T59" fmla="*/ 22 h 2"/>
                    <a:gd name="T60" fmla="*/ 23 w 3"/>
                    <a:gd name="T61" fmla="*/ 0 h 2"/>
                    <a:gd name="T62" fmla="*/ 42 w 3"/>
                    <a:gd name="T63" fmla="*/ 0 h 2"/>
                    <a:gd name="T64" fmla="*/ 42 w 3"/>
                    <a:gd name="T65" fmla="*/ 0 h 2"/>
                    <a:gd name="T66" fmla="*/ 42 w 3"/>
                    <a:gd name="T67" fmla="*/ 0 h 2"/>
                    <a:gd name="T68" fmla="*/ 42 w 3"/>
                    <a:gd name="T69" fmla="*/ 0 h 2"/>
                    <a:gd name="T70" fmla="*/ 42 w 3"/>
                    <a:gd name="T71" fmla="*/ 0 h 2"/>
                    <a:gd name="T72" fmla="*/ 42 w 3"/>
                    <a:gd name="T73" fmla="*/ 0 h 2"/>
                    <a:gd name="T74" fmla="*/ 42 w 3"/>
                    <a:gd name="T75" fmla="*/ 0 h 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3"/>
                    <a:gd name="T115" fmla="*/ 0 h 2"/>
                    <a:gd name="T116" fmla="*/ 3 w 3"/>
                    <a:gd name="T117" fmla="*/ 2 h 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3" h="2">
                      <a:moveTo>
                        <a:pt x="2" y="0"/>
                      </a:moveTo>
                      <a:lnTo>
                        <a:pt x="2" y="0"/>
                      </a:lnTo>
                      <a:lnTo>
                        <a:pt x="3" y="0"/>
                      </a:lnTo>
                      <a:lnTo>
                        <a:pt x="2" y="0"/>
                      </a:lnTo>
                      <a:lnTo>
                        <a:pt x="2" y="1"/>
                      </a:lnTo>
                      <a:lnTo>
                        <a:pt x="3" y="1"/>
                      </a:lnTo>
                      <a:lnTo>
                        <a:pt x="2" y="1"/>
                      </a:lnTo>
                      <a:lnTo>
                        <a:pt x="1" y="2"/>
                      </a:lnTo>
                      <a:lnTo>
                        <a:pt x="0" y="2"/>
                      </a:lnTo>
                      <a:lnTo>
                        <a:pt x="0" y="1"/>
                      </a:lnTo>
                      <a:lnTo>
                        <a:pt x="1" y="1"/>
                      </a:lnTo>
                      <a:lnTo>
                        <a:pt x="1" y="0"/>
                      </a:lnTo>
                      <a:lnTo>
                        <a:pt x="2"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7" name="Freeform 38"/>
                <p:cNvSpPr>
                  <a:spLocks/>
                </p:cNvSpPr>
                <p:nvPr/>
              </p:nvSpPr>
              <p:spPr bwMode="auto">
                <a:xfrm>
                  <a:off x="833" y="3690"/>
                  <a:ext cx="19" cy="10"/>
                </a:xfrm>
                <a:custGeom>
                  <a:avLst/>
                  <a:gdLst>
                    <a:gd name="T0" fmla="*/ 66 w 4"/>
                    <a:gd name="T1" fmla="*/ 25 h 2"/>
                    <a:gd name="T2" fmla="*/ 66 w 4"/>
                    <a:gd name="T3" fmla="*/ 0 h 2"/>
                    <a:gd name="T4" fmla="*/ 90 w 4"/>
                    <a:gd name="T5" fmla="*/ 0 h 2"/>
                    <a:gd name="T6" fmla="*/ 90 w 4"/>
                    <a:gd name="T7" fmla="*/ 25 h 2"/>
                    <a:gd name="T8" fmla="*/ 24 w 4"/>
                    <a:gd name="T9" fmla="*/ 50 h 2"/>
                    <a:gd name="T10" fmla="*/ 66 w 4"/>
                    <a:gd name="T11" fmla="*/ 25 h 2"/>
                    <a:gd name="T12" fmla="*/ 0 60000 65536"/>
                    <a:gd name="T13" fmla="*/ 0 60000 65536"/>
                    <a:gd name="T14" fmla="*/ 0 60000 65536"/>
                    <a:gd name="T15" fmla="*/ 0 60000 65536"/>
                    <a:gd name="T16" fmla="*/ 0 60000 65536"/>
                    <a:gd name="T17" fmla="*/ 0 60000 65536"/>
                    <a:gd name="T18" fmla="*/ 0 w 4"/>
                    <a:gd name="T19" fmla="*/ 0 h 2"/>
                    <a:gd name="T20" fmla="*/ 4 w 4"/>
                    <a:gd name="T21" fmla="*/ 2 h 2"/>
                  </a:gdLst>
                  <a:ahLst/>
                  <a:cxnLst>
                    <a:cxn ang="T12">
                      <a:pos x="T0" y="T1"/>
                    </a:cxn>
                    <a:cxn ang="T13">
                      <a:pos x="T2" y="T3"/>
                    </a:cxn>
                    <a:cxn ang="T14">
                      <a:pos x="T4" y="T5"/>
                    </a:cxn>
                    <a:cxn ang="T15">
                      <a:pos x="T6" y="T7"/>
                    </a:cxn>
                    <a:cxn ang="T16">
                      <a:pos x="T8" y="T9"/>
                    </a:cxn>
                    <a:cxn ang="T17">
                      <a:pos x="T10" y="T11"/>
                    </a:cxn>
                  </a:cxnLst>
                  <a:rect l="T18" t="T19" r="T20" b="T21"/>
                  <a:pathLst>
                    <a:path w="4" h="2">
                      <a:moveTo>
                        <a:pt x="3" y="1"/>
                      </a:moveTo>
                      <a:cubicBezTo>
                        <a:pt x="3" y="1"/>
                        <a:pt x="3" y="0"/>
                        <a:pt x="3" y="0"/>
                      </a:cubicBezTo>
                      <a:cubicBezTo>
                        <a:pt x="4" y="0"/>
                        <a:pt x="4" y="0"/>
                        <a:pt x="4" y="0"/>
                      </a:cubicBezTo>
                      <a:cubicBezTo>
                        <a:pt x="4" y="1"/>
                        <a:pt x="4" y="1"/>
                        <a:pt x="4" y="1"/>
                      </a:cubicBezTo>
                      <a:cubicBezTo>
                        <a:pt x="3" y="2"/>
                        <a:pt x="2" y="2"/>
                        <a:pt x="1" y="2"/>
                      </a:cubicBezTo>
                      <a:cubicBezTo>
                        <a:pt x="0" y="1"/>
                        <a:pt x="3" y="2"/>
                        <a:pt x="3"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58" name="Freeform 39"/>
                <p:cNvSpPr>
                  <a:spLocks/>
                </p:cNvSpPr>
                <p:nvPr/>
              </p:nvSpPr>
              <p:spPr bwMode="auto">
                <a:xfrm>
                  <a:off x="838" y="3690"/>
                  <a:ext cx="14" cy="10"/>
                </a:xfrm>
                <a:custGeom>
                  <a:avLst/>
                  <a:gdLst>
                    <a:gd name="T0" fmla="*/ 42 w 3"/>
                    <a:gd name="T1" fmla="*/ 25 h 2"/>
                    <a:gd name="T2" fmla="*/ 42 w 3"/>
                    <a:gd name="T3" fmla="*/ 25 h 2"/>
                    <a:gd name="T4" fmla="*/ 42 w 3"/>
                    <a:gd name="T5" fmla="*/ 0 h 2"/>
                    <a:gd name="T6" fmla="*/ 42 w 3"/>
                    <a:gd name="T7" fmla="*/ 0 h 2"/>
                    <a:gd name="T8" fmla="*/ 42 w 3"/>
                    <a:gd name="T9" fmla="*/ 0 h 2"/>
                    <a:gd name="T10" fmla="*/ 42 w 3"/>
                    <a:gd name="T11" fmla="*/ 0 h 2"/>
                    <a:gd name="T12" fmla="*/ 42 w 3"/>
                    <a:gd name="T13" fmla="*/ 0 h 2"/>
                    <a:gd name="T14" fmla="*/ 65 w 3"/>
                    <a:gd name="T15" fmla="*/ 0 h 2"/>
                    <a:gd name="T16" fmla="*/ 65 w 3"/>
                    <a:gd name="T17" fmla="*/ 0 h 2"/>
                    <a:gd name="T18" fmla="*/ 65 w 3"/>
                    <a:gd name="T19" fmla="*/ 0 h 2"/>
                    <a:gd name="T20" fmla="*/ 65 w 3"/>
                    <a:gd name="T21" fmla="*/ 25 h 2"/>
                    <a:gd name="T22" fmla="*/ 65 w 3"/>
                    <a:gd name="T23" fmla="*/ 25 h 2"/>
                    <a:gd name="T24" fmla="*/ 65 w 3"/>
                    <a:gd name="T25" fmla="*/ 25 h 2"/>
                    <a:gd name="T26" fmla="*/ 65 w 3"/>
                    <a:gd name="T27" fmla="*/ 25 h 2"/>
                    <a:gd name="T28" fmla="*/ 42 w 3"/>
                    <a:gd name="T29" fmla="*/ 50 h 2"/>
                    <a:gd name="T30" fmla="*/ 23 w 3"/>
                    <a:gd name="T31" fmla="*/ 50 h 2"/>
                    <a:gd name="T32" fmla="*/ 0 w 3"/>
                    <a:gd name="T33" fmla="*/ 50 h 2"/>
                    <a:gd name="T34" fmla="*/ 0 w 3"/>
                    <a:gd name="T35" fmla="*/ 50 h 2"/>
                    <a:gd name="T36" fmla="*/ 0 w 3"/>
                    <a:gd name="T37" fmla="*/ 50 h 2"/>
                    <a:gd name="T38" fmla="*/ 0 w 3"/>
                    <a:gd name="T39" fmla="*/ 50 h 2"/>
                    <a:gd name="T40" fmla="*/ 0 w 3"/>
                    <a:gd name="T41" fmla="*/ 50 h 2"/>
                    <a:gd name="T42" fmla="*/ 0 w 3"/>
                    <a:gd name="T43" fmla="*/ 50 h 2"/>
                    <a:gd name="T44" fmla="*/ 23 w 3"/>
                    <a:gd name="T45" fmla="*/ 50 h 2"/>
                    <a:gd name="T46" fmla="*/ 42 w 3"/>
                    <a:gd name="T47" fmla="*/ 25 h 2"/>
                    <a:gd name="T48" fmla="*/ 42 w 3"/>
                    <a:gd name="T49" fmla="*/ 25 h 2"/>
                    <a:gd name="T50" fmla="*/ 42 w 3"/>
                    <a:gd name="T51" fmla="*/ 25 h 2"/>
                    <a:gd name="T52" fmla="*/ 42 w 3"/>
                    <a:gd name="T53" fmla="*/ 25 h 2"/>
                    <a:gd name="T54" fmla="*/ 42 w 3"/>
                    <a:gd name="T55" fmla="*/ 25 h 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
                    <a:gd name="T85" fmla="*/ 0 h 2"/>
                    <a:gd name="T86" fmla="*/ 3 w 3"/>
                    <a:gd name="T87" fmla="*/ 2 h 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 h="2">
                      <a:moveTo>
                        <a:pt x="2" y="1"/>
                      </a:moveTo>
                      <a:lnTo>
                        <a:pt x="2" y="1"/>
                      </a:lnTo>
                      <a:lnTo>
                        <a:pt x="2" y="0"/>
                      </a:lnTo>
                      <a:lnTo>
                        <a:pt x="3" y="0"/>
                      </a:lnTo>
                      <a:lnTo>
                        <a:pt x="3" y="1"/>
                      </a:lnTo>
                      <a:lnTo>
                        <a:pt x="2" y="2"/>
                      </a:lnTo>
                      <a:lnTo>
                        <a:pt x="1" y="2"/>
                      </a:lnTo>
                      <a:lnTo>
                        <a:pt x="0" y="2"/>
                      </a:lnTo>
                      <a:lnTo>
                        <a:pt x="1" y="2"/>
                      </a:lnTo>
                      <a:lnTo>
                        <a:pt x="2"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59" name="Freeform 40"/>
                <p:cNvSpPr>
                  <a:spLocks/>
                </p:cNvSpPr>
                <p:nvPr/>
              </p:nvSpPr>
              <p:spPr bwMode="auto">
                <a:xfrm>
                  <a:off x="814" y="3691"/>
                  <a:ext cx="10" cy="15"/>
                </a:xfrm>
                <a:custGeom>
                  <a:avLst/>
                  <a:gdLst>
                    <a:gd name="T0" fmla="*/ 25 w 2"/>
                    <a:gd name="T1" fmla="*/ 25 h 3"/>
                    <a:gd name="T2" fmla="*/ 0 w 2"/>
                    <a:gd name="T3" fmla="*/ 0 h 3"/>
                    <a:gd name="T4" fmla="*/ 0 w 2"/>
                    <a:gd name="T5" fmla="*/ 0 h 3"/>
                    <a:gd name="T6" fmla="*/ 25 w 2"/>
                    <a:gd name="T7" fmla="*/ 50 h 3"/>
                    <a:gd name="T8" fmla="*/ 0 w 2"/>
                    <a:gd name="T9" fmla="*/ 50 h 3"/>
                    <a:gd name="T10" fmla="*/ 0 w 2"/>
                    <a:gd name="T11" fmla="*/ 50 h 3"/>
                    <a:gd name="T12" fmla="*/ 0 w 2"/>
                    <a:gd name="T13" fmla="*/ 75 h 3"/>
                    <a:gd name="T14" fmla="*/ 25 w 2"/>
                    <a:gd name="T15" fmla="*/ 75 h 3"/>
                    <a:gd name="T16" fmla="*/ 25 w 2"/>
                    <a:gd name="T17" fmla="*/ 75 h 3"/>
                    <a:gd name="T18" fmla="*/ 50 w 2"/>
                    <a:gd name="T19" fmla="*/ 75 h 3"/>
                    <a:gd name="T20" fmla="*/ 50 w 2"/>
                    <a:gd name="T21" fmla="*/ 25 h 3"/>
                    <a:gd name="T22" fmla="*/ 50 w 2"/>
                    <a:gd name="T23" fmla="*/ 0 h 3"/>
                    <a:gd name="T24" fmla="*/ 25 w 2"/>
                    <a:gd name="T25" fmla="*/ 0 h 3"/>
                    <a:gd name="T26" fmla="*/ 25 w 2"/>
                    <a:gd name="T27" fmla="*/ 25 h 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
                    <a:gd name="T43" fmla="*/ 0 h 3"/>
                    <a:gd name="T44" fmla="*/ 2 w 2"/>
                    <a:gd name="T45" fmla="*/ 3 h 3"/>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 h="3">
                      <a:moveTo>
                        <a:pt x="1" y="1"/>
                      </a:moveTo>
                      <a:cubicBezTo>
                        <a:pt x="2" y="0"/>
                        <a:pt x="1" y="0"/>
                        <a:pt x="0" y="0"/>
                      </a:cubicBezTo>
                      <a:cubicBezTo>
                        <a:pt x="0" y="0"/>
                        <a:pt x="0" y="0"/>
                        <a:pt x="0" y="0"/>
                      </a:cubicBezTo>
                      <a:cubicBezTo>
                        <a:pt x="1" y="1"/>
                        <a:pt x="1" y="1"/>
                        <a:pt x="1" y="2"/>
                      </a:cubicBezTo>
                      <a:cubicBezTo>
                        <a:pt x="1" y="2"/>
                        <a:pt x="0" y="2"/>
                        <a:pt x="0" y="2"/>
                      </a:cubicBezTo>
                      <a:cubicBezTo>
                        <a:pt x="0" y="2"/>
                        <a:pt x="0" y="2"/>
                        <a:pt x="0" y="2"/>
                      </a:cubicBezTo>
                      <a:cubicBezTo>
                        <a:pt x="0" y="2"/>
                        <a:pt x="0" y="3"/>
                        <a:pt x="0" y="3"/>
                      </a:cubicBezTo>
                      <a:cubicBezTo>
                        <a:pt x="1" y="3"/>
                        <a:pt x="1" y="3"/>
                        <a:pt x="1" y="3"/>
                      </a:cubicBezTo>
                      <a:cubicBezTo>
                        <a:pt x="1" y="3"/>
                        <a:pt x="1" y="3"/>
                        <a:pt x="1" y="3"/>
                      </a:cubicBezTo>
                      <a:cubicBezTo>
                        <a:pt x="1" y="3"/>
                        <a:pt x="2" y="3"/>
                        <a:pt x="2" y="3"/>
                      </a:cubicBezTo>
                      <a:cubicBezTo>
                        <a:pt x="2" y="2"/>
                        <a:pt x="2" y="2"/>
                        <a:pt x="2" y="1"/>
                      </a:cubicBezTo>
                      <a:cubicBezTo>
                        <a:pt x="2" y="1"/>
                        <a:pt x="2" y="1"/>
                        <a:pt x="2" y="0"/>
                      </a:cubicBezTo>
                      <a:cubicBezTo>
                        <a:pt x="2" y="0"/>
                        <a:pt x="2" y="0"/>
                        <a:pt x="1" y="0"/>
                      </a:cubicBezTo>
                      <a:cubicBezTo>
                        <a:pt x="1" y="0"/>
                        <a:pt x="1" y="1"/>
                        <a:pt x="1" y="1"/>
                      </a:cubicBezTo>
                      <a:close/>
                    </a:path>
                  </a:pathLst>
                </a:custGeom>
                <a:solidFill>
                  <a:srgbClr val="FFCE85"/>
                </a:solidFill>
                <a:ln w="12700" cmpd="sng">
                  <a:solidFill>
                    <a:schemeClr val="tx1"/>
                  </a:solidFill>
                  <a:prstDash val="solid"/>
                  <a:round/>
                  <a:headEnd/>
                  <a:tailEnd/>
                </a:ln>
              </p:spPr>
              <p:txBody>
                <a:bodyPr/>
                <a:lstStyle/>
                <a:p>
                  <a:endParaRPr lang="en-US"/>
                </a:p>
              </p:txBody>
            </p:sp>
            <p:sp>
              <p:nvSpPr>
                <p:cNvPr id="32860" name="Freeform 41"/>
                <p:cNvSpPr>
                  <a:spLocks/>
                </p:cNvSpPr>
                <p:nvPr/>
              </p:nvSpPr>
              <p:spPr bwMode="auto">
                <a:xfrm>
                  <a:off x="814" y="3691"/>
                  <a:ext cx="10" cy="15"/>
                </a:xfrm>
                <a:custGeom>
                  <a:avLst/>
                  <a:gdLst>
                    <a:gd name="T0" fmla="*/ 25 w 2"/>
                    <a:gd name="T1" fmla="*/ 25 h 3"/>
                    <a:gd name="T2" fmla="*/ 25 w 2"/>
                    <a:gd name="T3" fmla="*/ 0 h 3"/>
                    <a:gd name="T4" fmla="*/ 25 w 2"/>
                    <a:gd name="T5" fmla="*/ 0 h 3"/>
                    <a:gd name="T6" fmla="*/ 25 w 2"/>
                    <a:gd name="T7" fmla="*/ 0 h 3"/>
                    <a:gd name="T8" fmla="*/ 0 w 2"/>
                    <a:gd name="T9" fmla="*/ 0 h 3"/>
                    <a:gd name="T10" fmla="*/ 0 w 2"/>
                    <a:gd name="T11" fmla="*/ 0 h 3"/>
                    <a:gd name="T12" fmla="*/ 0 w 2"/>
                    <a:gd name="T13" fmla="*/ 25 h 3"/>
                    <a:gd name="T14" fmla="*/ 25 w 2"/>
                    <a:gd name="T15" fmla="*/ 25 h 3"/>
                    <a:gd name="T16" fmla="*/ 25 w 2"/>
                    <a:gd name="T17" fmla="*/ 25 h 3"/>
                    <a:gd name="T18" fmla="*/ 25 w 2"/>
                    <a:gd name="T19" fmla="*/ 50 h 3"/>
                    <a:gd name="T20" fmla="*/ 0 w 2"/>
                    <a:gd name="T21" fmla="*/ 50 h 3"/>
                    <a:gd name="T22" fmla="*/ 0 w 2"/>
                    <a:gd name="T23" fmla="*/ 50 h 3"/>
                    <a:gd name="T24" fmla="*/ 0 w 2"/>
                    <a:gd name="T25" fmla="*/ 50 h 3"/>
                    <a:gd name="T26" fmla="*/ 0 w 2"/>
                    <a:gd name="T27" fmla="*/ 50 h 3"/>
                    <a:gd name="T28" fmla="*/ 0 w 2"/>
                    <a:gd name="T29" fmla="*/ 50 h 3"/>
                    <a:gd name="T30" fmla="*/ 0 w 2"/>
                    <a:gd name="T31" fmla="*/ 50 h 3"/>
                    <a:gd name="T32" fmla="*/ 0 w 2"/>
                    <a:gd name="T33" fmla="*/ 75 h 3"/>
                    <a:gd name="T34" fmla="*/ 25 w 2"/>
                    <a:gd name="T35" fmla="*/ 75 h 3"/>
                    <a:gd name="T36" fmla="*/ 25 w 2"/>
                    <a:gd name="T37" fmla="*/ 75 h 3"/>
                    <a:gd name="T38" fmla="*/ 25 w 2"/>
                    <a:gd name="T39" fmla="*/ 75 h 3"/>
                    <a:gd name="T40" fmla="*/ 25 w 2"/>
                    <a:gd name="T41" fmla="*/ 75 h 3"/>
                    <a:gd name="T42" fmla="*/ 25 w 2"/>
                    <a:gd name="T43" fmla="*/ 75 h 3"/>
                    <a:gd name="T44" fmla="*/ 50 w 2"/>
                    <a:gd name="T45" fmla="*/ 75 h 3"/>
                    <a:gd name="T46" fmla="*/ 50 w 2"/>
                    <a:gd name="T47" fmla="*/ 50 h 3"/>
                    <a:gd name="T48" fmla="*/ 50 w 2"/>
                    <a:gd name="T49" fmla="*/ 25 h 3"/>
                    <a:gd name="T50" fmla="*/ 50 w 2"/>
                    <a:gd name="T51" fmla="*/ 25 h 3"/>
                    <a:gd name="T52" fmla="*/ 50 w 2"/>
                    <a:gd name="T53" fmla="*/ 25 h 3"/>
                    <a:gd name="T54" fmla="*/ 50 w 2"/>
                    <a:gd name="T55" fmla="*/ 0 h 3"/>
                    <a:gd name="T56" fmla="*/ 50 w 2"/>
                    <a:gd name="T57" fmla="*/ 0 h 3"/>
                    <a:gd name="T58" fmla="*/ 50 w 2"/>
                    <a:gd name="T59" fmla="*/ 0 h 3"/>
                    <a:gd name="T60" fmla="*/ 25 w 2"/>
                    <a:gd name="T61" fmla="*/ 0 h 3"/>
                    <a:gd name="T62" fmla="*/ 25 w 2"/>
                    <a:gd name="T63" fmla="*/ 0 h 3"/>
                    <a:gd name="T64" fmla="*/ 25 w 2"/>
                    <a:gd name="T65" fmla="*/ 25 h 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
                    <a:gd name="T100" fmla="*/ 0 h 3"/>
                    <a:gd name="T101" fmla="*/ 2 w 2"/>
                    <a:gd name="T102" fmla="*/ 3 h 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 h="3">
                      <a:moveTo>
                        <a:pt x="1" y="1"/>
                      </a:moveTo>
                      <a:lnTo>
                        <a:pt x="1" y="1"/>
                      </a:lnTo>
                      <a:lnTo>
                        <a:pt x="1" y="0"/>
                      </a:lnTo>
                      <a:lnTo>
                        <a:pt x="0" y="0"/>
                      </a:lnTo>
                      <a:lnTo>
                        <a:pt x="0" y="1"/>
                      </a:lnTo>
                      <a:lnTo>
                        <a:pt x="1" y="1"/>
                      </a:lnTo>
                      <a:lnTo>
                        <a:pt x="1" y="2"/>
                      </a:lnTo>
                      <a:lnTo>
                        <a:pt x="0" y="2"/>
                      </a:lnTo>
                      <a:lnTo>
                        <a:pt x="0" y="3"/>
                      </a:lnTo>
                      <a:lnTo>
                        <a:pt x="1" y="3"/>
                      </a:lnTo>
                      <a:lnTo>
                        <a:pt x="2" y="3"/>
                      </a:lnTo>
                      <a:lnTo>
                        <a:pt x="2" y="2"/>
                      </a:lnTo>
                      <a:lnTo>
                        <a:pt x="2" y="1"/>
                      </a:lnTo>
                      <a:lnTo>
                        <a:pt x="2" y="0"/>
                      </a:lnTo>
                      <a:lnTo>
                        <a:pt x="1" y="0"/>
                      </a:lnTo>
                      <a:lnTo>
                        <a:pt x="1"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1" name="Freeform 42"/>
                <p:cNvSpPr>
                  <a:spLocks/>
                </p:cNvSpPr>
                <p:nvPr/>
              </p:nvSpPr>
              <p:spPr bwMode="auto">
                <a:xfrm>
                  <a:off x="795" y="3693"/>
                  <a:ext cx="15" cy="15"/>
                </a:xfrm>
                <a:custGeom>
                  <a:avLst/>
                  <a:gdLst>
                    <a:gd name="T0" fmla="*/ 75 w 3"/>
                    <a:gd name="T1" fmla="*/ 75 h 3"/>
                    <a:gd name="T2" fmla="*/ 75 w 3"/>
                    <a:gd name="T3" fmla="*/ 75 h 3"/>
                    <a:gd name="T4" fmla="*/ 75 w 3"/>
                    <a:gd name="T5" fmla="*/ 75 h 3"/>
                    <a:gd name="T6" fmla="*/ 75 w 3"/>
                    <a:gd name="T7" fmla="*/ 75 h 3"/>
                    <a:gd name="T8" fmla="*/ 75 w 3"/>
                    <a:gd name="T9" fmla="*/ 75 h 3"/>
                    <a:gd name="T10" fmla="*/ 75 w 3"/>
                    <a:gd name="T11" fmla="*/ 75 h 3"/>
                    <a:gd name="T12" fmla="*/ 50 w 3"/>
                    <a:gd name="T13" fmla="*/ 50 h 3"/>
                    <a:gd name="T14" fmla="*/ 25 w 3"/>
                    <a:gd name="T15" fmla="*/ 25 h 3"/>
                    <a:gd name="T16" fmla="*/ 25 w 3"/>
                    <a:gd name="T17" fmla="*/ 25 h 3"/>
                    <a:gd name="T18" fmla="*/ 25 w 3"/>
                    <a:gd name="T19" fmla="*/ 25 h 3"/>
                    <a:gd name="T20" fmla="*/ 25 w 3"/>
                    <a:gd name="T21" fmla="*/ 25 h 3"/>
                    <a:gd name="T22" fmla="*/ 25 w 3"/>
                    <a:gd name="T23" fmla="*/ 25 h 3"/>
                    <a:gd name="T24" fmla="*/ 25 w 3"/>
                    <a:gd name="T25" fmla="*/ 0 h 3"/>
                    <a:gd name="T26" fmla="*/ 0 w 3"/>
                    <a:gd name="T27" fmla="*/ 0 h 3"/>
                    <a:gd name="T28" fmla="*/ 0 w 3"/>
                    <a:gd name="T29" fmla="*/ 0 h 3"/>
                    <a:gd name="T30" fmla="*/ 0 w 3"/>
                    <a:gd name="T31" fmla="*/ 0 h 3"/>
                    <a:gd name="T32" fmla="*/ 0 w 3"/>
                    <a:gd name="T33" fmla="*/ 0 h 3"/>
                    <a:gd name="T34" fmla="*/ 0 w 3"/>
                    <a:gd name="T35" fmla="*/ 0 h 3"/>
                    <a:gd name="T36" fmla="*/ 0 w 3"/>
                    <a:gd name="T37" fmla="*/ 0 h 3"/>
                    <a:gd name="T38" fmla="*/ 0 w 3"/>
                    <a:gd name="T39" fmla="*/ 0 h 3"/>
                    <a:gd name="T40" fmla="*/ 0 w 3"/>
                    <a:gd name="T41" fmla="*/ 25 h 3"/>
                    <a:gd name="T42" fmla="*/ 0 w 3"/>
                    <a:gd name="T43" fmla="*/ 25 h 3"/>
                    <a:gd name="T44" fmla="*/ 0 w 3"/>
                    <a:gd name="T45" fmla="*/ 25 h 3"/>
                    <a:gd name="T46" fmla="*/ 0 w 3"/>
                    <a:gd name="T47" fmla="*/ 25 h 3"/>
                    <a:gd name="T48" fmla="*/ 25 w 3"/>
                    <a:gd name="T49" fmla="*/ 25 h 3"/>
                    <a:gd name="T50" fmla="*/ 25 w 3"/>
                    <a:gd name="T51" fmla="*/ 50 h 3"/>
                    <a:gd name="T52" fmla="*/ 25 w 3"/>
                    <a:gd name="T53" fmla="*/ 50 h 3"/>
                    <a:gd name="T54" fmla="*/ 50 w 3"/>
                    <a:gd name="T55" fmla="*/ 75 h 3"/>
                    <a:gd name="T56" fmla="*/ 50 w 3"/>
                    <a:gd name="T57" fmla="*/ 75 h 3"/>
                    <a:gd name="T58" fmla="*/ 75 w 3"/>
                    <a:gd name="T59" fmla="*/ 75 h 3"/>
                    <a:gd name="T60" fmla="*/ 75 w 3"/>
                    <a:gd name="T61" fmla="*/ 75 h 3"/>
                    <a:gd name="T62" fmla="*/ 75 w 3"/>
                    <a:gd name="T63" fmla="*/ 75 h 3"/>
                    <a:gd name="T64" fmla="*/ 75 w 3"/>
                    <a:gd name="T65" fmla="*/ 75 h 3"/>
                    <a:gd name="T66" fmla="*/ 75 w 3"/>
                    <a:gd name="T67" fmla="*/ 75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3"/>
                    <a:gd name="T103" fmla="*/ 0 h 3"/>
                    <a:gd name="T104" fmla="*/ 3 w 3"/>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3" h="3">
                      <a:moveTo>
                        <a:pt x="3" y="3"/>
                      </a:moveTo>
                      <a:lnTo>
                        <a:pt x="3" y="3"/>
                      </a:lnTo>
                      <a:lnTo>
                        <a:pt x="2" y="2"/>
                      </a:lnTo>
                      <a:lnTo>
                        <a:pt x="1" y="1"/>
                      </a:lnTo>
                      <a:lnTo>
                        <a:pt x="1" y="0"/>
                      </a:lnTo>
                      <a:lnTo>
                        <a:pt x="0" y="0"/>
                      </a:lnTo>
                      <a:lnTo>
                        <a:pt x="0" y="1"/>
                      </a:lnTo>
                      <a:lnTo>
                        <a:pt x="1" y="1"/>
                      </a:lnTo>
                      <a:lnTo>
                        <a:pt x="1" y="2"/>
                      </a:lnTo>
                      <a:lnTo>
                        <a:pt x="2" y="3"/>
                      </a:lnTo>
                      <a:lnTo>
                        <a:pt x="3" y="3"/>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62" name="Freeform 43"/>
                <p:cNvSpPr>
                  <a:spLocks/>
                </p:cNvSpPr>
                <p:nvPr/>
              </p:nvSpPr>
              <p:spPr bwMode="auto">
                <a:xfrm>
                  <a:off x="768" y="3683"/>
                  <a:ext cx="19" cy="10"/>
                </a:xfrm>
                <a:custGeom>
                  <a:avLst/>
                  <a:gdLst>
                    <a:gd name="T0" fmla="*/ 0 w 4"/>
                    <a:gd name="T1" fmla="*/ 25 h 2"/>
                    <a:gd name="T2" fmla="*/ 0 w 4"/>
                    <a:gd name="T3" fmla="*/ 25 h 2"/>
                    <a:gd name="T4" fmla="*/ 24 w 4"/>
                    <a:gd name="T5" fmla="*/ 0 h 2"/>
                    <a:gd name="T6" fmla="*/ 24 w 4"/>
                    <a:gd name="T7" fmla="*/ 0 h 2"/>
                    <a:gd name="T8" fmla="*/ 47 w 4"/>
                    <a:gd name="T9" fmla="*/ 0 h 2"/>
                    <a:gd name="T10" fmla="*/ 66 w 4"/>
                    <a:gd name="T11" fmla="*/ 0 h 2"/>
                    <a:gd name="T12" fmla="*/ 66 w 4"/>
                    <a:gd name="T13" fmla="*/ 0 h 2"/>
                    <a:gd name="T14" fmla="*/ 66 w 4"/>
                    <a:gd name="T15" fmla="*/ 0 h 2"/>
                    <a:gd name="T16" fmla="*/ 66 w 4"/>
                    <a:gd name="T17" fmla="*/ 25 h 2"/>
                    <a:gd name="T18" fmla="*/ 90 w 4"/>
                    <a:gd name="T19" fmla="*/ 25 h 2"/>
                    <a:gd name="T20" fmla="*/ 90 w 4"/>
                    <a:gd name="T21" fmla="*/ 25 h 2"/>
                    <a:gd name="T22" fmla="*/ 90 w 4"/>
                    <a:gd name="T23" fmla="*/ 25 h 2"/>
                    <a:gd name="T24" fmla="*/ 90 w 4"/>
                    <a:gd name="T25" fmla="*/ 25 h 2"/>
                    <a:gd name="T26" fmla="*/ 90 w 4"/>
                    <a:gd name="T27" fmla="*/ 25 h 2"/>
                    <a:gd name="T28" fmla="*/ 90 w 4"/>
                    <a:gd name="T29" fmla="*/ 25 h 2"/>
                    <a:gd name="T30" fmla="*/ 90 w 4"/>
                    <a:gd name="T31" fmla="*/ 25 h 2"/>
                    <a:gd name="T32" fmla="*/ 90 w 4"/>
                    <a:gd name="T33" fmla="*/ 50 h 2"/>
                    <a:gd name="T34" fmla="*/ 90 w 4"/>
                    <a:gd name="T35" fmla="*/ 50 h 2"/>
                    <a:gd name="T36" fmla="*/ 90 w 4"/>
                    <a:gd name="T37" fmla="*/ 50 h 2"/>
                    <a:gd name="T38" fmla="*/ 90 w 4"/>
                    <a:gd name="T39" fmla="*/ 50 h 2"/>
                    <a:gd name="T40" fmla="*/ 66 w 4"/>
                    <a:gd name="T41" fmla="*/ 25 h 2"/>
                    <a:gd name="T42" fmla="*/ 66 w 4"/>
                    <a:gd name="T43" fmla="*/ 25 h 2"/>
                    <a:gd name="T44" fmla="*/ 66 w 4"/>
                    <a:gd name="T45" fmla="*/ 50 h 2"/>
                    <a:gd name="T46" fmla="*/ 66 w 4"/>
                    <a:gd name="T47" fmla="*/ 50 h 2"/>
                    <a:gd name="T48" fmla="*/ 66 w 4"/>
                    <a:gd name="T49" fmla="*/ 50 h 2"/>
                    <a:gd name="T50" fmla="*/ 47 w 4"/>
                    <a:gd name="T51" fmla="*/ 50 h 2"/>
                    <a:gd name="T52" fmla="*/ 47 w 4"/>
                    <a:gd name="T53" fmla="*/ 50 h 2"/>
                    <a:gd name="T54" fmla="*/ 47 w 4"/>
                    <a:gd name="T55" fmla="*/ 50 h 2"/>
                    <a:gd name="T56" fmla="*/ 47 w 4"/>
                    <a:gd name="T57" fmla="*/ 50 h 2"/>
                    <a:gd name="T58" fmla="*/ 47 w 4"/>
                    <a:gd name="T59" fmla="*/ 50 h 2"/>
                    <a:gd name="T60" fmla="*/ 47 w 4"/>
                    <a:gd name="T61" fmla="*/ 50 h 2"/>
                    <a:gd name="T62" fmla="*/ 47 w 4"/>
                    <a:gd name="T63" fmla="*/ 50 h 2"/>
                    <a:gd name="T64" fmla="*/ 24 w 4"/>
                    <a:gd name="T65" fmla="*/ 50 h 2"/>
                    <a:gd name="T66" fmla="*/ 24 w 4"/>
                    <a:gd name="T67" fmla="*/ 50 h 2"/>
                    <a:gd name="T68" fmla="*/ 24 w 4"/>
                    <a:gd name="T69" fmla="*/ 25 h 2"/>
                    <a:gd name="T70" fmla="*/ 24 w 4"/>
                    <a:gd name="T71" fmla="*/ 25 h 2"/>
                    <a:gd name="T72" fmla="*/ 24 w 4"/>
                    <a:gd name="T73" fmla="*/ 25 h 2"/>
                    <a:gd name="T74" fmla="*/ 24 w 4"/>
                    <a:gd name="T75" fmla="*/ 25 h 2"/>
                    <a:gd name="T76" fmla="*/ 24 w 4"/>
                    <a:gd name="T77" fmla="*/ 25 h 2"/>
                    <a:gd name="T78" fmla="*/ 24 w 4"/>
                    <a:gd name="T79" fmla="*/ 25 h 2"/>
                    <a:gd name="T80" fmla="*/ 24 w 4"/>
                    <a:gd name="T81" fmla="*/ 25 h 2"/>
                    <a:gd name="T82" fmla="*/ 24 w 4"/>
                    <a:gd name="T83" fmla="*/ 25 h 2"/>
                    <a:gd name="T84" fmla="*/ 24 w 4"/>
                    <a:gd name="T85" fmla="*/ 25 h 2"/>
                    <a:gd name="T86" fmla="*/ 24 w 4"/>
                    <a:gd name="T87" fmla="*/ 25 h 2"/>
                    <a:gd name="T88" fmla="*/ 24 w 4"/>
                    <a:gd name="T89" fmla="*/ 25 h 2"/>
                    <a:gd name="T90" fmla="*/ 24 w 4"/>
                    <a:gd name="T91" fmla="*/ 25 h 2"/>
                    <a:gd name="T92" fmla="*/ 24 w 4"/>
                    <a:gd name="T93" fmla="*/ 25 h 2"/>
                    <a:gd name="T94" fmla="*/ 0 w 4"/>
                    <a:gd name="T95" fmla="*/ 25 h 2"/>
                    <a:gd name="T96" fmla="*/ 0 w 4"/>
                    <a:gd name="T97" fmla="*/ 25 h 2"/>
                    <a:gd name="T98" fmla="*/ 0 w 4"/>
                    <a:gd name="T99" fmla="*/ 25 h 2"/>
                    <a:gd name="T100" fmla="*/ 0 w 4"/>
                    <a:gd name="T101" fmla="*/ 25 h 2"/>
                    <a:gd name="T102" fmla="*/ 0 w 4"/>
                    <a:gd name="T103" fmla="*/ 25 h 2"/>
                    <a:gd name="T104" fmla="*/ 0 w 4"/>
                    <a:gd name="T105" fmla="*/ 25 h 2"/>
                    <a:gd name="T106" fmla="*/ 0 w 4"/>
                    <a:gd name="T107" fmla="*/ 25 h 2"/>
                    <a:gd name="T108" fmla="*/ 0 w 4"/>
                    <a:gd name="T109" fmla="*/ 25 h 2"/>
                    <a:gd name="T110" fmla="*/ 0 w 4"/>
                    <a:gd name="T111" fmla="*/ 25 h 2"/>
                    <a:gd name="T112" fmla="*/ 0 w 4"/>
                    <a:gd name="T113" fmla="*/ 25 h 2"/>
                    <a:gd name="T114" fmla="*/ 0 w 4"/>
                    <a:gd name="T115" fmla="*/ 25 h 2"/>
                    <a:gd name="T116" fmla="*/ 0 w 4"/>
                    <a:gd name="T117" fmla="*/ 25 h 2"/>
                    <a:gd name="T118" fmla="*/ 0 w 4"/>
                    <a:gd name="T119" fmla="*/ 25 h 2"/>
                    <a:gd name="T120" fmla="*/ 0 w 4"/>
                    <a:gd name="T121" fmla="*/ 25 h 2"/>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4"/>
                    <a:gd name="T184" fmla="*/ 0 h 2"/>
                    <a:gd name="T185" fmla="*/ 4 w 4"/>
                    <a:gd name="T186" fmla="*/ 2 h 2"/>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4" h="2">
                      <a:moveTo>
                        <a:pt x="0" y="1"/>
                      </a:moveTo>
                      <a:lnTo>
                        <a:pt x="0" y="1"/>
                      </a:lnTo>
                      <a:lnTo>
                        <a:pt x="1" y="0"/>
                      </a:lnTo>
                      <a:lnTo>
                        <a:pt x="2" y="0"/>
                      </a:lnTo>
                      <a:lnTo>
                        <a:pt x="3" y="0"/>
                      </a:lnTo>
                      <a:lnTo>
                        <a:pt x="3" y="1"/>
                      </a:lnTo>
                      <a:lnTo>
                        <a:pt x="4" y="1"/>
                      </a:lnTo>
                      <a:lnTo>
                        <a:pt x="4" y="2"/>
                      </a:lnTo>
                      <a:lnTo>
                        <a:pt x="3" y="1"/>
                      </a:lnTo>
                      <a:lnTo>
                        <a:pt x="3" y="2"/>
                      </a:lnTo>
                      <a:lnTo>
                        <a:pt x="2" y="2"/>
                      </a:lnTo>
                      <a:lnTo>
                        <a:pt x="1" y="2"/>
                      </a:lnTo>
                      <a:lnTo>
                        <a:pt x="1" y="1"/>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37" name="Freeform 46"/>
              <p:cNvSpPr>
                <a:spLocks/>
              </p:cNvSpPr>
              <p:nvPr/>
            </p:nvSpPr>
            <p:spPr bwMode="auto">
              <a:xfrm>
                <a:off x="1529" y="1282"/>
                <a:ext cx="554" cy="439"/>
              </a:xfrm>
              <a:custGeom>
                <a:avLst/>
                <a:gdLst>
                  <a:gd name="T0" fmla="*/ 0 w 108"/>
                  <a:gd name="T1" fmla="*/ 1595 h 90"/>
                  <a:gd name="T2" fmla="*/ 0 w 108"/>
                  <a:gd name="T3" fmla="*/ 1473 h 90"/>
                  <a:gd name="T4" fmla="*/ 26 w 108"/>
                  <a:gd name="T5" fmla="*/ 1356 h 90"/>
                  <a:gd name="T6" fmla="*/ 51 w 108"/>
                  <a:gd name="T7" fmla="*/ 1215 h 90"/>
                  <a:gd name="T8" fmla="*/ 77 w 108"/>
                  <a:gd name="T9" fmla="*/ 1166 h 90"/>
                  <a:gd name="T10" fmla="*/ 133 w 108"/>
                  <a:gd name="T11" fmla="*/ 1117 h 90"/>
                  <a:gd name="T12" fmla="*/ 133 w 108"/>
                  <a:gd name="T13" fmla="*/ 1073 h 90"/>
                  <a:gd name="T14" fmla="*/ 262 w 108"/>
                  <a:gd name="T15" fmla="*/ 878 h 90"/>
                  <a:gd name="T16" fmla="*/ 421 w 108"/>
                  <a:gd name="T17" fmla="*/ 546 h 90"/>
                  <a:gd name="T18" fmla="*/ 528 w 108"/>
                  <a:gd name="T19" fmla="*/ 307 h 90"/>
                  <a:gd name="T20" fmla="*/ 631 w 108"/>
                  <a:gd name="T21" fmla="*/ 73 h 90"/>
                  <a:gd name="T22" fmla="*/ 631 w 108"/>
                  <a:gd name="T23" fmla="*/ 0 h 90"/>
                  <a:gd name="T24" fmla="*/ 713 w 108"/>
                  <a:gd name="T25" fmla="*/ 0 h 90"/>
                  <a:gd name="T26" fmla="*/ 790 w 108"/>
                  <a:gd name="T27" fmla="*/ 24 h 90"/>
                  <a:gd name="T28" fmla="*/ 816 w 108"/>
                  <a:gd name="T29" fmla="*/ 49 h 90"/>
                  <a:gd name="T30" fmla="*/ 923 w 108"/>
                  <a:gd name="T31" fmla="*/ 117 h 90"/>
                  <a:gd name="T32" fmla="*/ 923 w 108"/>
                  <a:gd name="T33" fmla="*/ 190 h 90"/>
                  <a:gd name="T34" fmla="*/ 949 w 108"/>
                  <a:gd name="T35" fmla="*/ 332 h 90"/>
                  <a:gd name="T36" fmla="*/ 1134 w 108"/>
                  <a:gd name="T37" fmla="*/ 380 h 90"/>
                  <a:gd name="T38" fmla="*/ 1262 w 108"/>
                  <a:gd name="T39" fmla="*/ 380 h 90"/>
                  <a:gd name="T40" fmla="*/ 1421 w 108"/>
                  <a:gd name="T41" fmla="*/ 429 h 90"/>
                  <a:gd name="T42" fmla="*/ 1606 w 108"/>
                  <a:gd name="T43" fmla="*/ 429 h 90"/>
                  <a:gd name="T44" fmla="*/ 1708 w 108"/>
                  <a:gd name="T45" fmla="*/ 454 h 90"/>
                  <a:gd name="T46" fmla="*/ 1790 w 108"/>
                  <a:gd name="T47" fmla="*/ 429 h 90"/>
                  <a:gd name="T48" fmla="*/ 1867 w 108"/>
                  <a:gd name="T49" fmla="*/ 454 h 90"/>
                  <a:gd name="T50" fmla="*/ 1949 w 108"/>
                  <a:gd name="T51" fmla="*/ 429 h 90"/>
                  <a:gd name="T52" fmla="*/ 2001 w 108"/>
                  <a:gd name="T53" fmla="*/ 454 h 90"/>
                  <a:gd name="T54" fmla="*/ 2078 w 108"/>
                  <a:gd name="T55" fmla="*/ 454 h 90"/>
                  <a:gd name="T56" fmla="*/ 2734 w 108"/>
                  <a:gd name="T57" fmla="*/ 571 h 90"/>
                  <a:gd name="T58" fmla="*/ 2765 w 108"/>
                  <a:gd name="T59" fmla="*/ 644 h 90"/>
                  <a:gd name="T60" fmla="*/ 2842 w 108"/>
                  <a:gd name="T61" fmla="*/ 668 h 90"/>
                  <a:gd name="T62" fmla="*/ 2683 w 108"/>
                  <a:gd name="T63" fmla="*/ 951 h 90"/>
                  <a:gd name="T64" fmla="*/ 2657 w 108"/>
                  <a:gd name="T65" fmla="*/ 1000 h 90"/>
                  <a:gd name="T66" fmla="*/ 2580 w 108"/>
                  <a:gd name="T67" fmla="*/ 1049 h 90"/>
                  <a:gd name="T68" fmla="*/ 2472 w 108"/>
                  <a:gd name="T69" fmla="*/ 1215 h 90"/>
                  <a:gd name="T70" fmla="*/ 2555 w 108"/>
                  <a:gd name="T71" fmla="*/ 1263 h 90"/>
                  <a:gd name="T72" fmla="*/ 2555 w 108"/>
                  <a:gd name="T73" fmla="*/ 1307 h 90"/>
                  <a:gd name="T74" fmla="*/ 2524 w 108"/>
                  <a:gd name="T75" fmla="*/ 1332 h 90"/>
                  <a:gd name="T76" fmla="*/ 2498 w 108"/>
                  <a:gd name="T77" fmla="*/ 1429 h 90"/>
                  <a:gd name="T78" fmla="*/ 1370 w 108"/>
                  <a:gd name="T79" fmla="*/ 1927 h 90"/>
                  <a:gd name="T80" fmla="*/ 26 w 108"/>
                  <a:gd name="T81" fmla="*/ 1619 h 9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08"/>
                  <a:gd name="T124" fmla="*/ 0 h 90"/>
                  <a:gd name="T125" fmla="*/ 108 w 108"/>
                  <a:gd name="T126" fmla="*/ 90 h 9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08" h="90">
                    <a:moveTo>
                      <a:pt x="1" y="68"/>
                    </a:moveTo>
                    <a:lnTo>
                      <a:pt x="0" y="67"/>
                    </a:lnTo>
                    <a:lnTo>
                      <a:pt x="0" y="63"/>
                    </a:lnTo>
                    <a:lnTo>
                      <a:pt x="0" y="62"/>
                    </a:lnTo>
                    <a:lnTo>
                      <a:pt x="0" y="60"/>
                    </a:lnTo>
                    <a:lnTo>
                      <a:pt x="1" y="57"/>
                    </a:lnTo>
                    <a:lnTo>
                      <a:pt x="1" y="52"/>
                    </a:lnTo>
                    <a:lnTo>
                      <a:pt x="2" y="51"/>
                    </a:lnTo>
                    <a:lnTo>
                      <a:pt x="3" y="50"/>
                    </a:lnTo>
                    <a:lnTo>
                      <a:pt x="3" y="49"/>
                    </a:lnTo>
                    <a:lnTo>
                      <a:pt x="4" y="48"/>
                    </a:lnTo>
                    <a:lnTo>
                      <a:pt x="5" y="47"/>
                    </a:lnTo>
                    <a:lnTo>
                      <a:pt x="5" y="45"/>
                    </a:lnTo>
                    <a:lnTo>
                      <a:pt x="9" y="41"/>
                    </a:lnTo>
                    <a:lnTo>
                      <a:pt x="10" y="37"/>
                    </a:lnTo>
                    <a:lnTo>
                      <a:pt x="13" y="32"/>
                    </a:lnTo>
                    <a:lnTo>
                      <a:pt x="16" y="23"/>
                    </a:lnTo>
                    <a:lnTo>
                      <a:pt x="18" y="19"/>
                    </a:lnTo>
                    <a:lnTo>
                      <a:pt x="20" y="13"/>
                    </a:lnTo>
                    <a:lnTo>
                      <a:pt x="23" y="5"/>
                    </a:lnTo>
                    <a:lnTo>
                      <a:pt x="24" y="3"/>
                    </a:lnTo>
                    <a:lnTo>
                      <a:pt x="24" y="1"/>
                    </a:lnTo>
                    <a:lnTo>
                      <a:pt x="24" y="0"/>
                    </a:lnTo>
                    <a:lnTo>
                      <a:pt x="25" y="0"/>
                    </a:lnTo>
                    <a:lnTo>
                      <a:pt x="27" y="0"/>
                    </a:lnTo>
                    <a:lnTo>
                      <a:pt x="30" y="1"/>
                    </a:lnTo>
                    <a:lnTo>
                      <a:pt x="31" y="2"/>
                    </a:lnTo>
                    <a:lnTo>
                      <a:pt x="33" y="2"/>
                    </a:lnTo>
                    <a:lnTo>
                      <a:pt x="35" y="5"/>
                    </a:lnTo>
                    <a:lnTo>
                      <a:pt x="36" y="7"/>
                    </a:lnTo>
                    <a:lnTo>
                      <a:pt x="35" y="8"/>
                    </a:lnTo>
                    <a:lnTo>
                      <a:pt x="35" y="12"/>
                    </a:lnTo>
                    <a:lnTo>
                      <a:pt x="36" y="14"/>
                    </a:lnTo>
                    <a:lnTo>
                      <a:pt x="39" y="15"/>
                    </a:lnTo>
                    <a:lnTo>
                      <a:pt x="43" y="16"/>
                    </a:lnTo>
                    <a:lnTo>
                      <a:pt x="46" y="15"/>
                    </a:lnTo>
                    <a:lnTo>
                      <a:pt x="48" y="16"/>
                    </a:lnTo>
                    <a:lnTo>
                      <a:pt x="53" y="17"/>
                    </a:lnTo>
                    <a:lnTo>
                      <a:pt x="54" y="18"/>
                    </a:lnTo>
                    <a:lnTo>
                      <a:pt x="59" y="18"/>
                    </a:lnTo>
                    <a:lnTo>
                      <a:pt x="61" y="18"/>
                    </a:lnTo>
                    <a:lnTo>
                      <a:pt x="62" y="19"/>
                    </a:lnTo>
                    <a:lnTo>
                      <a:pt x="65" y="19"/>
                    </a:lnTo>
                    <a:lnTo>
                      <a:pt x="66" y="19"/>
                    </a:lnTo>
                    <a:lnTo>
                      <a:pt x="68" y="18"/>
                    </a:lnTo>
                    <a:lnTo>
                      <a:pt x="69" y="18"/>
                    </a:lnTo>
                    <a:lnTo>
                      <a:pt x="71" y="19"/>
                    </a:lnTo>
                    <a:lnTo>
                      <a:pt x="72" y="18"/>
                    </a:lnTo>
                    <a:lnTo>
                      <a:pt x="74" y="18"/>
                    </a:lnTo>
                    <a:lnTo>
                      <a:pt x="75" y="19"/>
                    </a:lnTo>
                    <a:lnTo>
                      <a:pt x="76" y="19"/>
                    </a:lnTo>
                    <a:lnTo>
                      <a:pt x="77" y="19"/>
                    </a:lnTo>
                    <a:lnTo>
                      <a:pt x="79" y="19"/>
                    </a:lnTo>
                    <a:lnTo>
                      <a:pt x="80" y="18"/>
                    </a:lnTo>
                    <a:lnTo>
                      <a:pt x="104" y="24"/>
                    </a:lnTo>
                    <a:lnTo>
                      <a:pt x="104" y="25"/>
                    </a:lnTo>
                    <a:lnTo>
                      <a:pt x="105" y="27"/>
                    </a:lnTo>
                    <a:lnTo>
                      <a:pt x="107" y="27"/>
                    </a:lnTo>
                    <a:lnTo>
                      <a:pt x="108" y="28"/>
                    </a:lnTo>
                    <a:lnTo>
                      <a:pt x="108" y="31"/>
                    </a:lnTo>
                    <a:lnTo>
                      <a:pt x="102" y="40"/>
                    </a:lnTo>
                    <a:lnTo>
                      <a:pt x="101" y="41"/>
                    </a:lnTo>
                    <a:lnTo>
                      <a:pt x="101" y="42"/>
                    </a:lnTo>
                    <a:lnTo>
                      <a:pt x="100" y="43"/>
                    </a:lnTo>
                    <a:lnTo>
                      <a:pt x="98" y="44"/>
                    </a:lnTo>
                    <a:lnTo>
                      <a:pt x="95" y="49"/>
                    </a:lnTo>
                    <a:lnTo>
                      <a:pt x="94" y="51"/>
                    </a:lnTo>
                    <a:lnTo>
                      <a:pt x="95" y="52"/>
                    </a:lnTo>
                    <a:lnTo>
                      <a:pt x="97" y="53"/>
                    </a:lnTo>
                    <a:lnTo>
                      <a:pt x="98" y="54"/>
                    </a:lnTo>
                    <a:lnTo>
                      <a:pt x="97" y="55"/>
                    </a:lnTo>
                    <a:lnTo>
                      <a:pt x="97" y="56"/>
                    </a:lnTo>
                    <a:lnTo>
                      <a:pt x="96" y="56"/>
                    </a:lnTo>
                    <a:lnTo>
                      <a:pt x="96" y="58"/>
                    </a:lnTo>
                    <a:lnTo>
                      <a:pt x="95" y="60"/>
                    </a:lnTo>
                    <a:lnTo>
                      <a:pt x="88" y="90"/>
                    </a:lnTo>
                    <a:lnTo>
                      <a:pt x="52" y="81"/>
                    </a:lnTo>
                    <a:lnTo>
                      <a:pt x="1" y="68"/>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8" name="Freeform 52"/>
              <p:cNvSpPr>
                <a:spLocks/>
              </p:cNvSpPr>
              <p:nvPr/>
            </p:nvSpPr>
            <p:spPr bwMode="auto">
              <a:xfrm>
                <a:off x="3467" y="2604"/>
                <a:ext cx="394" cy="322"/>
              </a:xfrm>
              <a:custGeom>
                <a:avLst/>
                <a:gdLst>
                  <a:gd name="T0" fmla="*/ 1075 w 77"/>
                  <a:gd name="T1" fmla="*/ 24 h 66"/>
                  <a:gd name="T2" fmla="*/ 1151 w 77"/>
                  <a:gd name="T3" fmla="*/ 239 h 66"/>
                  <a:gd name="T4" fmla="*/ 1126 w 77"/>
                  <a:gd name="T5" fmla="*/ 307 h 66"/>
                  <a:gd name="T6" fmla="*/ 1049 w 77"/>
                  <a:gd name="T7" fmla="*/ 522 h 66"/>
                  <a:gd name="T8" fmla="*/ 1673 w 77"/>
                  <a:gd name="T9" fmla="*/ 785 h 66"/>
                  <a:gd name="T10" fmla="*/ 1673 w 77"/>
                  <a:gd name="T11" fmla="*/ 951 h 66"/>
                  <a:gd name="T12" fmla="*/ 1648 w 77"/>
                  <a:gd name="T13" fmla="*/ 1073 h 66"/>
                  <a:gd name="T14" fmla="*/ 1520 w 77"/>
                  <a:gd name="T15" fmla="*/ 1049 h 66"/>
                  <a:gd name="T16" fmla="*/ 1469 w 77"/>
                  <a:gd name="T17" fmla="*/ 1166 h 66"/>
                  <a:gd name="T18" fmla="*/ 1622 w 77"/>
                  <a:gd name="T19" fmla="*/ 1142 h 66"/>
                  <a:gd name="T20" fmla="*/ 1730 w 77"/>
                  <a:gd name="T21" fmla="*/ 1117 h 66"/>
                  <a:gd name="T22" fmla="*/ 1673 w 77"/>
                  <a:gd name="T23" fmla="*/ 1166 h 66"/>
                  <a:gd name="T24" fmla="*/ 1730 w 77"/>
                  <a:gd name="T25" fmla="*/ 1215 h 66"/>
                  <a:gd name="T26" fmla="*/ 1857 w 77"/>
                  <a:gd name="T27" fmla="*/ 1117 h 66"/>
                  <a:gd name="T28" fmla="*/ 1939 w 77"/>
                  <a:gd name="T29" fmla="*/ 1142 h 66"/>
                  <a:gd name="T30" fmla="*/ 1914 w 77"/>
                  <a:gd name="T31" fmla="*/ 1215 h 66"/>
                  <a:gd name="T32" fmla="*/ 1781 w 77"/>
                  <a:gd name="T33" fmla="*/ 1332 h 66"/>
                  <a:gd name="T34" fmla="*/ 1857 w 77"/>
                  <a:gd name="T35" fmla="*/ 1429 h 66"/>
                  <a:gd name="T36" fmla="*/ 2016 w 77"/>
                  <a:gd name="T37" fmla="*/ 1547 h 66"/>
                  <a:gd name="T38" fmla="*/ 1857 w 77"/>
                  <a:gd name="T39" fmla="*/ 1498 h 66"/>
                  <a:gd name="T40" fmla="*/ 1673 w 77"/>
                  <a:gd name="T41" fmla="*/ 1405 h 66"/>
                  <a:gd name="T42" fmla="*/ 1596 w 77"/>
                  <a:gd name="T43" fmla="*/ 1473 h 66"/>
                  <a:gd name="T44" fmla="*/ 1571 w 77"/>
                  <a:gd name="T45" fmla="*/ 1547 h 66"/>
                  <a:gd name="T46" fmla="*/ 1494 w 77"/>
                  <a:gd name="T47" fmla="*/ 1498 h 66"/>
                  <a:gd name="T48" fmla="*/ 1412 w 77"/>
                  <a:gd name="T49" fmla="*/ 1498 h 66"/>
                  <a:gd name="T50" fmla="*/ 1284 w 77"/>
                  <a:gd name="T51" fmla="*/ 1522 h 66"/>
                  <a:gd name="T52" fmla="*/ 1075 w 77"/>
                  <a:gd name="T53" fmla="*/ 1405 h 66"/>
                  <a:gd name="T54" fmla="*/ 993 w 77"/>
                  <a:gd name="T55" fmla="*/ 1356 h 66"/>
                  <a:gd name="T56" fmla="*/ 967 w 77"/>
                  <a:gd name="T57" fmla="*/ 1332 h 66"/>
                  <a:gd name="T58" fmla="*/ 890 w 77"/>
                  <a:gd name="T59" fmla="*/ 1308 h 66"/>
                  <a:gd name="T60" fmla="*/ 865 w 77"/>
                  <a:gd name="T61" fmla="*/ 1283 h 66"/>
                  <a:gd name="T62" fmla="*/ 814 w 77"/>
                  <a:gd name="T63" fmla="*/ 1381 h 66"/>
                  <a:gd name="T64" fmla="*/ 394 w 77"/>
                  <a:gd name="T65" fmla="*/ 1332 h 66"/>
                  <a:gd name="T66" fmla="*/ 102 w 77"/>
                  <a:gd name="T67" fmla="*/ 1308 h 66"/>
                  <a:gd name="T68" fmla="*/ 133 w 77"/>
                  <a:gd name="T69" fmla="*/ 1264 h 66"/>
                  <a:gd name="T70" fmla="*/ 159 w 77"/>
                  <a:gd name="T71" fmla="*/ 1093 h 66"/>
                  <a:gd name="T72" fmla="*/ 159 w 77"/>
                  <a:gd name="T73" fmla="*/ 1000 h 66"/>
                  <a:gd name="T74" fmla="*/ 235 w 77"/>
                  <a:gd name="T75" fmla="*/ 883 h 66"/>
                  <a:gd name="T76" fmla="*/ 184 w 77"/>
                  <a:gd name="T77" fmla="*/ 712 h 66"/>
                  <a:gd name="T78" fmla="*/ 159 w 77"/>
                  <a:gd name="T79" fmla="*/ 668 h 66"/>
                  <a:gd name="T80" fmla="*/ 102 w 77"/>
                  <a:gd name="T81" fmla="*/ 595 h 66"/>
                  <a:gd name="T82" fmla="*/ 26 w 77"/>
                  <a:gd name="T83" fmla="*/ 454 h 66"/>
                  <a:gd name="T84" fmla="*/ 0 w 77"/>
                  <a:gd name="T85" fmla="*/ 24 h 6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77"/>
                  <a:gd name="T130" fmla="*/ 0 h 66"/>
                  <a:gd name="T131" fmla="*/ 77 w 77"/>
                  <a:gd name="T132" fmla="*/ 66 h 6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77" h="66">
                    <a:moveTo>
                      <a:pt x="0" y="1"/>
                    </a:moveTo>
                    <a:lnTo>
                      <a:pt x="42" y="0"/>
                    </a:lnTo>
                    <a:lnTo>
                      <a:pt x="41" y="1"/>
                    </a:lnTo>
                    <a:lnTo>
                      <a:pt x="43" y="5"/>
                    </a:lnTo>
                    <a:lnTo>
                      <a:pt x="43" y="8"/>
                    </a:lnTo>
                    <a:lnTo>
                      <a:pt x="44" y="10"/>
                    </a:lnTo>
                    <a:lnTo>
                      <a:pt x="45" y="11"/>
                    </a:lnTo>
                    <a:lnTo>
                      <a:pt x="45" y="12"/>
                    </a:lnTo>
                    <a:lnTo>
                      <a:pt x="43" y="13"/>
                    </a:lnTo>
                    <a:lnTo>
                      <a:pt x="43" y="14"/>
                    </a:lnTo>
                    <a:lnTo>
                      <a:pt x="42" y="17"/>
                    </a:lnTo>
                    <a:lnTo>
                      <a:pt x="40" y="22"/>
                    </a:lnTo>
                    <a:lnTo>
                      <a:pt x="37" y="29"/>
                    </a:lnTo>
                    <a:lnTo>
                      <a:pt x="37" y="34"/>
                    </a:lnTo>
                    <a:lnTo>
                      <a:pt x="64" y="33"/>
                    </a:lnTo>
                    <a:lnTo>
                      <a:pt x="64" y="34"/>
                    </a:lnTo>
                    <a:lnTo>
                      <a:pt x="63" y="36"/>
                    </a:lnTo>
                    <a:lnTo>
                      <a:pt x="64" y="40"/>
                    </a:lnTo>
                    <a:lnTo>
                      <a:pt x="66" y="43"/>
                    </a:lnTo>
                    <a:lnTo>
                      <a:pt x="67" y="46"/>
                    </a:lnTo>
                    <a:lnTo>
                      <a:pt x="63" y="45"/>
                    </a:lnTo>
                    <a:lnTo>
                      <a:pt x="60" y="44"/>
                    </a:lnTo>
                    <a:lnTo>
                      <a:pt x="59" y="43"/>
                    </a:lnTo>
                    <a:lnTo>
                      <a:pt x="58" y="44"/>
                    </a:lnTo>
                    <a:lnTo>
                      <a:pt x="55" y="46"/>
                    </a:lnTo>
                    <a:lnTo>
                      <a:pt x="55" y="48"/>
                    </a:lnTo>
                    <a:lnTo>
                      <a:pt x="56" y="49"/>
                    </a:lnTo>
                    <a:lnTo>
                      <a:pt x="58" y="49"/>
                    </a:lnTo>
                    <a:lnTo>
                      <a:pt x="60" y="49"/>
                    </a:lnTo>
                    <a:lnTo>
                      <a:pt x="62" y="48"/>
                    </a:lnTo>
                    <a:lnTo>
                      <a:pt x="63" y="47"/>
                    </a:lnTo>
                    <a:lnTo>
                      <a:pt x="65" y="47"/>
                    </a:lnTo>
                    <a:lnTo>
                      <a:pt x="66" y="47"/>
                    </a:lnTo>
                    <a:lnTo>
                      <a:pt x="66" y="48"/>
                    </a:lnTo>
                    <a:lnTo>
                      <a:pt x="65" y="48"/>
                    </a:lnTo>
                    <a:lnTo>
                      <a:pt x="64" y="49"/>
                    </a:lnTo>
                    <a:lnTo>
                      <a:pt x="65" y="50"/>
                    </a:lnTo>
                    <a:lnTo>
                      <a:pt x="66" y="51"/>
                    </a:lnTo>
                    <a:lnTo>
                      <a:pt x="67" y="51"/>
                    </a:lnTo>
                    <a:lnTo>
                      <a:pt x="68" y="49"/>
                    </a:lnTo>
                    <a:lnTo>
                      <a:pt x="71" y="47"/>
                    </a:lnTo>
                    <a:lnTo>
                      <a:pt x="72" y="47"/>
                    </a:lnTo>
                    <a:lnTo>
                      <a:pt x="73" y="47"/>
                    </a:lnTo>
                    <a:lnTo>
                      <a:pt x="74" y="48"/>
                    </a:lnTo>
                    <a:lnTo>
                      <a:pt x="73" y="49"/>
                    </a:lnTo>
                    <a:lnTo>
                      <a:pt x="74" y="50"/>
                    </a:lnTo>
                    <a:lnTo>
                      <a:pt x="73" y="51"/>
                    </a:lnTo>
                    <a:lnTo>
                      <a:pt x="72" y="51"/>
                    </a:lnTo>
                    <a:lnTo>
                      <a:pt x="70" y="54"/>
                    </a:lnTo>
                    <a:lnTo>
                      <a:pt x="68" y="56"/>
                    </a:lnTo>
                    <a:lnTo>
                      <a:pt x="68" y="57"/>
                    </a:lnTo>
                    <a:lnTo>
                      <a:pt x="68" y="59"/>
                    </a:lnTo>
                    <a:lnTo>
                      <a:pt x="71" y="60"/>
                    </a:lnTo>
                    <a:lnTo>
                      <a:pt x="76" y="62"/>
                    </a:lnTo>
                    <a:lnTo>
                      <a:pt x="77" y="63"/>
                    </a:lnTo>
                    <a:lnTo>
                      <a:pt x="77" y="65"/>
                    </a:lnTo>
                    <a:lnTo>
                      <a:pt x="76" y="65"/>
                    </a:lnTo>
                    <a:lnTo>
                      <a:pt x="72" y="66"/>
                    </a:lnTo>
                    <a:lnTo>
                      <a:pt x="71" y="63"/>
                    </a:lnTo>
                    <a:lnTo>
                      <a:pt x="69" y="62"/>
                    </a:lnTo>
                    <a:lnTo>
                      <a:pt x="65" y="61"/>
                    </a:lnTo>
                    <a:lnTo>
                      <a:pt x="64" y="59"/>
                    </a:lnTo>
                    <a:lnTo>
                      <a:pt x="63" y="59"/>
                    </a:lnTo>
                    <a:lnTo>
                      <a:pt x="62" y="59"/>
                    </a:lnTo>
                    <a:lnTo>
                      <a:pt x="61" y="62"/>
                    </a:lnTo>
                    <a:lnTo>
                      <a:pt x="62" y="63"/>
                    </a:lnTo>
                    <a:lnTo>
                      <a:pt x="60" y="65"/>
                    </a:lnTo>
                    <a:lnTo>
                      <a:pt x="59" y="65"/>
                    </a:lnTo>
                    <a:lnTo>
                      <a:pt x="58" y="63"/>
                    </a:lnTo>
                    <a:lnTo>
                      <a:pt x="57" y="63"/>
                    </a:lnTo>
                    <a:lnTo>
                      <a:pt x="55" y="63"/>
                    </a:lnTo>
                    <a:lnTo>
                      <a:pt x="54" y="63"/>
                    </a:lnTo>
                    <a:lnTo>
                      <a:pt x="52" y="65"/>
                    </a:lnTo>
                    <a:lnTo>
                      <a:pt x="50" y="65"/>
                    </a:lnTo>
                    <a:lnTo>
                      <a:pt x="49" y="64"/>
                    </a:lnTo>
                    <a:lnTo>
                      <a:pt x="47" y="64"/>
                    </a:lnTo>
                    <a:lnTo>
                      <a:pt x="43" y="60"/>
                    </a:lnTo>
                    <a:lnTo>
                      <a:pt x="41" y="59"/>
                    </a:lnTo>
                    <a:lnTo>
                      <a:pt x="39" y="58"/>
                    </a:lnTo>
                    <a:lnTo>
                      <a:pt x="38" y="57"/>
                    </a:lnTo>
                    <a:lnTo>
                      <a:pt x="37" y="57"/>
                    </a:lnTo>
                    <a:lnTo>
                      <a:pt x="37" y="56"/>
                    </a:lnTo>
                    <a:lnTo>
                      <a:pt x="37" y="55"/>
                    </a:lnTo>
                    <a:lnTo>
                      <a:pt x="36" y="56"/>
                    </a:lnTo>
                    <a:lnTo>
                      <a:pt x="34" y="55"/>
                    </a:lnTo>
                    <a:lnTo>
                      <a:pt x="34" y="54"/>
                    </a:lnTo>
                    <a:lnTo>
                      <a:pt x="33" y="54"/>
                    </a:lnTo>
                    <a:lnTo>
                      <a:pt x="30" y="57"/>
                    </a:lnTo>
                    <a:lnTo>
                      <a:pt x="31" y="58"/>
                    </a:lnTo>
                    <a:lnTo>
                      <a:pt x="27" y="59"/>
                    </a:lnTo>
                    <a:lnTo>
                      <a:pt x="19" y="57"/>
                    </a:lnTo>
                    <a:lnTo>
                      <a:pt x="15" y="56"/>
                    </a:lnTo>
                    <a:lnTo>
                      <a:pt x="4" y="57"/>
                    </a:lnTo>
                    <a:lnTo>
                      <a:pt x="4" y="56"/>
                    </a:lnTo>
                    <a:lnTo>
                      <a:pt x="4" y="55"/>
                    </a:lnTo>
                    <a:lnTo>
                      <a:pt x="4" y="54"/>
                    </a:lnTo>
                    <a:lnTo>
                      <a:pt x="5" y="53"/>
                    </a:lnTo>
                    <a:lnTo>
                      <a:pt x="7" y="49"/>
                    </a:lnTo>
                    <a:lnTo>
                      <a:pt x="6" y="47"/>
                    </a:lnTo>
                    <a:lnTo>
                      <a:pt x="6" y="46"/>
                    </a:lnTo>
                    <a:lnTo>
                      <a:pt x="6" y="45"/>
                    </a:lnTo>
                    <a:lnTo>
                      <a:pt x="6" y="44"/>
                    </a:lnTo>
                    <a:lnTo>
                      <a:pt x="6" y="42"/>
                    </a:lnTo>
                    <a:lnTo>
                      <a:pt x="7" y="41"/>
                    </a:lnTo>
                    <a:lnTo>
                      <a:pt x="8" y="40"/>
                    </a:lnTo>
                    <a:lnTo>
                      <a:pt x="9" y="37"/>
                    </a:lnTo>
                    <a:lnTo>
                      <a:pt x="9" y="35"/>
                    </a:lnTo>
                    <a:lnTo>
                      <a:pt x="8" y="32"/>
                    </a:lnTo>
                    <a:lnTo>
                      <a:pt x="7" y="30"/>
                    </a:lnTo>
                    <a:lnTo>
                      <a:pt x="6" y="30"/>
                    </a:lnTo>
                    <a:lnTo>
                      <a:pt x="7" y="29"/>
                    </a:lnTo>
                    <a:lnTo>
                      <a:pt x="6" y="28"/>
                    </a:lnTo>
                    <a:lnTo>
                      <a:pt x="5" y="27"/>
                    </a:lnTo>
                    <a:lnTo>
                      <a:pt x="4" y="26"/>
                    </a:lnTo>
                    <a:lnTo>
                      <a:pt x="4" y="25"/>
                    </a:lnTo>
                    <a:lnTo>
                      <a:pt x="5" y="24"/>
                    </a:lnTo>
                    <a:lnTo>
                      <a:pt x="4" y="21"/>
                    </a:lnTo>
                    <a:lnTo>
                      <a:pt x="1" y="19"/>
                    </a:lnTo>
                    <a:lnTo>
                      <a:pt x="1" y="18"/>
                    </a:lnTo>
                    <a:lnTo>
                      <a:pt x="0" y="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39" name="Freeform 53"/>
              <p:cNvSpPr>
                <a:spLocks/>
              </p:cNvSpPr>
              <p:nvPr/>
            </p:nvSpPr>
            <p:spPr bwMode="auto">
              <a:xfrm>
                <a:off x="3626" y="1799"/>
                <a:ext cx="277" cy="463"/>
              </a:xfrm>
              <a:custGeom>
                <a:avLst/>
                <a:gdLst>
                  <a:gd name="T0" fmla="*/ 236 w 54"/>
                  <a:gd name="T1" fmla="*/ 49 h 95"/>
                  <a:gd name="T2" fmla="*/ 318 w 54"/>
                  <a:gd name="T3" fmla="*/ 117 h 95"/>
                  <a:gd name="T4" fmla="*/ 395 w 54"/>
                  <a:gd name="T5" fmla="*/ 190 h 95"/>
                  <a:gd name="T6" fmla="*/ 395 w 54"/>
                  <a:gd name="T7" fmla="*/ 283 h 95"/>
                  <a:gd name="T8" fmla="*/ 369 w 54"/>
                  <a:gd name="T9" fmla="*/ 356 h 95"/>
                  <a:gd name="T10" fmla="*/ 287 w 54"/>
                  <a:gd name="T11" fmla="*/ 453 h 95"/>
                  <a:gd name="T12" fmla="*/ 236 w 54"/>
                  <a:gd name="T13" fmla="*/ 473 h 95"/>
                  <a:gd name="T14" fmla="*/ 133 w 54"/>
                  <a:gd name="T15" fmla="*/ 497 h 95"/>
                  <a:gd name="T16" fmla="*/ 108 w 54"/>
                  <a:gd name="T17" fmla="*/ 570 h 95"/>
                  <a:gd name="T18" fmla="*/ 159 w 54"/>
                  <a:gd name="T19" fmla="*/ 643 h 95"/>
                  <a:gd name="T20" fmla="*/ 108 w 54"/>
                  <a:gd name="T21" fmla="*/ 809 h 95"/>
                  <a:gd name="T22" fmla="*/ 26 w 54"/>
                  <a:gd name="T23" fmla="*/ 853 h 95"/>
                  <a:gd name="T24" fmla="*/ 0 w 54"/>
                  <a:gd name="T25" fmla="*/ 926 h 95"/>
                  <a:gd name="T26" fmla="*/ 0 w 54"/>
                  <a:gd name="T27" fmla="*/ 975 h 95"/>
                  <a:gd name="T28" fmla="*/ 26 w 54"/>
                  <a:gd name="T29" fmla="*/ 1140 h 95"/>
                  <a:gd name="T30" fmla="*/ 133 w 54"/>
                  <a:gd name="T31" fmla="*/ 1257 h 95"/>
                  <a:gd name="T32" fmla="*/ 262 w 54"/>
                  <a:gd name="T33" fmla="*/ 1355 h 95"/>
                  <a:gd name="T34" fmla="*/ 344 w 54"/>
                  <a:gd name="T35" fmla="*/ 1521 h 95"/>
                  <a:gd name="T36" fmla="*/ 395 w 54"/>
                  <a:gd name="T37" fmla="*/ 1472 h 95"/>
                  <a:gd name="T38" fmla="*/ 498 w 54"/>
                  <a:gd name="T39" fmla="*/ 1545 h 95"/>
                  <a:gd name="T40" fmla="*/ 498 w 54"/>
                  <a:gd name="T41" fmla="*/ 1638 h 95"/>
                  <a:gd name="T42" fmla="*/ 421 w 54"/>
                  <a:gd name="T43" fmla="*/ 1735 h 95"/>
                  <a:gd name="T44" fmla="*/ 498 w 54"/>
                  <a:gd name="T45" fmla="*/ 1852 h 95"/>
                  <a:gd name="T46" fmla="*/ 631 w 54"/>
                  <a:gd name="T47" fmla="*/ 1925 h 95"/>
                  <a:gd name="T48" fmla="*/ 764 w 54"/>
                  <a:gd name="T49" fmla="*/ 2066 h 95"/>
                  <a:gd name="T50" fmla="*/ 790 w 54"/>
                  <a:gd name="T51" fmla="*/ 2115 h 95"/>
                  <a:gd name="T52" fmla="*/ 764 w 54"/>
                  <a:gd name="T53" fmla="*/ 2164 h 95"/>
                  <a:gd name="T54" fmla="*/ 841 w 54"/>
                  <a:gd name="T55" fmla="*/ 2257 h 95"/>
                  <a:gd name="T56" fmla="*/ 867 w 54"/>
                  <a:gd name="T57" fmla="*/ 2232 h 95"/>
                  <a:gd name="T58" fmla="*/ 893 w 54"/>
                  <a:gd name="T59" fmla="*/ 2183 h 95"/>
                  <a:gd name="T60" fmla="*/ 1000 w 54"/>
                  <a:gd name="T61" fmla="*/ 2164 h 95"/>
                  <a:gd name="T62" fmla="*/ 1103 w 54"/>
                  <a:gd name="T63" fmla="*/ 2208 h 95"/>
                  <a:gd name="T64" fmla="*/ 1134 w 54"/>
                  <a:gd name="T65" fmla="*/ 2115 h 95"/>
                  <a:gd name="T66" fmla="*/ 1159 w 54"/>
                  <a:gd name="T67" fmla="*/ 2066 h 95"/>
                  <a:gd name="T68" fmla="*/ 1262 w 54"/>
                  <a:gd name="T69" fmla="*/ 2018 h 95"/>
                  <a:gd name="T70" fmla="*/ 1236 w 54"/>
                  <a:gd name="T71" fmla="*/ 1974 h 95"/>
                  <a:gd name="T72" fmla="*/ 1236 w 54"/>
                  <a:gd name="T73" fmla="*/ 1925 h 95"/>
                  <a:gd name="T74" fmla="*/ 1262 w 54"/>
                  <a:gd name="T75" fmla="*/ 1901 h 95"/>
                  <a:gd name="T76" fmla="*/ 1262 w 54"/>
                  <a:gd name="T77" fmla="*/ 1876 h 95"/>
                  <a:gd name="T78" fmla="*/ 1262 w 54"/>
                  <a:gd name="T79" fmla="*/ 1735 h 95"/>
                  <a:gd name="T80" fmla="*/ 1370 w 54"/>
                  <a:gd name="T81" fmla="*/ 1613 h 95"/>
                  <a:gd name="T82" fmla="*/ 1421 w 54"/>
                  <a:gd name="T83" fmla="*/ 1521 h 95"/>
                  <a:gd name="T84" fmla="*/ 1370 w 54"/>
                  <a:gd name="T85" fmla="*/ 1355 h 95"/>
                  <a:gd name="T86" fmla="*/ 1370 w 54"/>
                  <a:gd name="T87" fmla="*/ 1282 h 95"/>
                  <a:gd name="T88" fmla="*/ 1288 w 54"/>
                  <a:gd name="T89" fmla="*/ 307 h 95"/>
                  <a:gd name="T90" fmla="*/ 1262 w 54"/>
                  <a:gd name="T91" fmla="*/ 263 h 95"/>
                  <a:gd name="T92" fmla="*/ 1211 w 54"/>
                  <a:gd name="T93" fmla="*/ 141 h 95"/>
                  <a:gd name="T94" fmla="*/ 1159 w 54"/>
                  <a:gd name="T95" fmla="*/ 73 h 95"/>
                  <a:gd name="T96" fmla="*/ 1159 w 54"/>
                  <a:gd name="T97" fmla="*/ 0 h 95"/>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w 54"/>
                  <a:gd name="T148" fmla="*/ 0 h 95"/>
                  <a:gd name="T149" fmla="*/ 54 w 54"/>
                  <a:gd name="T150" fmla="*/ 95 h 95"/>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T147" t="T148" r="T149" b="T150"/>
                <a:pathLst>
                  <a:path w="54" h="95">
                    <a:moveTo>
                      <a:pt x="44" y="0"/>
                    </a:moveTo>
                    <a:lnTo>
                      <a:pt x="9" y="2"/>
                    </a:lnTo>
                    <a:lnTo>
                      <a:pt x="9" y="3"/>
                    </a:lnTo>
                    <a:lnTo>
                      <a:pt x="12" y="5"/>
                    </a:lnTo>
                    <a:lnTo>
                      <a:pt x="12" y="6"/>
                    </a:lnTo>
                    <a:lnTo>
                      <a:pt x="15" y="8"/>
                    </a:lnTo>
                    <a:lnTo>
                      <a:pt x="16" y="11"/>
                    </a:lnTo>
                    <a:lnTo>
                      <a:pt x="15" y="12"/>
                    </a:lnTo>
                    <a:lnTo>
                      <a:pt x="14" y="14"/>
                    </a:lnTo>
                    <a:lnTo>
                      <a:pt x="14" y="15"/>
                    </a:lnTo>
                    <a:lnTo>
                      <a:pt x="14" y="16"/>
                    </a:lnTo>
                    <a:lnTo>
                      <a:pt x="11" y="19"/>
                    </a:lnTo>
                    <a:lnTo>
                      <a:pt x="9" y="19"/>
                    </a:lnTo>
                    <a:lnTo>
                      <a:pt x="9" y="20"/>
                    </a:lnTo>
                    <a:lnTo>
                      <a:pt x="6" y="20"/>
                    </a:lnTo>
                    <a:lnTo>
                      <a:pt x="5" y="21"/>
                    </a:lnTo>
                    <a:lnTo>
                      <a:pt x="4" y="23"/>
                    </a:lnTo>
                    <a:lnTo>
                      <a:pt x="4" y="24"/>
                    </a:lnTo>
                    <a:lnTo>
                      <a:pt x="6" y="26"/>
                    </a:lnTo>
                    <a:lnTo>
                      <a:pt x="6" y="27"/>
                    </a:lnTo>
                    <a:lnTo>
                      <a:pt x="6" y="29"/>
                    </a:lnTo>
                    <a:lnTo>
                      <a:pt x="4" y="34"/>
                    </a:lnTo>
                    <a:lnTo>
                      <a:pt x="2" y="35"/>
                    </a:lnTo>
                    <a:lnTo>
                      <a:pt x="1" y="36"/>
                    </a:lnTo>
                    <a:lnTo>
                      <a:pt x="1" y="38"/>
                    </a:lnTo>
                    <a:lnTo>
                      <a:pt x="0" y="39"/>
                    </a:lnTo>
                    <a:lnTo>
                      <a:pt x="0" y="40"/>
                    </a:lnTo>
                    <a:lnTo>
                      <a:pt x="0" y="41"/>
                    </a:lnTo>
                    <a:lnTo>
                      <a:pt x="0" y="45"/>
                    </a:lnTo>
                    <a:lnTo>
                      <a:pt x="1" y="48"/>
                    </a:lnTo>
                    <a:lnTo>
                      <a:pt x="1" y="49"/>
                    </a:lnTo>
                    <a:lnTo>
                      <a:pt x="5" y="53"/>
                    </a:lnTo>
                    <a:lnTo>
                      <a:pt x="9" y="56"/>
                    </a:lnTo>
                    <a:lnTo>
                      <a:pt x="10" y="57"/>
                    </a:lnTo>
                    <a:lnTo>
                      <a:pt x="12" y="64"/>
                    </a:lnTo>
                    <a:lnTo>
                      <a:pt x="13" y="64"/>
                    </a:lnTo>
                    <a:lnTo>
                      <a:pt x="14" y="63"/>
                    </a:lnTo>
                    <a:lnTo>
                      <a:pt x="15" y="62"/>
                    </a:lnTo>
                    <a:lnTo>
                      <a:pt x="18" y="64"/>
                    </a:lnTo>
                    <a:lnTo>
                      <a:pt x="19" y="65"/>
                    </a:lnTo>
                    <a:lnTo>
                      <a:pt x="18" y="67"/>
                    </a:lnTo>
                    <a:lnTo>
                      <a:pt x="19" y="69"/>
                    </a:lnTo>
                    <a:lnTo>
                      <a:pt x="16" y="72"/>
                    </a:lnTo>
                    <a:lnTo>
                      <a:pt x="16" y="73"/>
                    </a:lnTo>
                    <a:lnTo>
                      <a:pt x="17" y="75"/>
                    </a:lnTo>
                    <a:lnTo>
                      <a:pt x="19" y="78"/>
                    </a:lnTo>
                    <a:lnTo>
                      <a:pt x="23" y="80"/>
                    </a:lnTo>
                    <a:lnTo>
                      <a:pt x="24" y="81"/>
                    </a:lnTo>
                    <a:lnTo>
                      <a:pt x="28" y="84"/>
                    </a:lnTo>
                    <a:lnTo>
                      <a:pt x="29" y="87"/>
                    </a:lnTo>
                    <a:lnTo>
                      <a:pt x="30" y="88"/>
                    </a:lnTo>
                    <a:lnTo>
                      <a:pt x="30" y="89"/>
                    </a:lnTo>
                    <a:lnTo>
                      <a:pt x="29" y="90"/>
                    </a:lnTo>
                    <a:lnTo>
                      <a:pt x="29" y="91"/>
                    </a:lnTo>
                    <a:lnTo>
                      <a:pt x="32" y="95"/>
                    </a:lnTo>
                    <a:lnTo>
                      <a:pt x="32" y="94"/>
                    </a:lnTo>
                    <a:lnTo>
                      <a:pt x="33" y="94"/>
                    </a:lnTo>
                    <a:lnTo>
                      <a:pt x="34" y="95"/>
                    </a:lnTo>
                    <a:lnTo>
                      <a:pt x="34" y="92"/>
                    </a:lnTo>
                    <a:lnTo>
                      <a:pt x="36" y="91"/>
                    </a:lnTo>
                    <a:lnTo>
                      <a:pt x="38" y="91"/>
                    </a:lnTo>
                    <a:lnTo>
                      <a:pt x="40" y="92"/>
                    </a:lnTo>
                    <a:lnTo>
                      <a:pt x="42" y="93"/>
                    </a:lnTo>
                    <a:lnTo>
                      <a:pt x="43" y="93"/>
                    </a:lnTo>
                    <a:lnTo>
                      <a:pt x="43" y="89"/>
                    </a:lnTo>
                    <a:lnTo>
                      <a:pt x="42" y="87"/>
                    </a:lnTo>
                    <a:lnTo>
                      <a:pt x="44" y="87"/>
                    </a:lnTo>
                    <a:lnTo>
                      <a:pt x="48" y="86"/>
                    </a:lnTo>
                    <a:lnTo>
                      <a:pt x="48" y="85"/>
                    </a:lnTo>
                    <a:lnTo>
                      <a:pt x="47" y="83"/>
                    </a:lnTo>
                    <a:lnTo>
                      <a:pt x="47" y="81"/>
                    </a:lnTo>
                    <a:lnTo>
                      <a:pt x="48" y="80"/>
                    </a:lnTo>
                    <a:lnTo>
                      <a:pt x="48" y="79"/>
                    </a:lnTo>
                    <a:lnTo>
                      <a:pt x="48" y="76"/>
                    </a:lnTo>
                    <a:lnTo>
                      <a:pt x="48" y="73"/>
                    </a:lnTo>
                    <a:lnTo>
                      <a:pt x="50" y="71"/>
                    </a:lnTo>
                    <a:lnTo>
                      <a:pt x="52" y="68"/>
                    </a:lnTo>
                    <a:lnTo>
                      <a:pt x="52" y="67"/>
                    </a:lnTo>
                    <a:lnTo>
                      <a:pt x="54" y="64"/>
                    </a:lnTo>
                    <a:lnTo>
                      <a:pt x="53" y="60"/>
                    </a:lnTo>
                    <a:lnTo>
                      <a:pt x="52" y="57"/>
                    </a:lnTo>
                    <a:lnTo>
                      <a:pt x="52" y="55"/>
                    </a:lnTo>
                    <a:lnTo>
                      <a:pt x="52" y="54"/>
                    </a:lnTo>
                    <a:lnTo>
                      <a:pt x="52" y="53"/>
                    </a:lnTo>
                    <a:lnTo>
                      <a:pt x="49" y="13"/>
                    </a:lnTo>
                    <a:lnTo>
                      <a:pt x="48" y="12"/>
                    </a:lnTo>
                    <a:lnTo>
                      <a:pt x="48" y="11"/>
                    </a:lnTo>
                    <a:lnTo>
                      <a:pt x="47" y="8"/>
                    </a:lnTo>
                    <a:lnTo>
                      <a:pt x="46" y="6"/>
                    </a:lnTo>
                    <a:lnTo>
                      <a:pt x="45" y="5"/>
                    </a:lnTo>
                    <a:lnTo>
                      <a:pt x="44" y="3"/>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grpSp>
            <p:nvGrpSpPr>
              <p:cNvPr id="32840" name="Group 54"/>
              <p:cNvGrpSpPr>
                <a:grpSpLocks/>
              </p:cNvGrpSpPr>
              <p:nvPr/>
            </p:nvGrpSpPr>
            <p:grpSpPr bwMode="auto">
              <a:xfrm>
                <a:off x="3661" y="1384"/>
                <a:ext cx="523" cy="468"/>
                <a:chOff x="3562" y="1636"/>
                <a:chExt cx="497" cy="468"/>
              </a:xfrm>
            </p:grpSpPr>
            <p:sp>
              <p:nvSpPr>
                <p:cNvPr id="32846" name="Freeform 55"/>
                <p:cNvSpPr>
                  <a:spLocks/>
                </p:cNvSpPr>
                <p:nvPr/>
              </p:nvSpPr>
              <p:spPr bwMode="auto">
                <a:xfrm>
                  <a:off x="3806" y="1758"/>
                  <a:ext cx="253" cy="346"/>
                </a:xfrm>
                <a:custGeom>
                  <a:avLst/>
                  <a:gdLst>
                    <a:gd name="T0" fmla="*/ 618 w 52"/>
                    <a:gd name="T1" fmla="*/ 1613 h 71"/>
                    <a:gd name="T2" fmla="*/ 1017 w 52"/>
                    <a:gd name="T3" fmla="*/ 1594 h 71"/>
                    <a:gd name="T4" fmla="*/ 1066 w 52"/>
                    <a:gd name="T5" fmla="*/ 1472 h 71"/>
                    <a:gd name="T6" fmla="*/ 1066 w 52"/>
                    <a:gd name="T7" fmla="*/ 1379 h 71"/>
                    <a:gd name="T8" fmla="*/ 1138 w 52"/>
                    <a:gd name="T9" fmla="*/ 1306 h 71"/>
                    <a:gd name="T10" fmla="*/ 1158 w 52"/>
                    <a:gd name="T11" fmla="*/ 1233 h 71"/>
                    <a:gd name="T12" fmla="*/ 1182 w 52"/>
                    <a:gd name="T13" fmla="*/ 1189 h 71"/>
                    <a:gd name="T14" fmla="*/ 1207 w 52"/>
                    <a:gd name="T15" fmla="*/ 1213 h 71"/>
                    <a:gd name="T16" fmla="*/ 1231 w 52"/>
                    <a:gd name="T17" fmla="*/ 1189 h 71"/>
                    <a:gd name="T18" fmla="*/ 1231 w 52"/>
                    <a:gd name="T19" fmla="*/ 1092 h 71"/>
                    <a:gd name="T20" fmla="*/ 1207 w 52"/>
                    <a:gd name="T21" fmla="*/ 999 h 71"/>
                    <a:gd name="T22" fmla="*/ 1114 w 52"/>
                    <a:gd name="T23" fmla="*/ 663 h 71"/>
                    <a:gd name="T24" fmla="*/ 993 w 52"/>
                    <a:gd name="T25" fmla="*/ 663 h 71"/>
                    <a:gd name="T26" fmla="*/ 851 w 52"/>
                    <a:gd name="T27" fmla="*/ 853 h 71"/>
                    <a:gd name="T28" fmla="*/ 827 w 52"/>
                    <a:gd name="T29" fmla="*/ 833 h 71"/>
                    <a:gd name="T30" fmla="*/ 783 w 52"/>
                    <a:gd name="T31" fmla="*/ 809 h 71"/>
                    <a:gd name="T32" fmla="*/ 783 w 52"/>
                    <a:gd name="T33" fmla="*/ 711 h 71"/>
                    <a:gd name="T34" fmla="*/ 851 w 52"/>
                    <a:gd name="T35" fmla="*/ 663 h 71"/>
                    <a:gd name="T36" fmla="*/ 851 w 52"/>
                    <a:gd name="T37" fmla="*/ 619 h 71"/>
                    <a:gd name="T38" fmla="*/ 900 w 52"/>
                    <a:gd name="T39" fmla="*/ 570 h 71"/>
                    <a:gd name="T40" fmla="*/ 900 w 52"/>
                    <a:gd name="T41" fmla="*/ 404 h 71"/>
                    <a:gd name="T42" fmla="*/ 876 w 52"/>
                    <a:gd name="T43" fmla="*/ 331 h 71"/>
                    <a:gd name="T44" fmla="*/ 827 w 52"/>
                    <a:gd name="T45" fmla="*/ 283 h 71"/>
                    <a:gd name="T46" fmla="*/ 876 w 52"/>
                    <a:gd name="T47" fmla="*/ 239 h 71"/>
                    <a:gd name="T48" fmla="*/ 851 w 52"/>
                    <a:gd name="T49" fmla="*/ 166 h 71"/>
                    <a:gd name="T50" fmla="*/ 710 w 52"/>
                    <a:gd name="T51" fmla="*/ 93 h 71"/>
                    <a:gd name="T52" fmla="*/ 618 w 52"/>
                    <a:gd name="T53" fmla="*/ 49 h 71"/>
                    <a:gd name="T54" fmla="*/ 496 w 52"/>
                    <a:gd name="T55" fmla="*/ 24 h 71"/>
                    <a:gd name="T56" fmla="*/ 428 w 52"/>
                    <a:gd name="T57" fmla="*/ 24 h 71"/>
                    <a:gd name="T58" fmla="*/ 355 w 52"/>
                    <a:gd name="T59" fmla="*/ 73 h 71"/>
                    <a:gd name="T60" fmla="*/ 355 w 52"/>
                    <a:gd name="T61" fmla="*/ 141 h 71"/>
                    <a:gd name="T62" fmla="*/ 380 w 52"/>
                    <a:gd name="T63" fmla="*/ 166 h 71"/>
                    <a:gd name="T64" fmla="*/ 355 w 52"/>
                    <a:gd name="T65" fmla="*/ 190 h 71"/>
                    <a:gd name="T66" fmla="*/ 307 w 52"/>
                    <a:gd name="T67" fmla="*/ 239 h 71"/>
                    <a:gd name="T68" fmla="*/ 282 w 52"/>
                    <a:gd name="T69" fmla="*/ 307 h 71"/>
                    <a:gd name="T70" fmla="*/ 282 w 52"/>
                    <a:gd name="T71" fmla="*/ 404 h 71"/>
                    <a:gd name="T72" fmla="*/ 238 w 52"/>
                    <a:gd name="T73" fmla="*/ 380 h 71"/>
                    <a:gd name="T74" fmla="*/ 238 w 52"/>
                    <a:gd name="T75" fmla="*/ 307 h 71"/>
                    <a:gd name="T76" fmla="*/ 238 w 52"/>
                    <a:gd name="T77" fmla="*/ 263 h 71"/>
                    <a:gd name="T78" fmla="*/ 190 w 52"/>
                    <a:gd name="T79" fmla="*/ 307 h 71"/>
                    <a:gd name="T80" fmla="*/ 190 w 52"/>
                    <a:gd name="T81" fmla="*/ 380 h 71"/>
                    <a:gd name="T82" fmla="*/ 117 w 52"/>
                    <a:gd name="T83" fmla="*/ 404 h 71"/>
                    <a:gd name="T84" fmla="*/ 92 w 52"/>
                    <a:gd name="T85" fmla="*/ 453 h 71"/>
                    <a:gd name="T86" fmla="*/ 73 w 52"/>
                    <a:gd name="T87" fmla="*/ 546 h 71"/>
                    <a:gd name="T88" fmla="*/ 49 w 52"/>
                    <a:gd name="T89" fmla="*/ 663 h 71"/>
                    <a:gd name="T90" fmla="*/ 24 w 52"/>
                    <a:gd name="T91" fmla="*/ 760 h 71"/>
                    <a:gd name="T92" fmla="*/ 49 w 52"/>
                    <a:gd name="T93" fmla="*/ 877 h 71"/>
                    <a:gd name="T94" fmla="*/ 49 w 52"/>
                    <a:gd name="T95" fmla="*/ 975 h 71"/>
                    <a:gd name="T96" fmla="*/ 141 w 52"/>
                    <a:gd name="T97" fmla="*/ 1189 h 71"/>
                    <a:gd name="T98" fmla="*/ 165 w 52"/>
                    <a:gd name="T99" fmla="*/ 1306 h 71"/>
                    <a:gd name="T100" fmla="*/ 165 w 52"/>
                    <a:gd name="T101" fmla="*/ 1330 h 71"/>
                    <a:gd name="T102" fmla="*/ 141 w 52"/>
                    <a:gd name="T103" fmla="*/ 1472 h 71"/>
                    <a:gd name="T104" fmla="*/ 49 w 52"/>
                    <a:gd name="T105" fmla="*/ 1637 h 71"/>
                    <a:gd name="T106" fmla="*/ 0 w 52"/>
                    <a:gd name="T107" fmla="*/ 1686 h 71"/>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2"/>
                    <a:gd name="T163" fmla="*/ 0 h 71"/>
                    <a:gd name="T164" fmla="*/ 52 w 52"/>
                    <a:gd name="T165" fmla="*/ 71 h 71"/>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2" h="71">
                      <a:moveTo>
                        <a:pt x="0" y="71"/>
                      </a:moveTo>
                      <a:lnTo>
                        <a:pt x="26" y="68"/>
                      </a:lnTo>
                      <a:lnTo>
                        <a:pt x="26" y="69"/>
                      </a:lnTo>
                      <a:lnTo>
                        <a:pt x="43" y="67"/>
                      </a:lnTo>
                      <a:lnTo>
                        <a:pt x="43" y="66"/>
                      </a:lnTo>
                      <a:lnTo>
                        <a:pt x="45" y="62"/>
                      </a:lnTo>
                      <a:lnTo>
                        <a:pt x="45" y="61"/>
                      </a:lnTo>
                      <a:lnTo>
                        <a:pt x="45" y="58"/>
                      </a:lnTo>
                      <a:lnTo>
                        <a:pt x="46" y="56"/>
                      </a:lnTo>
                      <a:lnTo>
                        <a:pt x="48" y="55"/>
                      </a:lnTo>
                      <a:lnTo>
                        <a:pt x="48" y="52"/>
                      </a:lnTo>
                      <a:lnTo>
                        <a:pt x="49" y="52"/>
                      </a:lnTo>
                      <a:lnTo>
                        <a:pt x="49" y="51"/>
                      </a:lnTo>
                      <a:lnTo>
                        <a:pt x="50" y="50"/>
                      </a:lnTo>
                      <a:lnTo>
                        <a:pt x="50" y="51"/>
                      </a:lnTo>
                      <a:lnTo>
                        <a:pt x="51" y="51"/>
                      </a:lnTo>
                      <a:lnTo>
                        <a:pt x="52" y="50"/>
                      </a:lnTo>
                      <a:lnTo>
                        <a:pt x="52" y="49"/>
                      </a:lnTo>
                      <a:lnTo>
                        <a:pt x="52" y="46"/>
                      </a:lnTo>
                      <a:lnTo>
                        <a:pt x="52" y="43"/>
                      </a:lnTo>
                      <a:lnTo>
                        <a:pt x="51" y="42"/>
                      </a:lnTo>
                      <a:lnTo>
                        <a:pt x="51" y="37"/>
                      </a:lnTo>
                      <a:lnTo>
                        <a:pt x="47" y="28"/>
                      </a:lnTo>
                      <a:lnTo>
                        <a:pt x="43" y="27"/>
                      </a:lnTo>
                      <a:lnTo>
                        <a:pt x="42" y="28"/>
                      </a:lnTo>
                      <a:lnTo>
                        <a:pt x="40" y="29"/>
                      </a:lnTo>
                      <a:lnTo>
                        <a:pt x="36" y="36"/>
                      </a:lnTo>
                      <a:lnTo>
                        <a:pt x="35" y="36"/>
                      </a:lnTo>
                      <a:lnTo>
                        <a:pt x="35" y="35"/>
                      </a:lnTo>
                      <a:lnTo>
                        <a:pt x="33" y="35"/>
                      </a:lnTo>
                      <a:lnTo>
                        <a:pt x="33" y="34"/>
                      </a:lnTo>
                      <a:lnTo>
                        <a:pt x="32" y="33"/>
                      </a:lnTo>
                      <a:lnTo>
                        <a:pt x="33" y="30"/>
                      </a:lnTo>
                      <a:lnTo>
                        <a:pt x="33" y="29"/>
                      </a:lnTo>
                      <a:lnTo>
                        <a:pt x="36" y="28"/>
                      </a:lnTo>
                      <a:lnTo>
                        <a:pt x="36" y="26"/>
                      </a:lnTo>
                      <a:lnTo>
                        <a:pt x="37" y="24"/>
                      </a:lnTo>
                      <a:lnTo>
                        <a:pt x="38" y="24"/>
                      </a:lnTo>
                      <a:lnTo>
                        <a:pt x="38" y="22"/>
                      </a:lnTo>
                      <a:lnTo>
                        <a:pt x="38" y="17"/>
                      </a:lnTo>
                      <a:lnTo>
                        <a:pt x="38" y="15"/>
                      </a:lnTo>
                      <a:lnTo>
                        <a:pt x="37" y="14"/>
                      </a:lnTo>
                      <a:lnTo>
                        <a:pt x="36" y="12"/>
                      </a:lnTo>
                      <a:lnTo>
                        <a:pt x="35" y="12"/>
                      </a:lnTo>
                      <a:lnTo>
                        <a:pt x="36" y="11"/>
                      </a:lnTo>
                      <a:lnTo>
                        <a:pt x="37" y="10"/>
                      </a:lnTo>
                      <a:lnTo>
                        <a:pt x="36" y="7"/>
                      </a:lnTo>
                      <a:lnTo>
                        <a:pt x="34" y="6"/>
                      </a:lnTo>
                      <a:lnTo>
                        <a:pt x="30" y="4"/>
                      </a:lnTo>
                      <a:lnTo>
                        <a:pt x="27" y="3"/>
                      </a:lnTo>
                      <a:lnTo>
                        <a:pt x="26" y="2"/>
                      </a:lnTo>
                      <a:lnTo>
                        <a:pt x="23" y="2"/>
                      </a:lnTo>
                      <a:lnTo>
                        <a:pt x="21" y="1"/>
                      </a:lnTo>
                      <a:lnTo>
                        <a:pt x="19" y="0"/>
                      </a:lnTo>
                      <a:lnTo>
                        <a:pt x="18" y="1"/>
                      </a:lnTo>
                      <a:lnTo>
                        <a:pt x="17" y="1"/>
                      </a:lnTo>
                      <a:lnTo>
                        <a:pt x="15" y="3"/>
                      </a:lnTo>
                      <a:lnTo>
                        <a:pt x="15" y="5"/>
                      </a:lnTo>
                      <a:lnTo>
                        <a:pt x="15" y="6"/>
                      </a:lnTo>
                      <a:lnTo>
                        <a:pt x="16" y="6"/>
                      </a:lnTo>
                      <a:lnTo>
                        <a:pt x="16" y="7"/>
                      </a:lnTo>
                      <a:lnTo>
                        <a:pt x="15" y="8"/>
                      </a:lnTo>
                      <a:lnTo>
                        <a:pt x="14" y="8"/>
                      </a:lnTo>
                      <a:lnTo>
                        <a:pt x="13" y="10"/>
                      </a:lnTo>
                      <a:lnTo>
                        <a:pt x="12" y="11"/>
                      </a:lnTo>
                      <a:lnTo>
                        <a:pt x="12" y="13"/>
                      </a:lnTo>
                      <a:lnTo>
                        <a:pt x="13" y="15"/>
                      </a:lnTo>
                      <a:lnTo>
                        <a:pt x="12" y="17"/>
                      </a:lnTo>
                      <a:lnTo>
                        <a:pt x="10" y="18"/>
                      </a:lnTo>
                      <a:lnTo>
                        <a:pt x="10" y="16"/>
                      </a:lnTo>
                      <a:lnTo>
                        <a:pt x="10" y="14"/>
                      </a:lnTo>
                      <a:lnTo>
                        <a:pt x="10" y="13"/>
                      </a:lnTo>
                      <a:lnTo>
                        <a:pt x="10" y="12"/>
                      </a:lnTo>
                      <a:lnTo>
                        <a:pt x="10" y="11"/>
                      </a:lnTo>
                      <a:lnTo>
                        <a:pt x="9" y="12"/>
                      </a:lnTo>
                      <a:lnTo>
                        <a:pt x="8" y="13"/>
                      </a:lnTo>
                      <a:lnTo>
                        <a:pt x="8" y="15"/>
                      </a:lnTo>
                      <a:lnTo>
                        <a:pt x="8" y="16"/>
                      </a:lnTo>
                      <a:lnTo>
                        <a:pt x="7" y="16"/>
                      </a:lnTo>
                      <a:lnTo>
                        <a:pt x="5" y="17"/>
                      </a:lnTo>
                      <a:lnTo>
                        <a:pt x="5" y="18"/>
                      </a:lnTo>
                      <a:lnTo>
                        <a:pt x="4" y="19"/>
                      </a:lnTo>
                      <a:lnTo>
                        <a:pt x="3" y="21"/>
                      </a:lnTo>
                      <a:lnTo>
                        <a:pt x="3" y="23"/>
                      </a:lnTo>
                      <a:lnTo>
                        <a:pt x="3" y="26"/>
                      </a:lnTo>
                      <a:lnTo>
                        <a:pt x="2" y="28"/>
                      </a:lnTo>
                      <a:lnTo>
                        <a:pt x="1" y="31"/>
                      </a:lnTo>
                      <a:lnTo>
                        <a:pt x="1" y="32"/>
                      </a:lnTo>
                      <a:lnTo>
                        <a:pt x="1" y="33"/>
                      </a:lnTo>
                      <a:lnTo>
                        <a:pt x="2" y="37"/>
                      </a:lnTo>
                      <a:lnTo>
                        <a:pt x="1" y="39"/>
                      </a:lnTo>
                      <a:lnTo>
                        <a:pt x="2" y="41"/>
                      </a:lnTo>
                      <a:lnTo>
                        <a:pt x="5" y="46"/>
                      </a:lnTo>
                      <a:lnTo>
                        <a:pt x="6" y="50"/>
                      </a:lnTo>
                      <a:lnTo>
                        <a:pt x="6" y="54"/>
                      </a:lnTo>
                      <a:lnTo>
                        <a:pt x="7" y="55"/>
                      </a:lnTo>
                      <a:lnTo>
                        <a:pt x="7" y="56"/>
                      </a:lnTo>
                      <a:lnTo>
                        <a:pt x="6" y="59"/>
                      </a:lnTo>
                      <a:lnTo>
                        <a:pt x="6" y="62"/>
                      </a:lnTo>
                      <a:lnTo>
                        <a:pt x="5" y="64"/>
                      </a:lnTo>
                      <a:lnTo>
                        <a:pt x="2" y="69"/>
                      </a:lnTo>
                      <a:lnTo>
                        <a:pt x="1" y="71"/>
                      </a:lnTo>
                      <a:lnTo>
                        <a:pt x="0" y="71"/>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7" name="Freeform 56"/>
                <p:cNvSpPr>
                  <a:spLocks/>
                </p:cNvSpPr>
                <p:nvPr/>
              </p:nvSpPr>
              <p:spPr bwMode="auto">
                <a:xfrm>
                  <a:off x="3562" y="1636"/>
                  <a:ext cx="405" cy="200"/>
                </a:xfrm>
                <a:custGeom>
                  <a:avLst/>
                  <a:gdLst>
                    <a:gd name="T0" fmla="*/ 98 w 83"/>
                    <a:gd name="T1" fmla="*/ 380 h 41"/>
                    <a:gd name="T2" fmla="*/ 190 w 83"/>
                    <a:gd name="T3" fmla="*/ 307 h 41"/>
                    <a:gd name="T4" fmla="*/ 478 w 83"/>
                    <a:gd name="T5" fmla="*/ 141 h 41"/>
                    <a:gd name="T6" fmla="*/ 620 w 83"/>
                    <a:gd name="T7" fmla="*/ 24 h 41"/>
                    <a:gd name="T8" fmla="*/ 737 w 83"/>
                    <a:gd name="T9" fmla="*/ 24 h 41"/>
                    <a:gd name="T10" fmla="*/ 668 w 83"/>
                    <a:gd name="T11" fmla="*/ 98 h 41"/>
                    <a:gd name="T12" fmla="*/ 547 w 83"/>
                    <a:gd name="T13" fmla="*/ 215 h 41"/>
                    <a:gd name="T14" fmla="*/ 547 w 83"/>
                    <a:gd name="T15" fmla="*/ 288 h 41"/>
                    <a:gd name="T16" fmla="*/ 668 w 83"/>
                    <a:gd name="T17" fmla="*/ 239 h 41"/>
                    <a:gd name="T18" fmla="*/ 927 w 83"/>
                    <a:gd name="T19" fmla="*/ 356 h 41"/>
                    <a:gd name="T20" fmla="*/ 1025 w 83"/>
                    <a:gd name="T21" fmla="*/ 380 h 41"/>
                    <a:gd name="T22" fmla="*/ 1049 w 83"/>
                    <a:gd name="T23" fmla="*/ 405 h 41"/>
                    <a:gd name="T24" fmla="*/ 1166 w 83"/>
                    <a:gd name="T25" fmla="*/ 307 h 41"/>
                    <a:gd name="T26" fmla="*/ 1522 w 83"/>
                    <a:gd name="T27" fmla="*/ 190 h 41"/>
                    <a:gd name="T28" fmla="*/ 1498 w 83"/>
                    <a:gd name="T29" fmla="*/ 263 h 41"/>
                    <a:gd name="T30" fmla="*/ 1571 w 83"/>
                    <a:gd name="T31" fmla="*/ 332 h 41"/>
                    <a:gd name="T32" fmla="*/ 1713 w 83"/>
                    <a:gd name="T33" fmla="*/ 307 h 41"/>
                    <a:gd name="T34" fmla="*/ 1810 w 83"/>
                    <a:gd name="T35" fmla="*/ 429 h 41"/>
                    <a:gd name="T36" fmla="*/ 1952 w 83"/>
                    <a:gd name="T37" fmla="*/ 454 h 41"/>
                    <a:gd name="T38" fmla="*/ 1952 w 83"/>
                    <a:gd name="T39" fmla="*/ 498 h 41"/>
                    <a:gd name="T40" fmla="*/ 1879 w 83"/>
                    <a:gd name="T41" fmla="*/ 498 h 41"/>
                    <a:gd name="T42" fmla="*/ 1786 w 83"/>
                    <a:gd name="T43" fmla="*/ 498 h 41"/>
                    <a:gd name="T44" fmla="*/ 1644 w 83"/>
                    <a:gd name="T45" fmla="*/ 498 h 41"/>
                    <a:gd name="T46" fmla="*/ 1644 w 83"/>
                    <a:gd name="T47" fmla="*/ 571 h 41"/>
                    <a:gd name="T48" fmla="*/ 1478 w 83"/>
                    <a:gd name="T49" fmla="*/ 498 h 41"/>
                    <a:gd name="T50" fmla="*/ 1357 w 83"/>
                    <a:gd name="T51" fmla="*/ 546 h 41"/>
                    <a:gd name="T52" fmla="*/ 1308 w 83"/>
                    <a:gd name="T53" fmla="*/ 595 h 41"/>
                    <a:gd name="T54" fmla="*/ 1191 w 83"/>
                    <a:gd name="T55" fmla="*/ 595 h 41"/>
                    <a:gd name="T56" fmla="*/ 1093 w 83"/>
                    <a:gd name="T57" fmla="*/ 712 h 41"/>
                    <a:gd name="T58" fmla="*/ 1117 w 83"/>
                    <a:gd name="T59" fmla="*/ 668 h 41"/>
                    <a:gd name="T60" fmla="*/ 1049 w 83"/>
                    <a:gd name="T61" fmla="*/ 668 h 41"/>
                    <a:gd name="T62" fmla="*/ 1000 w 83"/>
                    <a:gd name="T63" fmla="*/ 644 h 41"/>
                    <a:gd name="T64" fmla="*/ 952 w 83"/>
                    <a:gd name="T65" fmla="*/ 761 h 41"/>
                    <a:gd name="T66" fmla="*/ 859 w 83"/>
                    <a:gd name="T67" fmla="*/ 902 h 41"/>
                    <a:gd name="T68" fmla="*/ 810 w 83"/>
                    <a:gd name="T69" fmla="*/ 927 h 41"/>
                    <a:gd name="T70" fmla="*/ 834 w 83"/>
                    <a:gd name="T71" fmla="*/ 859 h 41"/>
                    <a:gd name="T72" fmla="*/ 761 w 83"/>
                    <a:gd name="T73" fmla="*/ 859 h 41"/>
                    <a:gd name="T74" fmla="*/ 712 w 83"/>
                    <a:gd name="T75" fmla="*/ 688 h 41"/>
                    <a:gd name="T76" fmla="*/ 693 w 83"/>
                    <a:gd name="T77" fmla="*/ 668 h 41"/>
                    <a:gd name="T78" fmla="*/ 547 w 83"/>
                    <a:gd name="T79" fmla="*/ 620 h 41"/>
                    <a:gd name="T80" fmla="*/ 522 w 83"/>
                    <a:gd name="T81" fmla="*/ 620 h 41"/>
                    <a:gd name="T82" fmla="*/ 381 w 83"/>
                    <a:gd name="T83" fmla="*/ 571 h 41"/>
                    <a:gd name="T84" fmla="*/ 98 w 83"/>
                    <a:gd name="T85" fmla="*/ 454 h 41"/>
                    <a:gd name="T86" fmla="*/ 0 w 83"/>
                    <a:gd name="T87" fmla="*/ 405 h 41"/>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83"/>
                    <a:gd name="T133" fmla="*/ 0 h 41"/>
                    <a:gd name="T134" fmla="*/ 83 w 83"/>
                    <a:gd name="T135" fmla="*/ 41 h 41"/>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83" h="41">
                      <a:moveTo>
                        <a:pt x="0" y="17"/>
                      </a:moveTo>
                      <a:lnTo>
                        <a:pt x="3" y="17"/>
                      </a:lnTo>
                      <a:lnTo>
                        <a:pt x="4" y="16"/>
                      </a:lnTo>
                      <a:lnTo>
                        <a:pt x="7" y="14"/>
                      </a:lnTo>
                      <a:lnTo>
                        <a:pt x="7" y="13"/>
                      </a:lnTo>
                      <a:lnTo>
                        <a:pt x="8" y="13"/>
                      </a:lnTo>
                      <a:lnTo>
                        <a:pt x="13" y="11"/>
                      </a:lnTo>
                      <a:lnTo>
                        <a:pt x="16" y="10"/>
                      </a:lnTo>
                      <a:lnTo>
                        <a:pt x="20" y="6"/>
                      </a:lnTo>
                      <a:lnTo>
                        <a:pt x="21" y="5"/>
                      </a:lnTo>
                      <a:lnTo>
                        <a:pt x="24" y="2"/>
                      </a:lnTo>
                      <a:lnTo>
                        <a:pt x="26" y="1"/>
                      </a:lnTo>
                      <a:lnTo>
                        <a:pt x="30" y="0"/>
                      </a:lnTo>
                      <a:lnTo>
                        <a:pt x="31" y="1"/>
                      </a:lnTo>
                      <a:lnTo>
                        <a:pt x="29" y="2"/>
                      </a:lnTo>
                      <a:lnTo>
                        <a:pt x="28" y="2"/>
                      </a:lnTo>
                      <a:lnTo>
                        <a:pt x="28" y="4"/>
                      </a:lnTo>
                      <a:lnTo>
                        <a:pt x="25" y="7"/>
                      </a:lnTo>
                      <a:lnTo>
                        <a:pt x="24" y="8"/>
                      </a:lnTo>
                      <a:lnTo>
                        <a:pt x="23" y="9"/>
                      </a:lnTo>
                      <a:lnTo>
                        <a:pt x="23" y="11"/>
                      </a:lnTo>
                      <a:lnTo>
                        <a:pt x="23" y="13"/>
                      </a:lnTo>
                      <a:lnTo>
                        <a:pt x="23" y="12"/>
                      </a:lnTo>
                      <a:lnTo>
                        <a:pt x="26" y="10"/>
                      </a:lnTo>
                      <a:lnTo>
                        <a:pt x="27" y="10"/>
                      </a:lnTo>
                      <a:lnTo>
                        <a:pt x="28" y="10"/>
                      </a:lnTo>
                      <a:lnTo>
                        <a:pt x="33" y="12"/>
                      </a:lnTo>
                      <a:lnTo>
                        <a:pt x="36" y="16"/>
                      </a:lnTo>
                      <a:lnTo>
                        <a:pt x="39" y="15"/>
                      </a:lnTo>
                      <a:lnTo>
                        <a:pt x="41" y="16"/>
                      </a:lnTo>
                      <a:lnTo>
                        <a:pt x="42" y="16"/>
                      </a:lnTo>
                      <a:lnTo>
                        <a:pt x="43" y="16"/>
                      </a:lnTo>
                      <a:lnTo>
                        <a:pt x="44" y="17"/>
                      </a:lnTo>
                      <a:lnTo>
                        <a:pt x="45" y="17"/>
                      </a:lnTo>
                      <a:lnTo>
                        <a:pt x="46" y="15"/>
                      </a:lnTo>
                      <a:lnTo>
                        <a:pt x="49" y="13"/>
                      </a:lnTo>
                      <a:lnTo>
                        <a:pt x="59" y="10"/>
                      </a:lnTo>
                      <a:lnTo>
                        <a:pt x="62" y="9"/>
                      </a:lnTo>
                      <a:lnTo>
                        <a:pt x="64" y="8"/>
                      </a:lnTo>
                      <a:lnTo>
                        <a:pt x="64" y="9"/>
                      </a:lnTo>
                      <a:lnTo>
                        <a:pt x="63" y="10"/>
                      </a:lnTo>
                      <a:lnTo>
                        <a:pt x="63" y="11"/>
                      </a:lnTo>
                      <a:lnTo>
                        <a:pt x="65" y="14"/>
                      </a:lnTo>
                      <a:lnTo>
                        <a:pt x="66" y="14"/>
                      </a:lnTo>
                      <a:lnTo>
                        <a:pt x="68" y="14"/>
                      </a:lnTo>
                      <a:lnTo>
                        <a:pt x="69" y="14"/>
                      </a:lnTo>
                      <a:lnTo>
                        <a:pt x="72" y="13"/>
                      </a:lnTo>
                      <a:lnTo>
                        <a:pt x="73" y="14"/>
                      </a:lnTo>
                      <a:lnTo>
                        <a:pt x="75" y="17"/>
                      </a:lnTo>
                      <a:lnTo>
                        <a:pt x="76" y="18"/>
                      </a:lnTo>
                      <a:lnTo>
                        <a:pt x="79" y="19"/>
                      </a:lnTo>
                      <a:lnTo>
                        <a:pt x="81" y="18"/>
                      </a:lnTo>
                      <a:lnTo>
                        <a:pt x="82" y="19"/>
                      </a:lnTo>
                      <a:lnTo>
                        <a:pt x="83" y="19"/>
                      </a:lnTo>
                      <a:lnTo>
                        <a:pt x="83" y="20"/>
                      </a:lnTo>
                      <a:lnTo>
                        <a:pt x="82" y="21"/>
                      </a:lnTo>
                      <a:lnTo>
                        <a:pt x="80" y="21"/>
                      </a:lnTo>
                      <a:lnTo>
                        <a:pt x="79" y="21"/>
                      </a:lnTo>
                      <a:lnTo>
                        <a:pt x="78" y="21"/>
                      </a:lnTo>
                      <a:lnTo>
                        <a:pt x="76" y="21"/>
                      </a:lnTo>
                      <a:lnTo>
                        <a:pt x="75" y="21"/>
                      </a:lnTo>
                      <a:lnTo>
                        <a:pt x="74" y="21"/>
                      </a:lnTo>
                      <a:lnTo>
                        <a:pt x="71" y="22"/>
                      </a:lnTo>
                      <a:lnTo>
                        <a:pt x="69" y="21"/>
                      </a:lnTo>
                      <a:lnTo>
                        <a:pt x="69" y="22"/>
                      </a:lnTo>
                      <a:lnTo>
                        <a:pt x="69" y="23"/>
                      </a:lnTo>
                      <a:lnTo>
                        <a:pt x="69" y="24"/>
                      </a:lnTo>
                      <a:lnTo>
                        <a:pt x="68" y="23"/>
                      </a:lnTo>
                      <a:lnTo>
                        <a:pt x="66" y="22"/>
                      </a:lnTo>
                      <a:lnTo>
                        <a:pt x="62" y="21"/>
                      </a:lnTo>
                      <a:lnTo>
                        <a:pt x="61" y="22"/>
                      </a:lnTo>
                      <a:lnTo>
                        <a:pt x="60" y="21"/>
                      </a:lnTo>
                      <a:lnTo>
                        <a:pt x="57" y="23"/>
                      </a:lnTo>
                      <a:lnTo>
                        <a:pt x="56" y="23"/>
                      </a:lnTo>
                      <a:lnTo>
                        <a:pt x="55" y="24"/>
                      </a:lnTo>
                      <a:lnTo>
                        <a:pt x="55" y="25"/>
                      </a:lnTo>
                      <a:lnTo>
                        <a:pt x="54" y="25"/>
                      </a:lnTo>
                      <a:lnTo>
                        <a:pt x="52" y="24"/>
                      </a:lnTo>
                      <a:lnTo>
                        <a:pt x="50" y="25"/>
                      </a:lnTo>
                      <a:lnTo>
                        <a:pt x="50" y="26"/>
                      </a:lnTo>
                      <a:lnTo>
                        <a:pt x="50" y="27"/>
                      </a:lnTo>
                      <a:lnTo>
                        <a:pt x="46" y="30"/>
                      </a:lnTo>
                      <a:lnTo>
                        <a:pt x="45" y="30"/>
                      </a:lnTo>
                      <a:lnTo>
                        <a:pt x="47" y="28"/>
                      </a:lnTo>
                      <a:lnTo>
                        <a:pt x="47" y="27"/>
                      </a:lnTo>
                      <a:lnTo>
                        <a:pt x="45" y="27"/>
                      </a:lnTo>
                      <a:lnTo>
                        <a:pt x="44" y="28"/>
                      </a:lnTo>
                      <a:lnTo>
                        <a:pt x="43" y="29"/>
                      </a:lnTo>
                      <a:lnTo>
                        <a:pt x="42" y="28"/>
                      </a:lnTo>
                      <a:lnTo>
                        <a:pt x="42" y="27"/>
                      </a:lnTo>
                      <a:lnTo>
                        <a:pt x="41" y="27"/>
                      </a:lnTo>
                      <a:lnTo>
                        <a:pt x="41" y="29"/>
                      </a:lnTo>
                      <a:lnTo>
                        <a:pt x="40" y="32"/>
                      </a:lnTo>
                      <a:lnTo>
                        <a:pt x="39" y="34"/>
                      </a:lnTo>
                      <a:lnTo>
                        <a:pt x="38" y="36"/>
                      </a:lnTo>
                      <a:lnTo>
                        <a:pt x="36" y="38"/>
                      </a:lnTo>
                      <a:lnTo>
                        <a:pt x="36" y="40"/>
                      </a:lnTo>
                      <a:lnTo>
                        <a:pt x="36" y="41"/>
                      </a:lnTo>
                      <a:lnTo>
                        <a:pt x="34" y="39"/>
                      </a:lnTo>
                      <a:lnTo>
                        <a:pt x="34" y="38"/>
                      </a:lnTo>
                      <a:lnTo>
                        <a:pt x="34" y="37"/>
                      </a:lnTo>
                      <a:lnTo>
                        <a:pt x="35" y="36"/>
                      </a:lnTo>
                      <a:lnTo>
                        <a:pt x="34" y="36"/>
                      </a:lnTo>
                      <a:lnTo>
                        <a:pt x="32" y="36"/>
                      </a:lnTo>
                      <a:lnTo>
                        <a:pt x="33" y="32"/>
                      </a:lnTo>
                      <a:lnTo>
                        <a:pt x="32" y="30"/>
                      </a:lnTo>
                      <a:lnTo>
                        <a:pt x="30" y="29"/>
                      </a:lnTo>
                      <a:lnTo>
                        <a:pt x="28" y="29"/>
                      </a:lnTo>
                      <a:lnTo>
                        <a:pt x="28" y="28"/>
                      </a:lnTo>
                      <a:lnTo>
                        <a:pt x="29" y="28"/>
                      </a:lnTo>
                      <a:lnTo>
                        <a:pt x="28" y="27"/>
                      </a:lnTo>
                      <a:lnTo>
                        <a:pt x="26" y="26"/>
                      </a:lnTo>
                      <a:lnTo>
                        <a:pt x="23" y="26"/>
                      </a:lnTo>
                      <a:lnTo>
                        <a:pt x="22" y="26"/>
                      </a:lnTo>
                      <a:lnTo>
                        <a:pt x="20" y="26"/>
                      </a:lnTo>
                      <a:lnTo>
                        <a:pt x="18" y="24"/>
                      </a:lnTo>
                      <a:lnTo>
                        <a:pt x="16" y="24"/>
                      </a:lnTo>
                      <a:lnTo>
                        <a:pt x="5" y="22"/>
                      </a:lnTo>
                      <a:lnTo>
                        <a:pt x="4" y="21"/>
                      </a:lnTo>
                      <a:lnTo>
                        <a:pt x="4" y="19"/>
                      </a:lnTo>
                      <a:lnTo>
                        <a:pt x="3" y="19"/>
                      </a:lnTo>
                      <a:lnTo>
                        <a:pt x="1" y="18"/>
                      </a:lnTo>
                      <a:lnTo>
                        <a:pt x="0" y="17"/>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41" name="Freeform 57"/>
              <p:cNvSpPr>
                <a:spLocks/>
              </p:cNvSpPr>
              <p:nvPr/>
            </p:nvSpPr>
            <p:spPr bwMode="auto">
              <a:xfrm>
                <a:off x="3872" y="1838"/>
                <a:ext cx="206" cy="351"/>
              </a:xfrm>
              <a:custGeom>
                <a:avLst/>
                <a:gdLst>
                  <a:gd name="T0" fmla="*/ 26 w 40"/>
                  <a:gd name="T1" fmla="*/ 117 h 72"/>
                  <a:gd name="T2" fmla="*/ 108 w 40"/>
                  <a:gd name="T3" fmla="*/ 1068 h 72"/>
                  <a:gd name="T4" fmla="*/ 108 w 40"/>
                  <a:gd name="T5" fmla="*/ 1092 h 72"/>
                  <a:gd name="T6" fmla="*/ 108 w 40"/>
                  <a:gd name="T7" fmla="*/ 1116 h 72"/>
                  <a:gd name="T8" fmla="*/ 108 w 40"/>
                  <a:gd name="T9" fmla="*/ 1165 h 72"/>
                  <a:gd name="T10" fmla="*/ 134 w 40"/>
                  <a:gd name="T11" fmla="*/ 1233 h 72"/>
                  <a:gd name="T12" fmla="*/ 160 w 40"/>
                  <a:gd name="T13" fmla="*/ 1331 h 72"/>
                  <a:gd name="T14" fmla="*/ 108 w 40"/>
                  <a:gd name="T15" fmla="*/ 1404 h 72"/>
                  <a:gd name="T16" fmla="*/ 108 w 40"/>
                  <a:gd name="T17" fmla="*/ 1423 h 72"/>
                  <a:gd name="T18" fmla="*/ 52 w 40"/>
                  <a:gd name="T19" fmla="*/ 1497 h 72"/>
                  <a:gd name="T20" fmla="*/ 0 w 40"/>
                  <a:gd name="T21" fmla="*/ 1545 h 72"/>
                  <a:gd name="T22" fmla="*/ 0 w 40"/>
                  <a:gd name="T23" fmla="*/ 1618 h 72"/>
                  <a:gd name="T24" fmla="*/ 0 w 40"/>
                  <a:gd name="T25" fmla="*/ 1687 h 72"/>
                  <a:gd name="T26" fmla="*/ 0 w 40"/>
                  <a:gd name="T27" fmla="*/ 1687 h 72"/>
                  <a:gd name="T28" fmla="*/ 0 w 40"/>
                  <a:gd name="T29" fmla="*/ 1711 h 72"/>
                  <a:gd name="T30" fmla="*/ 0 w 40"/>
                  <a:gd name="T31" fmla="*/ 1711 h 72"/>
                  <a:gd name="T32" fmla="*/ 26 w 40"/>
                  <a:gd name="T33" fmla="*/ 1711 h 72"/>
                  <a:gd name="T34" fmla="*/ 52 w 40"/>
                  <a:gd name="T35" fmla="*/ 1711 h 72"/>
                  <a:gd name="T36" fmla="*/ 52 w 40"/>
                  <a:gd name="T37" fmla="*/ 1687 h 72"/>
                  <a:gd name="T38" fmla="*/ 52 w 40"/>
                  <a:gd name="T39" fmla="*/ 1662 h 72"/>
                  <a:gd name="T40" fmla="*/ 134 w 40"/>
                  <a:gd name="T41" fmla="*/ 1662 h 72"/>
                  <a:gd name="T42" fmla="*/ 211 w 40"/>
                  <a:gd name="T43" fmla="*/ 1638 h 72"/>
                  <a:gd name="T44" fmla="*/ 319 w 40"/>
                  <a:gd name="T45" fmla="*/ 1687 h 72"/>
                  <a:gd name="T46" fmla="*/ 319 w 40"/>
                  <a:gd name="T47" fmla="*/ 1687 h 72"/>
                  <a:gd name="T48" fmla="*/ 345 w 40"/>
                  <a:gd name="T49" fmla="*/ 1687 h 72"/>
                  <a:gd name="T50" fmla="*/ 371 w 40"/>
                  <a:gd name="T51" fmla="*/ 1618 h 72"/>
                  <a:gd name="T52" fmla="*/ 422 w 40"/>
                  <a:gd name="T53" fmla="*/ 1618 h 72"/>
                  <a:gd name="T54" fmla="*/ 453 w 40"/>
                  <a:gd name="T55" fmla="*/ 1638 h 72"/>
                  <a:gd name="T56" fmla="*/ 479 w 40"/>
                  <a:gd name="T57" fmla="*/ 1662 h 72"/>
                  <a:gd name="T58" fmla="*/ 505 w 40"/>
                  <a:gd name="T59" fmla="*/ 1638 h 72"/>
                  <a:gd name="T60" fmla="*/ 530 w 40"/>
                  <a:gd name="T61" fmla="*/ 1545 h 72"/>
                  <a:gd name="T62" fmla="*/ 556 w 40"/>
                  <a:gd name="T63" fmla="*/ 1521 h 72"/>
                  <a:gd name="T64" fmla="*/ 582 w 40"/>
                  <a:gd name="T65" fmla="*/ 1521 h 72"/>
                  <a:gd name="T66" fmla="*/ 639 w 40"/>
                  <a:gd name="T67" fmla="*/ 1570 h 72"/>
                  <a:gd name="T68" fmla="*/ 716 w 40"/>
                  <a:gd name="T69" fmla="*/ 1570 h 72"/>
                  <a:gd name="T70" fmla="*/ 742 w 40"/>
                  <a:gd name="T71" fmla="*/ 1497 h 72"/>
                  <a:gd name="T72" fmla="*/ 875 w 40"/>
                  <a:gd name="T73" fmla="*/ 1331 h 72"/>
                  <a:gd name="T74" fmla="*/ 875 w 40"/>
                  <a:gd name="T75" fmla="*/ 1258 h 72"/>
                  <a:gd name="T76" fmla="*/ 901 w 40"/>
                  <a:gd name="T77" fmla="*/ 1258 h 72"/>
                  <a:gd name="T78" fmla="*/ 984 w 40"/>
                  <a:gd name="T79" fmla="*/ 1258 h 72"/>
                  <a:gd name="T80" fmla="*/ 1009 w 40"/>
                  <a:gd name="T81" fmla="*/ 1233 h 72"/>
                  <a:gd name="T82" fmla="*/ 1061 w 40"/>
                  <a:gd name="T83" fmla="*/ 1214 h 72"/>
                  <a:gd name="T84" fmla="*/ 1061 w 40"/>
                  <a:gd name="T85" fmla="*/ 1189 h 72"/>
                  <a:gd name="T86" fmla="*/ 1061 w 40"/>
                  <a:gd name="T87" fmla="*/ 1116 h 72"/>
                  <a:gd name="T88" fmla="*/ 1061 w 40"/>
                  <a:gd name="T89" fmla="*/ 1116 h 72"/>
                  <a:gd name="T90" fmla="*/ 1061 w 40"/>
                  <a:gd name="T91" fmla="*/ 1068 h 72"/>
                  <a:gd name="T92" fmla="*/ 927 w 40"/>
                  <a:gd name="T93" fmla="*/ 24 h 72"/>
                  <a:gd name="T94" fmla="*/ 927 w 40"/>
                  <a:gd name="T95" fmla="*/ 0 h 72"/>
                  <a:gd name="T96" fmla="*/ 237 w 40"/>
                  <a:gd name="T97" fmla="*/ 73 h 72"/>
                  <a:gd name="T98" fmla="*/ 211 w 40"/>
                  <a:gd name="T99" fmla="*/ 97 h 72"/>
                  <a:gd name="T100" fmla="*/ 160 w 40"/>
                  <a:gd name="T101" fmla="*/ 117 h 72"/>
                  <a:gd name="T102" fmla="*/ 134 w 40"/>
                  <a:gd name="T103" fmla="*/ 141 h 72"/>
                  <a:gd name="T104" fmla="*/ 77 w 40"/>
                  <a:gd name="T105" fmla="*/ 141 h 72"/>
                  <a:gd name="T106" fmla="*/ 26 w 40"/>
                  <a:gd name="T107" fmla="*/ 117 h 72"/>
                  <a:gd name="T108" fmla="*/ 26 w 40"/>
                  <a:gd name="T109" fmla="*/ 117 h 72"/>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40"/>
                  <a:gd name="T166" fmla="*/ 0 h 72"/>
                  <a:gd name="T167" fmla="*/ 40 w 40"/>
                  <a:gd name="T168" fmla="*/ 72 h 72"/>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40" h="72">
                    <a:moveTo>
                      <a:pt x="1" y="5"/>
                    </a:moveTo>
                    <a:lnTo>
                      <a:pt x="4" y="45"/>
                    </a:lnTo>
                    <a:lnTo>
                      <a:pt x="4" y="46"/>
                    </a:lnTo>
                    <a:lnTo>
                      <a:pt x="4" y="47"/>
                    </a:lnTo>
                    <a:lnTo>
                      <a:pt x="4" y="49"/>
                    </a:lnTo>
                    <a:lnTo>
                      <a:pt x="5" y="52"/>
                    </a:lnTo>
                    <a:lnTo>
                      <a:pt x="6" y="56"/>
                    </a:lnTo>
                    <a:lnTo>
                      <a:pt x="4" y="59"/>
                    </a:lnTo>
                    <a:lnTo>
                      <a:pt x="4" y="60"/>
                    </a:lnTo>
                    <a:lnTo>
                      <a:pt x="2" y="63"/>
                    </a:lnTo>
                    <a:lnTo>
                      <a:pt x="0" y="65"/>
                    </a:lnTo>
                    <a:lnTo>
                      <a:pt x="0" y="68"/>
                    </a:lnTo>
                    <a:lnTo>
                      <a:pt x="0" y="71"/>
                    </a:lnTo>
                    <a:lnTo>
                      <a:pt x="0" y="72"/>
                    </a:lnTo>
                    <a:lnTo>
                      <a:pt x="1" y="72"/>
                    </a:lnTo>
                    <a:lnTo>
                      <a:pt x="2" y="72"/>
                    </a:lnTo>
                    <a:lnTo>
                      <a:pt x="2" y="71"/>
                    </a:lnTo>
                    <a:lnTo>
                      <a:pt x="2" y="70"/>
                    </a:lnTo>
                    <a:lnTo>
                      <a:pt x="5" y="70"/>
                    </a:lnTo>
                    <a:lnTo>
                      <a:pt x="8" y="69"/>
                    </a:lnTo>
                    <a:lnTo>
                      <a:pt x="12" y="71"/>
                    </a:lnTo>
                    <a:lnTo>
                      <a:pt x="13" y="71"/>
                    </a:lnTo>
                    <a:lnTo>
                      <a:pt x="14" y="68"/>
                    </a:lnTo>
                    <a:lnTo>
                      <a:pt x="16" y="68"/>
                    </a:lnTo>
                    <a:lnTo>
                      <a:pt x="17" y="69"/>
                    </a:lnTo>
                    <a:lnTo>
                      <a:pt x="18" y="70"/>
                    </a:lnTo>
                    <a:lnTo>
                      <a:pt x="19" y="69"/>
                    </a:lnTo>
                    <a:lnTo>
                      <a:pt x="20" y="65"/>
                    </a:lnTo>
                    <a:lnTo>
                      <a:pt x="21" y="64"/>
                    </a:lnTo>
                    <a:lnTo>
                      <a:pt x="22" y="64"/>
                    </a:lnTo>
                    <a:lnTo>
                      <a:pt x="24" y="66"/>
                    </a:lnTo>
                    <a:lnTo>
                      <a:pt x="27" y="66"/>
                    </a:lnTo>
                    <a:lnTo>
                      <a:pt x="28" y="63"/>
                    </a:lnTo>
                    <a:lnTo>
                      <a:pt x="33" y="56"/>
                    </a:lnTo>
                    <a:lnTo>
                      <a:pt x="33" y="53"/>
                    </a:lnTo>
                    <a:lnTo>
                      <a:pt x="34" y="53"/>
                    </a:lnTo>
                    <a:lnTo>
                      <a:pt x="37" y="53"/>
                    </a:lnTo>
                    <a:lnTo>
                      <a:pt x="38" y="52"/>
                    </a:lnTo>
                    <a:lnTo>
                      <a:pt x="40" y="51"/>
                    </a:lnTo>
                    <a:lnTo>
                      <a:pt x="40" y="50"/>
                    </a:lnTo>
                    <a:lnTo>
                      <a:pt x="40" y="47"/>
                    </a:lnTo>
                    <a:lnTo>
                      <a:pt x="40" y="45"/>
                    </a:lnTo>
                    <a:lnTo>
                      <a:pt x="35" y="1"/>
                    </a:lnTo>
                    <a:lnTo>
                      <a:pt x="35" y="0"/>
                    </a:lnTo>
                    <a:lnTo>
                      <a:pt x="9" y="3"/>
                    </a:lnTo>
                    <a:lnTo>
                      <a:pt x="8" y="4"/>
                    </a:lnTo>
                    <a:lnTo>
                      <a:pt x="6" y="5"/>
                    </a:lnTo>
                    <a:lnTo>
                      <a:pt x="5" y="6"/>
                    </a:lnTo>
                    <a:lnTo>
                      <a:pt x="3" y="6"/>
                    </a:lnTo>
                    <a:lnTo>
                      <a:pt x="1" y="5"/>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2" name="Freeform 58"/>
              <p:cNvSpPr>
                <a:spLocks/>
              </p:cNvSpPr>
              <p:nvPr/>
            </p:nvSpPr>
            <p:spPr bwMode="auto">
              <a:xfrm>
                <a:off x="3657" y="2423"/>
                <a:ext cx="240" cy="405"/>
              </a:xfrm>
              <a:custGeom>
                <a:avLst/>
                <a:gdLst>
                  <a:gd name="T0" fmla="*/ 1149 w 47"/>
                  <a:gd name="T1" fmla="*/ 0 h 83"/>
                  <a:gd name="T2" fmla="*/ 393 w 47"/>
                  <a:gd name="T3" fmla="*/ 49 h 83"/>
                  <a:gd name="T4" fmla="*/ 393 w 47"/>
                  <a:gd name="T5" fmla="*/ 73 h 83"/>
                  <a:gd name="T6" fmla="*/ 311 w 47"/>
                  <a:gd name="T7" fmla="*/ 117 h 83"/>
                  <a:gd name="T8" fmla="*/ 311 w 47"/>
                  <a:gd name="T9" fmla="*/ 190 h 83"/>
                  <a:gd name="T10" fmla="*/ 311 w 47"/>
                  <a:gd name="T11" fmla="*/ 263 h 83"/>
                  <a:gd name="T12" fmla="*/ 286 w 47"/>
                  <a:gd name="T13" fmla="*/ 288 h 83"/>
                  <a:gd name="T14" fmla="*/ 235 w 47"/>
                  <a:gd name="T15" fmla="*/ 332 h 83"/>
                  <a:gd name="T16" fmla="*/ 184 w 47"/>
                  <a:gd name="T17" fmla="*/ 381 h 83"/>
                  <a:gd name="T18" fmla="*/ 158 w 47"/>
                  <a:gd name="T19" fmla="*/ 405 h 83"/>
                  <a:gd name="T20" fmla="*/ 158 w 47"/>
                  <a:gd name="T21" fmla="*/ 454 h 83"/>
                  <a:gd name="T22" fmla="*/ 133 w 47"/>
                  <a:gd name="T23" fmla="*/ 498 h 83"/>
                  <a:gd name="T24" fmla="*/ 133 w 47"/>
                  <a:gd name="T25" fmla="*/ 522 h 83"/>
                  <a:gd name="T26" fmla="*/ 102 w 47"/>
                  <a:gd name="T27" fmla="*/ 595 h 83"/>
                  <a:gd name="T28" fmla="*/ 77 w 47"/>
                  <a:gd name="T29" fmla="*/ 644 h 83"/>
                  <a:gd name="T30" fmla="*/ 102 w 47"/>
                  <a:gd name="T31" fmla="*/ 712 h 83"/>
                  <a:gd name="T32" fmla="*/ 133 w 47"/>
                  <a:gd name="T33" fmla="*/ 737 h 83"/>
                  <a:gd name="T34" fmla="*/ 133 w 47"/>
                  <a:gd name="T35" fmla="*/ 786 h 83"/>
                  <a:gd name="T36" fmla="*/ 133 w 47"/>
                  <a:gd name="T37" fmla="*/ 786 h 83"/>
                  <a:gd name="T38" fmla="*/ 133 w 47"/>
                  <a:gd name="T39" fmla="*/ 810 h 83"/>
                  <a:gd name="T40" fmla="*/ 133 w 47"/>
                  <a:gd name="T41" fmla="*/ 810 h 83"/>
                  <a:gd name="T42" fmla="*/ 102 w 47"/>
                  <a:gd name="T43" fmla="*/ 859 h 83"/>
                  <a:gd name="T44" fmla="*/ 133 w 47"/>
                  <a:gd name="T45" fmla="*/ 883 h 83"/>
                  <a:gd name="T46" fmla="*/ 102 w 47"/>
                  <a:gd name="T47" fmla="*/ 903 h 83"/>
                  <a:gd name="T48" fmla="*/ 158 w 47"/>
                  <a:gd name="T49" fmla="*/ 1000 h 83"/>
                  <a:gd name="T50" fmla="*/ 158 w 47"/>
                  <a:gd name="T51" fmla="*/ 1073 h 83"/>
                  <a:gd name="T52" fmla="*/ 184 w 47"/>
                  <a:gd name="T53" fmla="*/ 1117 h 83"/>
                  <a:gd name="T54" fmla="*/ 209 w 47"/>
                  <a:gd name="T55" fmla="*/ 1142 h 83"/>
                  <a:gd name="T56" fmla="*/ 209 w 47"/>
                  <a:gd name="T57" fmla="*/ 1166 h 83"/>
                  <a:gd name="T58" fmla="*/ 158 w 47"/>
                  <a:gd name="T59" fmla="*/ 1191 h 83"/>
                  <a:gd name="T60" fmla="*/ 158 w 47"/>
                  <a:gd name="T61" fmla="*/ 1215 h 83"/>
                  <a:gd name="T62" fmla="*/ 133 w 47"/>
                  <a:gd name="T63" fmla="*/ 1283 h 83"/>
                  <a:gd name="T64" fmla="*/ 77 w 47"/>
                  <a:gd name="T65" fmla="*/ 1405 h 83"/>
                  <a:gd name="T66" fmla="*/ 0 w 47"/>
                  <a:gd name="T67" fmla="*/ 1571 h 83"/>
                  <a:gd name="T68" fmla="*/ 0 w 47"/>
                  <a:gd name="T69" fmla="*/ 1688 h 83"/>
                  <a:gd name="T70" fmla="*/ 705 w 47"/>
                  <a:gd name="T71" fmla="*/ 1669 h 83"/>
                  <a:gd name="T72" fmla="*/ 705 w 47"/>
                  <a:gd name="T73" fmla="*/ 1688 h 83"/>
                  <a:gd name="T74" fmla="*/ 679 w 47"/>
                  <a:gd name="T75" fmla="*/ 1737 h 83"/>
                  <a:gd name="T76" fmla="*/ 705 w 47"/>
                  <a:gd name="T77" fmla="*/ 1835 h 83"/>
                  <a:gd name="T78" fmla="*/ 756 w 47"/>
                  <a:gd name="T79" fmla="*/ 1903 h 83"/>
                  <a:gd name="T80" fmla="*/ 781 w 47"/>
                  <a:gd name="T81" fmla="*/ 1976 h 83"/>
                  <a:gd name="T82" fmla="*/ 832 w 47"/>
                  <a:gd name="T83" fmla="*/ 1976 h 83"/>
                  <a:gd name="T84" fmla="*/ 914 w 47"/>
                  <a:gd name="T85" fmla="*/ 1927 h 83"/>
                  <a:gd name="T86" fmla="*/ 1067 w 47"/>
                  <a:gd name="T87" fmla="*/ 1879 h 83"/>
                  <a:gd name="T88" fmla="*/ 1123 w 47"/>
                  <a:gd name="T89" fmla="*/ 1879 h 83"/>
                  <a:gd name="T90" fmla="*/ 1174 w 47"/>
                  <a:gd name="T91" fmla="*/ 1859 h 83"/>
                  <a:gd name="T92" fmla="*/ 1200 w 47"/>
                  <a:gd name="T93" fmla="*/ 1879 h 83"/>
                  <a:gd name="T94" fmla="*/ 1226 w 47"/>
                  <a:gd name="T95" fmla="*/ 1903 h 83"/>
                  <a:gd name="T96" fmla="*/ 1226 w 47"/>
                  <a:gd name="T97" fmla="*/ 1879 h 83"/>
                  <a:gd name="T98" fmla="*/ 1149 w 47"/>
                  <a:gd name="T99" fmla="*/ 1283 h 83"/>
                  <a:gd name="T100" fmla="*/ 1149 w 47"/>
                  <a:gd name="T101" fmla="*/ 1239 h 83"/>
                  <a:gd name="T102" fmla="*/ 1174 w 47"/>
                  <a:gd name="T103" fmla="*/ 49 h 83"/>
                  <a:gd name="T104" fmla="*/ 1149 w 47"/>
                  <a:gd name="T105" fmla="*/ 0 h 83"/>
                  <a:gd name="T106" fmla="*/ 1149 w 47"/>
                  <a:gd name="T107" fmla="*/ 0 h 83"/>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7"/>
                  <a:gd name="T163" fmla="*/ 0 h 83"/>
                  <a:gd name="T164" fmla="*/ 47 w 47"/>
                  <a:gd name="T165" fmla="*/ 83 h 83"/>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7" h="83">
                    <a:moveTo>
                      <a:pt x="44" y="0"/>
                    </a:moveTo>
                    <a:lnTo>
                      <a:pt x="15" y="2"/>
                    </a:lnTo>
                    <a:lnTo>
                      <a:pt x="15" y="3"/>
                    </a:lnTo>
                    <a:lnTo>
                      <a:pt x="12" y="5"/>
                    </a:lnTo>
                    <a:lnTo>
                      <a:pt x="12" y="8"/>
                    </a:lnTo>
                    <a:lnTo>
                      <a:pt x="12" y="11"/>
                    </a:lnTo>
                    <a:lnTo>
                      <a:pt x="11" y="12"/>
                    </a:lnTo>
                    <a:lnTo>
                      <a:pt x="9" y="14"/>
                    </a:lnTo>
                    <a:lnTo>
                      <a:pt x="7" y="16"/>
                    </a:lnTo>
                    <a:lnTo>
                      <a:pt x="6" y="17"/>
                    </a:lnTo>
                    <a:lnTo>
                      <a:pt x="6" y="19"/>
                    </a:lnTo>
                    <a:lnTo>
                      <a:pt x="5" y="21"/>
                    </a:lnTo>
                    <a:lnTo>
                      <a:pt x="5" y="22"/>
                    </a:lnTo>
                    <a:lnTo>
                      <a:pt x="4" y="25"/>
                    </a:lnTo>
                    <a:lnTo>
                      <a:pt x="3" y="27"/>
                    </a:lnTo>
                    <a:lnTo>
                      <a:pt x="4" y="30"/>
                    </a:lnTo>
                    <a:lnTo>
                      <a:pt x="5" y="31"/>
                    </a:lnTo>
                    <a:lnTo>
                      <a:pt x="5" y="33"/>
                    </a:lnTo>
                    <a:lnTo>
                      <a:pt x="5" y="34"/>
                    </a:lnTo>
                    <a:lnTo>
                      <a:pt x="4" y="36"/>
                    </a:lnTo>
                    <a:lnTo>
                      <a:pt x="5" y="37"/>
                    </a:lnTo>
                    <a:lnTo>
                      <a:pt x="4" y="38"/>
                    </a:lnTo>
                    <a:lnTo>
                      <a:pt x="6" y="42"/>
                    </a:lnTo>
                    <a:lnTo>
                      <a:pt x="6" y="45"/>
                    </a:lnTo>
                    <a:lnTo>
                      <a:pt x="7" y="47"/>
                    </a:lnTo>
                    <a:lnTo>
                      <a:pt x="8" y="48"/>
                    </a:lnTo>
                    <a:lnTo>
                      <a:pt x="8" y="49"/>
                    </a:lnTo>
                    <a:lnTo>
                      <a:pt x="6" y="50"/>
                    </a:lnTo>
                    <a:lnTo>
                      <a:pt x="6" y="51"/>
                    </a:lnTo>
                    <a:lnTo>
                      <a:pt x="5" y="54"/>
                    </a:lnTo>
                    <a:lnTo>
                      <a:pt x="3" y="59"/>
                    </a:lnTo>
                    <a:lnTo>
                      <a:pt x="0" y="66"/>
                    </a:lnTo>
                    <a:lnTo>
                      <a:pt x="0" y="71"/>
                    </a:lnTo>
                    <a:lnTo>
                      <a:pt x="27" y="70"/>
                    </a:lnTo>
                    <a:lnTo>
                      <a:pt x="27" y="71"/>
                    </a:lnTo>
                    <a:lnTo>
                      <a:pt x="26" y="73"/>
                    </a:lnTo>
                    <a:lnTo>
                      <a:pt x="27" y="77"/>
                    </a:lnTo>
                    <a:lnTo>
                      <a:pt x="29" y="80"/>
                    </a:lnTo>
                    <a:lnTo>
                      <a:pt x="30" y="83"/>
                    </a:lnTo>
                    <a:lnTo>
                      <a:pt x="32" y="83"/>
                    </a:lnTo>
                    <a:lnTo>
                      <a:pt x="35" y="81"/>
                    </a:lnTo>
                    <a:lnTo>
                      <a:pt x="41" y="79"/>
                    </a:lnTo>
                    <a:lnTo>
                      <a:pt x="43" y="79"/>
                    </a:lnTo>
                    <a:lnTo>
                      <a:pt x="45" y="78"/>
                    </a:lnTo>
                    <a:lnTo>
                      <a:pt x="46" y="79"/>
                    </a:lnTo>
                    <a:lnTo>
                      <a:pt x="47" y="80"/>
                    </a:lnTo>
                    <a:lnTo>
                      <a:pt x="47" y="79"/>
                    </a:lnTo>
                    <a:lnTo>
                      <a:pt x="44" y="54"/>
                    </a:lnTo>
                    <a:lnTo>
                      <a:pt x="44" y="52"/>
                    </a:lnTo>
                    <a:lnTo>
                      <a:pt x="45" y="2"/>
                    </a:lnTo>
                    <a:lnTo>
                      <a:pt x="44" y="0"/>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3" name="Freeform 59"/>
              <p:cNvSpPr>
                <a:spLocks/>
              </p:cNvSpPr>
              <p:nvPr/>
            </p:nvSpPr>
            <p:spPr bwMode="auto">
              <a:xfrm>
                <a:off x="4324" y="1721"/>
                <a:ext cx="404" cy="249"/>
              </a:xfrm>
              <a:custGeom>
                <a:avLst/>
                <a:gdLst>
                  <a:gd name="T0" fmla="*/ 496 w 79"/>
                  <a:gd name="T1" fmla="*/ 1167 h 51"/>
                  <a:gd name="T2" fmla="*/ 1437 w 79"/>
                  <a:gd name="T3" fmla="*/ 1001 h 51"/>
                  <a:gd name="T4" fmla="*/ 1729 w 79"/>
                  <a:gd name="T5" fmla="*/ 952 h 51"/>
                  <a:gd name="T6" fmla="*/ 1754 w 79"/>
                  <a:gd name="T7" fmla="*/ 952 h 51"/>
                  <a:gd name="T8" fmla="*/ 1754 w 79"/>
                  <a:gd name="T9" fmla="*/ 928 h 51"/>
                  <a:gd name="T10" fmla="*/ 1754 w 79"/>
                  <a:gd name="T11" fmla="*/ 908 h 51"/>
                  <a:gd name="T12" fmla="*/ 1780 w 79"/>
                  <a:gd name="T13" fmla="*/ 884 h 51"/>
                  <a:gd name="T14" fmla="*/ 1831 w 79"/>
                  <a:gd name="T15" fmla="*/ 884 h 51"/>
                  <a:gd name="T16" fmla="*/ 1856 w 79"/>
                  <a:gd name="T17" fmla="*/ 884 h 51"/>
                  <a:gd name="T18" fmla="*/ 1933 w 79"/>
                  <a:gd name="T19" fmla="*/ 835 h 51"/>
                  <a:gd name="T20" fmla="*/ 1933 w 79"/>
                  <a:gd name="T21" fmla="*/ 786 h 51"/>
                  <a:gd name="T22" fmla="*/ 2015 w 79"/>
                  <a:gd name="T23" fmla="*/ 737 h 51"/>
                  <a:gd name="T24" fmla="*/ 2066 w 79"/>
                  <a:gd name="T25" fmla="*/ 713 h 51"/>
                  <a:gd name="T26" fmla="*/ 2066 w 79"/>
                  <a:gd name="T27" fmla="*/ 693 h 51"/>
                  <a:gd name="T28" fmla="*/ 2015 w 79"/>
                  <a:gd name="T29" fmla="*/ 669 h 51"/>
                  <a:gd name="T30" fmla="*/ 1989 w 79"/>
                  <a:gd name="T31" fmla="*/ 644 h 51"/>
                  <a:gd name="T32" fmla="*/ 1964 w 79"/>
                  <a:gd name="T33" fmla="*/ 644 h 51"/>
                  <a:gd name="T34" fmla="*/ 1964 w 79"/>
                  <a:gd name="T35" fmla="*/ 620 h 51"/>
                  <a:gd name="T36" fmla="*/ 1907 w 79"/>
                  <a:gd name="T37" fmla="*/ 620 h 51"/>
                  <a:gd name="T38" fmla="*/ 1907 w 79"/>
                  <a:gd name="T39" fmla="*/ 571 h 51"/>
                  <a:gd name="T40" fmla="*/ 1856 w 79"/>
                  <a:gd name="T41" fmla="*/ 571 h 51"/>
                  <a:gd name="T42" fmla="*/ 1856 w 79"/>
                  <a:gd name="T43" fmla="*/ 547 h 51"/>
                  <a:gd name="T44" fmla="*/ 1856 w 79"/>
                  <a:gd name="T45" fmla="*/ 478 h 51"/>
                  <a:gd name="T46" fmla="*/ 1882 w 79"/>
                  <a:gd name="T47" fmla="*/ 478 h 51"/>
                  <a:gd name="T48" fmla="*/ 1856 w 79"/>
                  <a:gd name="T49" fmla="*/ 430 h 51"/>
                  <a:gd name="T50" fmla="*/ 1831 w 79"/>
                  <a:gd name="T51" fmla="*/ 405 h 51"/>
                  <a:gd name="T52" fmla="*/ 1831 w 79"/>
                  <a:gd name="T53" fmla="*/ 405 h 51"/>
                  <a:gd name="T54" fmla="*/ 1856 w 79"/>
                  <a:gd name="T55" fmla="*/ 381 h 51"/>
                  <a:gd name="T56" fmla="*/ 1882 w 79"/>
                  <a:gd name="T57" fmla="*/ 356 h 51"/>
                  <a:gd name="T58" fmla="*/ 1907 w 79"/>
                  <a:gd name="T59" fmla="*/ 288 h 51"/>
                  <a:gd name="T60" fmla="*/ 1907 w 79"/>
                  <a:gd name="T61" fmla="*/ 264 h 51"/>
                  <a:gd name="T62" fmla="*/ 1933 w 79"/>
                  <a:gd name="T63" fmla="*/ 239 h 51"/>
                  <a:gd name="T64" fmla="*/ 1933 w 79"/>
                  <a:gd name="T65" fmla="*/ 215 h 51"/>
                  <a:gd name="T66" fmla="*/ 1907 w 79"/>
                  <a:gd name="T67" fmla="*/ 215 h 51"/>
                  <a:gd name="T68" fmla="*/ 1831 w 79"/>
                  <a:gd name="T69" fmla="*/ 190 h 51"/>
                  <a:gd name="T70" fmla="*/ 1831 w 79"/>
                  <a:gd name="T71" fmla="*/ 190 h 51"/>
                  <a:gd name="T72" fmla="*/ 1805 w 79"/>
                  <a:gd name="T73" fmla="*/ 166 h 51"/>
                  <a:gd name="T74" fmla="*/ 1805 w 79"/>
                  <a:gd name="T75" fmla="*/ 142 h 51"/>
                  <a:gd name="T76" fmla="*/ 1754 w 79"/>
                  <a:gd name="T77" fmla="*/ 73 h 51"/>
                  <a:gd name="T78" fmla="*/ 1729 w 79"/>
                  <a:gd name="T79" fmla="*/ 73 h 51"/>
                  <a:gd name="T80" fmla="*/ 1729 w 79"/>
                  <a:gd name="T81" fmla="*/ 49 h 51"/>
                  <a:gd name="T82" fmla="*/ 1698 w 79"/>
                  <a:gd name="T83" fmla="*/ 49 h 51"/>
                  <a:gd name="T84" fmla="*/ 1698 w 79"/>
                  <a:gd name="T85" fmla="*/ 49 h 51"/>
                  <a:gd name="T86" fmla="*/ 1698 w 79"/>
                  <a:gd name="T87" fmla="*/ 24 h 51"/>
                  <a:gd name="T88" fmla="*/ 1672 w 79"/>
                  <a:gd name="T89" fmla="*/ 0 h 51"/>
                  <a:gd name="T90" fmla="*/ 235 w 79"/>
                  <a:gd name="T91" fmla="*/ 264 h 51"/>
                  <a:gd name="T92" fmla="*/ 210 w 79"/>
                  <a:gd name="T93" fmla="*/ 166 h 51"/>
                  <a:gd name="T94" fmla="*/ 133 w 79"/>
                  <a:gd name="T95" fmla="*/ 239 h 51"/>
                  <a:gd name="T96" fmla="*/ 133 w 79"/>
                  <a:gd name="T97" fmla="*/ 239 h 51"/>
                  <a:gd name="T98" fmla="*/ 102 w 79"/>
                  <a:gd name="T99" fmla="*/ 215 h 51"/>
                  <a:gd name="T100" fmla="*/ 102 w 79"/>
                  <a:gd name="T101" fmla="*/ 215 h 51"/>
                  <a:gd name="T102" fmla="*/ 77 w 79"/>
                  <a:gd name="T103" fmla="*/ 264 h 51"/>
                  <a:gd name="T104" fmla="*/ 26 w 79"/>
                  <a:gd name="T105" fmla="*/ 308 h 51"/>
                  <a:gd name="T106" fmla="*/ 0 w 79"/>
                  <a:gd name="T107" fmla="*/ 332 h 51"/>
                  <a:gd name="T108" fmla="*/ 102 w 79"/>
                  <a:gd name="T109" fmla="*/ 859 h 51"/>
                  <a:gd name="T110" fmla="*/ 159 w 79"/>
                  <a:gd name="T111" fmla="*/ 1216 h 51"/>
                  <a:gd name="T112" fmla="*/ 496 w 79"/>
                  <a:gd name="T113" fmla="*/ 1167 h 51"/>
                  <a:gd name="T114" fmla="*/ 496 w 79"/>
                  <a:gd name="T115" fmla="*/ 1167 h 51"/>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79"/>
                  <a:gd name="T175" fmla="*/ 0 h 51"/>
                  <a:gd name="T176" fmla="*/ 79 w 79"/>
                  <a:gd name="T177" fmla="*/ 51 h 51"/>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79" h="51">
                    <a:moveTo>
                      <a:pt x="19" y="49"/>
                    </a:moveTo>
                    <a:lnTo>
                      <a:pt x="55" y="42"/>
                    </a:lnTo>
                    <a:lnTo>
                      <a:pt x="66" y="40"/>
                    </a:lnTo>
                    <a:lnTo>
                      <a:pt x="67" y="40"/>
                    </a:lnTo>
                    <a:lnTo>
                      <a:pt x="67" y="39"/>
                    </a:lnTo>
                    <a:lnTo>
                      <a:pt x="67" y="38"/>
                    </a:lnTo>
                    <a:lnTo>
                      <a:pt x="68" y="37"/>
                    </a:lnTo>
                    <a:lnTo>
                      <a:pt x="70" y="37"/>
                    </a:lnTo>
                    <a:lnTo>
                      <a:pt x="71" y="37"/>
                    </a:lnTo>
                    <a:lnTo>
                      <a:pt x="74" y="35"/>
                    </a:lnTo>
                    <a:lnTo>
                      <a:pt x="74" y="33"/>
                    </a:lnTo>
                    <a:lnTo>
                      <a:pt x="77" y="31"/>
                    </a:lnTo>
                    <a:lnTo>
                      <a:pt x="79" y="30"/>
                    </a:lnTo>
                    <a:lnTo>
                      <a:pt x="79" y="29"/>
                    </a:lnTo>
                    <a:lnTo>
                      <a:pt x="77" y="28"/>
                    </a:lnTo>
                    <a:lnTo>
                      <a:pt x="76" y="27"/>
                    </a:lnTo>
                    <a:lnTo>
                      <a:pt x="75" y="27"/>
                    </a:lnTo>
                    <a:lnTo>
                      <a:pt x="75" y="26"/>
                    </a:lnTo>
                    <a:lnTo>
                      <a:pt x="73" y="26"/>
                    </a:lnTo>
                    <a:lnTo>
                      <a:pt x="73" y="24"/>
                    </a:lnTo>
                    <a:lnTo>
                      <a:pt x="71" y="24"/>
                    </a:lnTo>
                    <a:lnTo>
                      <a:pt x="71" y="23"/>
                    </a:lnTo>
                    <a:lnTo>
                      <a:pt x="71" y="20"/>
                    </a:lnTo>
                    <a:lnTo>
                      <a:pt x="72" y="20"/>
                    </a:lnTo>
                    <a:lnTo>
                      <a:pt x="71" y="18"/>
                    </a:lnTo>
                    <a:lnTo>
                      <a:pt x="70" y="17"/>
                    </a:lnTo>
                    <a:lnTo>
                      <a:pt x="71" y="16"/>
                    </a:lnTo>
                    <a:lnTo>
                      <a:pt x="72" y="15"/>
                    </a:lnTo>
                    <a:lnTo>
                      <a:pt x="73" y="12"/>
                    </a:lnTo>
                    <a:lnTo>
                      <a:pt x="73" y="11"/>
                    </a:lnTo>
                    <a:lnTo>
                      <a:pt x="74" y="10"/>
                    </a:lnTo>
                    <a:lnTo>
                      <a:pt x="74" y="9"/>
                    </a:lnTo>
                    <a:lnTo>
                      <a:pt x="73" y="9"/>
                    </a:lnTo>
                    <a:lnTo>
                      <a:pt x="70" y="8"/>
                    </a:lnTo>
                    <a:lnTo>
                      <a:pt x="69" y="7"/>
                    </a:lnTo>
                    <a:lnTo>
                      <a:pt x="69" y="6"/>
                    </a:lnTo>
                    <a:lnTo>
                      <a:pt x="67" y="3"/>
                    </a:lnTo>
                    <a:lnTo>
                      <a:pt x="66" y="3"/>
                    </a:lnTo>
                    <a:lnTo>
                      <a:pt x="66" y="2"/>
                    </a:lnTo>
                    <a:lnTo>
                      <a:pt x="65" y="2"/>
                    </a:lnTo>
                    <a:lnTo>
                      <a:pt x="65" y="1"/>
                    </a:lnTo>
                    <a:lnTo>
                      <a:pt x="64" y="0"/>
                    </a:lnTo>
                    <a:lnTo>
                      <a:pt x="9" y="11"/>
                    </a:lnTo>
                    <a:lnTo>
                      <a:pt x="8" y="7"/>
                    </a:lnTo>
                    <a:lnTo>
                      <a:pt x="5" y="10"/>
                    </a:lnTo>
                    <a:lnTo>
                      <a:pt x="4" y="9"/>
                    </a:lnTo>
                    <a:lnTo>
                      <a:pt x="3" y="11"/>
                    </a:lnTo>
                    <a:lnTo>
                      <a:pt x="1" y="13"/>
                    </a:lnTo>
                    <a:lnTo>
                      <a:pt x="0" y="14"/>
                    </a:lnTo>
                    <a:lnTo>
                      <a:pt x="4" y="36"/>
                    </a:lnTo>
                    <a:lnTo>
                      <a:pt x="6" y="51"/>
                    </a:lnTo>
                    <a:lnTo>
                      <a:pt x="19" y="49"/>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4" name="Freeform 61"/>
              <p:cNvSpPr>
                <a:spLocks/>
              </p:cNvSpPr>
              <p:nvPr/>
            </p:nvSpPr>
            <p:spPr bwMode="auto">
              <a:xfrm>
                <a:off x="4225" y="2350"/>
                <a:ext cx="354" cy="258"/>
              </a:xfrm>
              <a:custGeom>
                <a:avLst/>
                <a:gdLst>
                  <a:gd name="T0" fmla="*/ 1077 w 69"/>
                  <a:gd name="T1" fmla="*/ 1256 h 53"/>
                  <a:gd name="T2" fmla="*/ 1000 w 69"/>
                  <a:gd name="T3" fmla="*/ 1232 h 53"/>
                  <a:gd name="T4" fmla="*/ 975 w 69"/>
                  <a:gd name="T5" fmla="*/ 1139 h 53"/>
                  <a:gd name="T6" fmla="*/ 867 w 69"/>
                  <a:gd name="T7" fmla="*/ 1042 h 53"/>
                  <a:gd name="T8" fmla="*/ 816 w 69"/>
                  <a:gd name="T9" fmla="*/ 925 h 53"/>
                  <a:gd name="T10" fmla="*/ 764 w 69"/>
                  <a:gd name="T11" fmla="*/ 876 h 53"/>
                  <a:gd name="T12" fmla="*/ 657 w 69"/>
                  <a:gd name="T13" fmla="*/ 808 h 53"/>
                  <a:gd name="T14" fmla="*/ 605 w 69"/>
                  <a:gd name="T15" fmla="*/ 759 h 53"/>
                  <a:gd name="T16" fmla="*/ 580 w 69"/>
                  <a:gd name="T17" fmla="*/ 711 h 53"/>
                  <a:gd name="T18" fmla="*/ 395 w 69"/>
                  <a:gd name="T19" fmla="*/ 594 h 53"/>
                  <a:gd name="T20" fmla="*/ 344 w 69"/>
                  <a:gd name="T21" fmla="*/ 545 h 53"/>
                  <a:gd name="T22" fmla="*/ 262 w 69"/>
                  <a:gd name="T23" fmla="*/ 448 h 53"/>
                  <a:gd name="T24" fmla="*/ 210 w 69"/>
                  <a:gd name="T25" fmla="*/ 380 h 53"/>
                  <a:gd name="T26" fmla="*/ 26 w 69"/>
                  <a:gd name="T27" fmla="*/ 331 h 53"/>
                  <a:gd name="T28" fmla="*/ 26 w 69"/>
                  <a:gd name="T29" fmla="*/ 239 h 53"/>
                  <a:gd name="T30" fmla="*/ 77 w 69"/>
                  <a:gd name="T31" fmla="*/ 190 h 53"/>
                  <a:gd name="T32" fmla="*/ 77 w 69"/>
                  <a:gd name="T33" fmla="*/ 166 h 53"/>
                  <a:gd name="T34" fmla="*/ 210 w 69"/>
                  <a:gd name="T35" fmla="*/ 117 h 53"/>
                  <a:gd name="T36" fmla="*/ 318 w 69"/>
                  <a:gd name="T37" fmla="*/ 73 h 53"/>
                  <a:gd name="T38" fmla="*/ 344 w 69"/>
                  <a:gd name="T39" fmla="*/ 49 h 53"/>
                  <a:gd name="T40" fmla="*/ 816 w 69"/>
                  <a:gd name="T41" fmla="*/ 24 h 53"/>
                  <a:gd name="T42" fmla="*/ 816 w 69"/>
                  <a:gd name="T43" fmla="*/ 49 h 53"/>
                  <a:gd name="T44" fmla="*/ 923 w 69"/>
                  <a:gd name="T45" fmla="*/ 92 h 53"/>
                  <a:gd name="T46" fmla="*/ 1344 w 69"/>
                  <a:gd name="T47" fmla="*/ 92 h 53"/>
                  <a:gd name="T48" fmla="*/ 1791 w 69"/>
                  <a:gd name="T49" fmla="*/ 404 h 53"/>
                  <a:gd name="T50" fmla="*/ 1739 w 69"/>
                  <a:gd name="T51" fmla="*/ 448 h 53"/>
                  <a:gd name="T52" fmla="*/ 1657 w 69"/>
                  <a:gd name="T53" fmla="*/ 570 h 53"/>
                  <a:gd name="T54" fmla="*/ 1631 w 69"/>
                  <a:gd name="T55" fmla="*/ 662 h 53"/>
                  <a:gd name="T56" fmla="*/ 1631 w 69"/>
                  <a:gd name="T57" fmla="*/ 711 h 53"/>
                  <a:gd name="T58" fmla="*/ 1580 w 69"/>
                  <a:gd name="T59" fmla="*/ 735 h 53"/>
                  <a:gd name="T60" fmla="*/ 1555 w 69"/>
                  <a:gd name="T61" fmla="*/ 784 h 53"/>
                  <a:gd name="T62" fmla="*/ 1498 w 69"/>
                  <a:gd name="T63" fmla="*/ 828 h 53"/>
                  <a:gd name="T64" fmla="*/ 1395 w 69"/>
                  <a:gd name="T65" fmla="*/ 925 h 53"/>
                  <a:gd name="T66" fmla="*/ 1319 w 69"/>
                  <a:gd name="T67" fmla="*/ 974 h 53"/>
                  <a:gd name="T68" fmla="*/ 1288 w 69"/>
                  <a:gd name="T69" fmla="*/ 1017 h 53"/>
                  <a:gd name="T70" fmla="*/ 1211 w 69"/>
                  <a:gd name="T71" fmla="*/ 1042 h 53"/>
                  <a:gd name="T72" fmla="*/ 1211 w 69"/>
                  <a:gd name="T73" fmla="*/ 1066 h 53"/>
                  <a:gd name="T74" fmla="*/ 1185 w 69"/>
                  <a:gd name="T75" fmla="*/ 1115 h 53"/>
                  <a:gd name="T76" fmla="*/ 1134 w 69"/>
                  <a:gd name="T77" fmla="*/ 1139 h 53"/>
                  <a:gd name="T78" fmla="*/ 1134 w 69"/>
                  <a:gd name="T79" fmla="*/ 1139 h 53"/>
                  <a:gd name="T80" fmla="*/ 1134 w 69"/>
                  <a:gd name="T81" fmla="*/ 1163 h 53"/>
                  <a:gd name="T82" fmla="*/ 1159 w 69"/>
                  <a:gd name="T83" fmla="*/ 1183 h 53"/>
                  <a:gd name="T84" fmla="*/ 1103 w 69"/>
                  <a:gd name="T85" fmla="*/ 1207 h 53"/>
                  <a:gd name="T86" fmla="*/ 1077 w 69"/>
                  <a:gd name="T87" fmla="*/ 1232 h 53"/>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69"/>
                  <a:gd name="T133" fmla="*/ 0 h 53"/>
                  <a:gd name="T134" fmla="*/ 69 w 69"/>
                  <a:gd name="T135" fmla="*/ 53 h 53"/>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69" h="53">
                    <a:moveTo>
                      <a:pt x="41" y="52"/>
                    </a:moveTo>
                    <a:lnTo>
                      <a:pt x="41" y="53"/>
                    </a:lnTo>
                    <a:lnTo>
                      <a:pt x="39" y="52"/>
                    </a:lnTo>
                    <a:lnTo>
                      <a:pt x="38" y="52"/>
                    </a:lnTo>
                    <a:lnTo>
                      <a:pt x="38" y="51"/>
                    </a:lnTo>
                    <a:lnTo>
                      <a:pt x="37" y="48"/>
                    </a:lnTo>
                    <a:lnTo>
                      <a:pt x="35" y="45"/>
                    </a:lnTo>
                    <a:lnTo>
                      <a:pt x="33" y="44"/>
                    </a:lnTo>
                    <a:lnTo>
                      <a:pt x="32" y="41"/>
                    </a:lnTo>
                    <a:lnTo>
                      <a:pt x="31" y="39"/>
                    </a:lnTo>
                    <a:lnTo>
                      <a:pt x="30" y="37"/>
                    </a:lnTo>
                    <a:lnTo>
                      <a:pt x="29" y="37"/>
                    </a:lnTo>
                    <a:lnTo>
                      <a:pt x="26" y="36"/>
                    </a:lnTo>
                    <a:lnTo>
                      <a:pt x="25" y="34"/>
                    </a:lnTo>
                    <a:lnTo>
                      <a:pt x="23" y="33"/>
                    </a:lnTo>
                    <a:lnTo>
                      <a:pt x="23" y="32"/>
                    </a:lnTo>
                    <a:lnTo>
                      <a:pt x="22" y="30"/>
                    </a:lnTo>
                    <a:lnTo>
                      <a:pt x="19" y="29"/>
                    </a:lnTo>
                    <a:lnTo>
                      <a:pt x="15" y="25"/>
                    </a:lnTo>
                    <a:lnTo>
                      <a:pt x="13" y="24"/>
                    </a:lnTo>
                    <a:lnTo>
                      <a:pt x="13" y="23"/>
                    </a:lnTo>
                    <a:lnTo>
                      <a:pt x="11" y="21"/>
                    </a:lnTo>
                    <a:lnTo>
                      <a:pt x="10" y="19"/>
                    </a:lnTo>
                    <a:lnTo>
                      <a:pt x="8" y="17"/>
                    </a:lnTo>
                    <a:lnTo>
                      <a:pt x="8" y="16"/>
                    </a:lnTo>
                    <a:lnTo>
                      <a:pt x="5" y="16"/>
                    </a:lnTo>
                    <a:lnTo>
                      <a:pt x="1" y="14"/>
                    </a:lnTo>
                    <a:lnTo>
                      <a:pt x="0" y="13"/>
                    </a:lnTo>
                    <a:lnTo>
                      <a:pt x="1" y="10"/>
                    </a:lnTo>
                    <a:lnTo>
                      <a:pt x="2" y="9"/>
                    </a:lnTo>
                    <a:lnTo>
                      <a:pt x="3" y="8"/>
                    </a:lnTo>
                    <a:lnTo>
                      <a:pt x="3" y="7"/>
                    </a:lnTo>
                    <a:lnTo>
                      <a:pt x="7" y="5"/>
                    </a:lnTo>
                    <a:lnTo>
                      <a:pt x="8" y="5"/>
                    </a:lnTo>
                    <a:lnTo>
                      <a:pt x="12" y="3"/>
                    </a:lnTo>
                    <a:lnTo>
                      <a:pt x="12" y="2"/>
                    </a:lnTo>
                    <a:lnTo>
                      <a:pt x="13" y="2"/>
                    </a:lnTo>
                    <a:lnTo>
                      <a:pt x="31" y="0"/>
                    </a:lnTo>
                    <a:lnTo>
                      <a:pt x="31" y="1"/>
                    </a:lnTo>
                    <a:lnTo>
                      <a:pt x="31" y="2"/>
                    </a:lnTo>
                    <a:lnTo>
                      <a:pt x="32" y="1"/>
                    </a:lnTo>
                    <a:lnTo>
                      <a:pt x="35" y="4"/>
                    </a:lnTo>
                    <a:lnTo>
                      <a:pt x="36" y="6"/>
                    </a:lnTo>
                    <a:lnTo>
                      <a:pt x="51" y="4"/>
                    </a:lnTo>
                    <a:lnTo>
                      <a:pt x="69" y="16"/>
                    </a:lnTo>
                    <a:lnTo>
                      <a:pt x="68" y="17"/>
                    </a:lnTo>
                    <a:lnTo>
                      <a:pt x="67" y="18"/>
                    </a:lnTo>
                    <a:lnTo>
                      <a:pt x="66" y="19"/>
                    </a:lnTo>
                    <a:lnTo>
                      <a:pt x="63" y="23"/>
                    </a:lnTo>
                    <a:lnTo>
                      <a:pt x="63" y="24"/>
                    </a:lnTo>
                    <a:lnTo>
                      <a:pt x="62" y="26"/>
                    </a:lnTo>
                    <a:lnTo>
                      <a:pt x="62" y="28"/>
                    </a:lnTo>
                    <a:lnTo>
                      <a:pt x="62" y="29"/>
                    </a:lnTo>
                    <a:lnTo>
                      <a:pt x="62" y="30"/>
                    </a:lnTo>
                    <a:lnTo>
                      <a:pt x="61" y="31"/>
                    </a:lnTo>
                    <a:lnTo>
                      <a:pt x="60" y="31"/>
                    </a:lnTo>
                    <a:lnTo>
                      <a:pt x="59" y="32"/>
                    </a:lnTo>
                    <a:lnTo>
                      <a:pt x="59" y="33"/>
                    </a:lnTo>
                    <a:lnTo>
                      <a:pt x="58" y="34"/>
                    </a:lnTo>
                    <a:lnTo>
                      <a:pt x="57" y="35"/>
                    </a:lnTo>
                    <a:lnTo>
                      <a:pt x="55" y="37"/>
                    </a:lnTo>
                    <a:lnTo>
                      <a:pt x="53" y="39"/>
                    </a:lnTo>
                    <a:lnTo>
                      <a:pt x="52" y="40"/>
                    </a:lnTo>
                    <a:lnTo>
                      <a:pt x="50" y="41"/>
                    </a:lnTo>
                    <a:lnTo>
                      <a:pt x="50" y="42"/>
                    </a:lnTo>
                    <a:lnTo>
                      <a:pt x="49" y="43"/>
                    </a:lnTo>
                    <a:lnTo>
                      <a:pt x="47" y="44"/>
                    </a:lnTo>
                    <a:lnTo>
                      <a:pt x="46" y="44"/>
                    </a:lnTo>
                    <a:lnTo>
                      <a:pt x="46" y="45"/>
                    </a:lnTo>
                    <a:lnTo>
                      <a:pt x="45" y="47"/>
                    </a:lnTo>
                    <a:lnTo>
                      <a:pt x="44" y="48"/>
                    </a:lnTo>
                    <a:lnTo>
                      <a:pt x="43" y="48"/>
                    </a:lnTo>
                    <a:lnTo>
                      <a:pt x="43" y="49"/>
                    </a:lnTo>
                    <a:lnTo>
                      <a:pt x="44" y="49"/>
                    </a:lnTo>
                    <a:lnTo>
                      <a:pt x="44" y="50"/>
                    </a:lnTo>
                    <a:lnTo>
                      <a:pt x="43" y="50"/>
                    </a:lnTo>
                    <a:lnTo>
                      <a:pt x="42" y="51"/>
                    </a:lnTo>
                    <a:lnTo>
                      <a:pt x="41" y="52"/>
                    </a:lnTo>
                    <a:close/>
                  </a:path>
                </a:pathLst>
              </a:custGeom>
              <a:solidFill>
                <a:srgbClr val="FFCE85"/>
              </a:solidFill>
              <a:ln w="12700" cmpd="sng">
                <a:solidFill>
                  <a:schemeClr val="tx1"/>
                </a:solidFill>
                <a:prstDash val="solid"/>
                <a:round/>
                <a:headEnd/>
                <a:tailEnd/>
              </a:ln>
            </p:spPr>
            <p:txBody>
              <a:bodyPr/>
              <a:lstStyle/>
              <a:p>
                <a:endParaRPr lang="en-US"/>
              </a:p>
            </p:txBody>
          </p:sp>
          <p:sp>
            <p:nvSpPr>
              <p:cNvPr id="32845" name="Freeform 62"/>
              <p:cNvSpPr>
                <a:spLocks/>
              </p:cNvSpPr>
              <p:nvPr/>
            </p:nvSpPr>
            <p:spPr bwMode="auto">
              <a:xfrm>
                <a:off x="4066" y="2384"/>
                <a:ext cx="376" cy="376"/>
              </a:xfrm>
              <a:custGeom>
                <a:avLst/>
                <a:gdLst>
                  <a:gd name="T0" fmla="*/ 237 w 73"/>
                  <a:gd name="T1" fmla="*/ 977 h 77"/>
                  <a:gd name="T2" fmla="*/ 294 w 73"/>
                  <a:gd name="T3" fmla="*/ 1050 h 77"/>
                  <a:gd name="T4" fmla="*/ 345 w 73"/>
                  <a:gd name="T5" fmla="*/ 1099 h 77"/>
                  <a:gd name="T6" fmla="*/ 345 w 73"/>
                  <a:gd name="T7" fmla="*/ 1167 h 77"/>
                  <a:gd name="T8" fmla="*/ 371 w 73"/>
                  <a:gd name="T9" fmla="*/ 1191 h 77"/>
                  <a:gd name="T10" fmla="*/ 345 w 73"/>
                  <a:gd name="T11" fmla="*/ 1314 h 77"/>
                  <a:gd name="T12" fmla="*/ 319 w 73"/>
                  <a:gd name="T13" fmla="*/ 1431 h 77"/>
                  <a:gd name="T14" fmla="*/ 371 w 73"/>
                  <a:gd name="T15" fmla="*/ 1621 h 77"/>
                  <a:gd name="T16" fmla="*/ 422 w 73"/>
                  <a:gd name="T17" fmla="*/ 1694 h 77"/>
                  <a:gd name="T18" fmla="*/ 453 w 73"/>
                  <a:gd name="T19" fmla="*/ 1763 h 77"/>
                  <a:gd name="T20" fmla="*/ 479 w 73"/>
                  <a:gd name="T21" fmla="*/ 1812 h 77"/>
                  <a:gd name="T22" fmla="*/ 1540 w 73"/>
                  <a:gd name="T23" fmla="*/ 1812 h 77"/>
                  <a:gd name="T24" fmla="*/ 1592 w 73"/>
                  <a:gd name="T25" fmla="*/ 1836 h 77"/>
                  <a:gd name="T26" fmla="*/ 1566 w 73"/>
                  <a:gd name="T27" fmla="*/ 1694 h 77"/>
                  <a:gd name="T28" fmla="*/ 1592 w 73"/>
                  <a:gd name="T29" fmla="*/ 1646 h 77"/>
                  <a:gd name="T30" fmla="*/ 1700 w 73"/>
                  <a:gd name="T31" fmla="*/ 1646 h 77"/>
                  <a:gd name="T32" fmla="*/ 1777 w 73"/>
                  <a:gd name="T33" fmla="*/ 1646 h 77"/>
                  <a:gd name="T34" fmla="*/ 1777 w 73"/>
                  <a:gd name="T35" fmla="*/ 1548 h 77"/>
                  <a:gd name="T36" fmla="*/ 1777 w 73"/>
                  <a:gd name="T37" fmla="*/ 1480 h 77"/>
                  <a:gd name="T38" fmla="*/ 1828 w 73"/>
                  <a:gd name="T39" fmla="*/ 1265 h 77"/>
                  <a:gd name="T40" fmla="*/ 1885 w 73"/>
                  <a:gd name="T41" fmla="*/ 1143 h 77"/>
                  <a:gd name="T42" fmla="*/ 1937 w 73"/>
                  <a:gd name="T43" fmla="*/ 1123 h 77"/>
                  <a:gd name="T44" fmla="*/ 1937 w 73"/>
                  <a:gd name="T45" fmla="*/ 1099 h 77"/>
                  <a:gd name="T46" fmla="*/ 1911 w 73"/>
                  <a:gd name="T47" fmla="*/ 1099 h 77"/>
                  <a:gd name="T48" fmla="*/ 1828 w 73"/>
                  <a:gd name="T49" fmla="*/ 1074 h 77"/>
                  <a:gd name="T50" fmla="*/ 1803 w 73"/>
                  <a:gd name="T51" fmla="*/ 977 h 77"/>
                  <a:gd name="T52" fmla="*/ 1700 w 73"/>
                  <a:gd name="T53" fmla="*/ 884 h 77"/>
                  <a:gd name="T54" fmla="*/ 1643 w 73"/>
                  <a:gd name="T55" fmla="*/ 762 h 77"/>
                  <a:gd name="T56" fmla="*/ 1592 w 73"/>
                  <a:gd name="T57" fmla="*/ 713 h 77"/>
                  <a:gd name="T58" fmla="*/ 1483 w 73"/>
                  <a:gd name="T59" fmla="*/ 645 h 77"/>
                  <a:gd name="T60" fmla="*/ 1432 w 73"/>
                  <a:gd name="T61" fmla="*/ 596 h 77"/>
                  <a:gd name="T62" fmla="*/ 1406 w 73"/>
                  <a:gd name="T63" fmla="*/ 547 h 77"/>
                  <a:gd name="T64" fmla="*/ 1221 w 73"/>
                  <a:gd name="T65" fmla="*/ 430 h 77"/>
                  <a:gd name="T66" fmla="*/ 1169 w 73"/>
                  <a:gd name="T67" fmla="*/ 381 h 77"/>
                  <a:gd name="T68" fmla="*/ 1087 w 73"/>
                  <a:gd name="T69" fmla="*/ 288 h 77"/>
                  <a:gd name="T70" fmla="*/ 1035 w 73"/>
                  <a:gd name="T71" fmla="*/ 215 h 77"/>
                  <a:gd name="T72" fmla="*/ 850 w 73"/>
                  <a:gd name="T73" fmla="*/ 166 h 77"/>
                  <a:gd name="T74" fmla="*/ 850 w 73"/>
                  <a:gd name="T75" fmla="*/ 73 h 77"/>
                  <a:gd name="T76" fmla="*/ 901 w 73"/>
                  <a:gd name="T77" fmla="*/ 24 h 77"/>
                  <a:gd name="T78" fmla="*/ 901 w 73"/>
                  <a:gd name="T79" fmla="*/ 0 h 77"/>
                  <a:gd name="T80" fmla="*/ 0 w 73"/>
                  <a:gd name="T81" fmla="*/ 117 h 77"/>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73"/>
                  <a:gd name="T124" fmla="*/ 0 h 77"/>
                  <a:gd name="T125" fmla="*/ 73 w 73"/>
                  <a:gd name="T126" fmla="*/ 77 h 77"/>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73" h="77">
                    <a:moveTo>
                      <a:pt x="0" y="5"/>
                    </a:moveTo>
                    <a:lnTo>
                      <a:pt x="9" y="41"/>
                    </a:lnTo>
                    <a:lnTo>
                      <a:pt x="10" y="42"/>
                    </a:lnTo>
                    <a:lnTo>
                      <a:pt x="11" y="44"/>
                    </a:lnTo>
                    <a:lnTo>
                      <a:pt x="12" y="45"/>
                    </a:lnTo>
                    <a:lnTo>
                      <a:pt x="13" y="46"/>
                    </a:lnTo>
                    <a:lnTo>
                      <a:pt x="14" y="47"/>
                    </a:lnTo>
                    <a:lnTo>
                      <a:pt x="13" y="49"/>
                    </a:lnTo>
                    <a:lnTo>
                      <a:pt x="15" y="50"/>
                    </a:lnTo>
                    <a:lnTo>
                      <a:pt x="14" y="50"/>
                    </a:lnTo>
                    <a:lnTo>
                      <a:pt x="13" y="52"/>
                    </a:lnTo>
                    <a:lnTo>
                      <a:pt x="13" y="55"/>
                    </a:lnTo>
                    <a:lnTo>
                      <a:pt x="12" y="57"/>
                    </a:lnTo>
                    <a:lnTo>
                      <a:pt x="12" y="60"/>
                    </a:lnTo>
                    <a:lnTo>
                      <a:pt x="14" y="63"/>
                    </a:lnTo>
                    <a:lnTo>
                      <a:pt x="14" y="68"/>
                    </a:lnTo>
                    <a:lnTo>
                      <a:pt x="16" y="70"/>
                    </a:lnTo>
                    <a:lnTo>
                      <a:pt x="16" y="71"/>
                    </a:lnTo>
                    <a:lnTo>
                      <a:pt x="16" y="72"/>
                    </a:lnTo>
                    <a:lnTo>
                      <a:pt x="17" y="74"/>
                    </a:lnTo>
                    <a:lnTo>
                      <a:pt x="17" y="75"/>
                    </a:lnTo>
                    <a:lnTo>
                      <a:pt x="18" y="76"/>
                    </a:lnTo>
                    <a:lnTo>
                      <a:pt x="57" y="74"/>
                    </a:lnTo>
                    <a:lnTo>
                      <a:pt x="58" y="76"/>
                    </a:lnTo>
                    <a:lnTo>
                      <a:pt x="60" y="77"/>
                    </a:lnTo>
                    <a:lnTo>
                      <a:pt x="60" y="75"/>
                    </a:lnTo>
                    <a:lnTo>
                      <a:pt x="59" y="71"/>
                    </a:lnTo>
                    <a:lnTo>
                      <a:pt x="60" y="70"/>
                    </a:lnTo>
                    <a:lnTo>
                      <a:pt x="60" y="69"/>
                    </a:lnTo>
                    <a:lnTo>
                      <a:pt x="61" y="68"/>
                    </a:lnTo>
                    <a:lnTo>
                      <a:pt x="64" y="69"/>
                    </a:lnTo>
                    <a:lnTo>
                      <a:pt x="66" y="69"/>
                    </a:lnTo>
                    <a:lnTo>
                      <a:pt x="67" y="69"/>
                    </a:lnTo>
                    <a:lnTo>
                      <a:pt x="67" y="66"/>
                    </a:lnTo>
                    <a:lnTo>
                      <a:pt x="67" y="65"/>
                    </a:lnTo>
                    <a:lnTo>
                      <a:pt x="67" y="63"/>
                    </a:lnTo>
                    <a:lnTo>
                      <a:pt x="67" y="62"/>
                    </a:lnTo>
                    <a:lnTo>
                      <a:pt x="69" y="56"/>
                    </a:lnTo>
                    <a:lnTo>
                      <a:pt x="69" y="53"/>
                    </a:lnTo>
                    <a:lnTo>
                      <a:pt x="70" y="51"/>
                    </a:lnTo>
                    <a:lnTo>
                      <a:pt x="71" y="48"/>
                    </a:lnTo>
                    <a:lnTo>
                      <a:pt x="73" y="47"/>
                    </a:lnTo>
                    <a:lnTo>
                      <a:pt x="73" y="46"/>
                    </a:lnTo>
                    <a:lnTo>
                      <a:pt x="72" y="45"/>
                    </a:lnTo>
                    <a:lnTo>
                      <a:pt x="72" y="46"/>
                    </a:lnTo>
                    <a:lnTo>
                      <a:pt x="70" y="45"/>
                    </a:lnTo>
                    <a:lnTo>
                      <a:pt x="69" y="45"/>
                    </a:lnTo>
                    <a:lnTo>
                      <a:pt x="69" y="44"/>
                    </a:lnTo>
                    <a:lnTo>
                      <a:pt x="68" y="41"/>
                    </a:lnTo>
                    <a:lnTo>
                      <a:pt x="66" y="38"/>
                    </a:lnTo>
                    <a:lnTo>
                      <a:pt x="64" y="37"/>
                    </a:lnTo>
                    <a:lnTo>
                      <a:pt x="63" y="34"/>
                    </a:lnTo>
                    <a:lnTo>
                      <a:pt x="62" y="32"/>
                    </a:lnTo>
                    <a:lnTo>
                      <a:pt x="61" y="30"/>
                    </a:lnTo>
                    <a:lnTo>
                      <a:pt x="60" y="30"/>
                    </a:lnTo>
                    <a:lnTo>
                      <a:pt x="57" y="29"/>
                    </a:lnTo>
                    <a:lnTo>
                      <a:pt x="56" y="27"/>
                    </a:lnTo>
                    <a:lnTo>
                      <a:pt x="54" y="26"/>
                    </a:lnTo>
                    <a:lnTo>
                      <a:pt x="54" y="25"/>
                    </a:lnTo>
                    <a:lnTo>
                      <a:pt x="53" y="23"/>
                    </a:lnTo>
                    <a:lnTo>
                      <a:pt x="50" y="22"/>
                    </a:lnTo>
                    <a:lnTo>
                      <a:pt x="46" y="18"/>
                    </a:lnTo>
                    <a:lnTo>
                      <a:pt x="44" y="17"/>
                    </a:lnTo>
                    <a:lnTo>
                      <a:pt x="44" y="16"/>
                    </a:lnTo>
                    <a:lnTo>
                      <a:pt x="42" y="14"/>
                    </a:lnTo>
                    <a:lnTo>
                      <a:pt x="41" y="12"/>
                    </a:lnTo>
                    <a:lnTo>
                      <a:pt x="39" y="10"/>
                    </a:lnTo>
                    <a:lnTo>
                      <a:pt x="39" y="9"/>
                    </a:lnTo>
                    <a:lnTo>
                      <a:pt x="36" y="9"/>
                    </a:lnTo>
                    <a:lnTo>
                      <a:pt x="32" y="7"/>
                    </a:lnTo>
                    <a:lnTo>
                      <a:pt x="31" y="6"/>
                    </a:lnTo>
                    <a:lnTo>
                      <a:pt x="32" y="3"/>
                    </a:lnTo>
                    <a:lnTo>
                      <a:pt x="33" y="2"/>
                    </a:lnTo>
                    <a:lnTo>
                      <a:pt x="34" y="1"/>
                    </a:lnTo>
                    <a:lnTo>
                      <a:pt x="34" y="0"/>
                    </a:lnTo>
                    <a:lnTo>
                      <a:pt x="13" y="3"/>
                    </a:lnTo>
                    <a:lnTo>
                      <a:pt x="0" y="5"/>
                    </a:lnTo>
                    <a:close/>
                  </a:path>
                </a:pathLst>
              </a:custGeom>
              <a:solidFill>
                <a:srgbClr val="FFCE85"/>
              </a:solidFill>
              <a:ln w="12700" cmpd="sng">
                <a:solidFill>
                  <a:schemeClr val="tx1"/>
                </a:solidFill>
                <a:prstDash val="solid"/>
                <a:round/>
                <a:headEnd/>
                <a:tailEnd/>
              </a:ln>
            </p:spPr>
            <p:txBody>
              <a:bodyPr/>
              <a:lstStyle/>
              <a:p>
                <a:endParaRPr lang="en-US"/>
              </a:p>
            </p:txBody>
          </p:sp>
        </p:grpSp>
        <p:sp>
          <p:nvSpPr>
            <p:cNvPr id="32807" name="Freeform 63"/>
            <p:cNvSpPr>
              <a:spLocks/>
            </p:cNvSpPr>
            <p:nvPr/>
          </p:nvSpPr>
          <p:spPr bwMode="auto">
            <a:xfrm>
              <a:off x="7029452" y="3041650"/>
              <a:ext cx="504825" cy="223838"/>
            </a:xfrm>
            <a:custGeom>
              <a:avLst/>
              <a:gdLst>
                <a:gd name="T0" fmla="*/ 2147483647 w 62"/>
                <a:gd name="T1" fmla="*/ 119151282 h 29"/>
                <a:gd name="T2" fmla="*/ 132597985 w 62"/>
                <a:gd name="T3" fmla="*/ 1012789980 h 29"/>
                <a:gd name="T4" fmla="*/ 265187828 w 62"/>
                <a:gd name="T5" fmla="*/ 953217973 h 29"/>
                <a:gd name="T6" fmla="*/ 530383798 w 62"/>
                <a:gd name="T7" fmla="*/ 774487236 h 29"/>
                <a:gd name="T8" fmla="*/ 662973736 w 62"/>
                <a:gd name="T9" fmla="*/ 655335984 h 29"/>
                <a:gd name="T10" fmla="*/ 729276784 w 62"/>
                <a:gd name="T11" fmla="*/ 595764218 h 29"/>
                <a:gd name="T12" fmla="*/ 928169643 w 62"/>
                <a:gd name="T13" fmla="*/ 536184733 h 29"/>
                <a:gd name="T14" fmla="*/ 1259652567 w 62"/>
                <a:gd name="T15" fmla="*/ 417033361 h 29"/>
                <a:gd name="T16" fmla="*/ 1392250520 w 62"/>
                <a:gd name="T17" fmla="*/ 476605127 h 29"/>
                <a:gd name="T18" fmla="*/ 1524848473 w 62"/>
                <a:gd name="T19" fmla="*/ 476605127 h 29"/>
                <a:gd name="T20" fmla="*/ 1657438284 w 62"/>
                <a:gd name="T21" fmla="*/ 714915469 h 29"/>
                <a:gd name="T22" fmla="*/ 1790036237 w 62"/>
                <a:gd name="T23" fmla="*/ 714915469 h 29"/>
                <a:gd name="T24" fmla="*/ 1790036237 w 62"/>
                <a:gd name="T25" fmla="*/ 834066721 h 29"/>
                <a:gd name="T26" fmla="*/ 2055232144 w 62"/>
                <a:gd name="T27" fmla="*/ 893638488 h 29"/>
                <a:gd name="T28" fmla="*/ 2147483647 w 62"/>
                <a:gd name="T29" fmla="*/ 1012789980 h 29"/>
                <a:gd name="T30" fmla="*/ 2147483647 w 62"/>
                <a:gd name="T31" fmla="*/ 1131948951 h 29"/>
                <a:gd name="T32" fmla="*/ 2121527049 w 62"/>
                <a:gd name="T33" fmla="*/ 1489402705 h 29"/>
                <a:gd name="T34" fmla="*/ 2147483647 w 62"/>
                <a:gd name="T35" fmla="*/ 1608553957 h 29"/>
                <a:gd name="T36" fmla="*/ 2147483647 w 62"/>
                <a:gd name="T37" fmla="*/ 1668125724 h 29"/>
                <a:gd name="T38" fmla="*/ 2147483647 w 62"/>
                <a:gd name="T39" fmla="*/ 1668125724 h 29"/>
                <a:gd name="T40" fmla="*/ 2147483647 w 62"/>
                <a:gd name="T41" fmla="*/ 1608553957 h 29"/>
                <a:gd name="T42" fmla="*/ 2147483647 w 62"/>
                <a:gd name="T43" fmla="*/ 1727705209 h 29"/>
                <a:gd name="T44" fmla="*/ 2147483647 w 62"/>
                <a:gd name="T45" fmla="*/ 1668125724 h 29"/>
                <a:gd name="T46" fmla="*/ 2147483647 w 62"/>
                <a:gd name="T47" fmla="*/ 1548974472 h 29"/>
                <a:gd name="T48" fmla="*/ 2147483647 w 62"/>
                <a:gd name="T49" fmla="*/ 1489402705 h 29"/>
                <a:gd name="T50" fmla="*/ 2147483647 w 62"/>
                <a:gd name="T51" fmla="*/ 1429823220 h 29"/>
                <a:gd name="T52" fmla="*/ 2147483647 w 62"/>
                <a:gd name="T53" fmla="*/ 1370251454 h 29"/>
                <a:gd name="T54" fmla="*/ 2147483647 w 62"/>
                <a:gd name="T55" fmla="*/ 1131948951 h 29"/>
                <a:gd name="T56" fmla="*/ 2147483647 w 62"/>
                <a:gd name="T57" fmla="*/ 953217973 h 29"/>
                <a:gd name="T58" fmla="*/ 2147483647 w 62"/>
                <a:gd name="T59" fmla="*/ 714915469 h 29"/>
                <a:gd name="T60" fmla="*/ 2147483647 w 62"/>
                <a:gd name="T61" fmla="*/ 595764218 h 29"/>
                <a:gd name="T62" fmla="*/ 2147483647 w 62"/>
                <a:gd name="T63" fmla="*/ 536184733 h 29"/>
                <a:gd name="T64" fmla="*/ 2147483647 w 62"/>
                <a:gd name="T65" fmla="*/ 357453875 h 29"/>
                <a:gd name="T66" fmla="*/ 2147483647 w 62"/>
                <a:gd name="T67" fmla="*/ 238302564 h 29"/>
                <a:gd name="T68" fmla="*/ 2147483647 w 62"/>
                <a:gd name="T69" fmla="*/ 238302564 h 29"/>
                <a:gd name="T70" fmla="*/ 2147483647 w 62"/>
                <a:gd name="T71" fmla="*/ 476605127 h 29"/>
                <a:gd name="T72" fmla="*/ 2147483647 w 62"/>
                <a:gd name="T73" fmla="*/ 595764218 h 29"/>
                <a:gd name="T74" fmla="*/ 2147483647 w 62"/>
                <a:gd name="T75" fmla="*/ 714915469 h 29"/>
                <a:gd name="T76" fmla="*/ 2147483647 w 62"/>
                <a:gd name="T77" fmla="*/ 953217973 h 29"/>
                <a:gd name="T78" fmla="*/ 2147483647 w 62"/>
                <a:gd name="T79" fmla="*/ 1072369466 h 29"/>
                <a:gd name="T80" fmla="*/ 2147483647 w 62"/>
                <a:gd name="T81" fmla="*/ 1131948951 h 29"/>
                <a:gd name="T82" fmla="*/ 2147483647 w 62"/>
                <a:gd name="T83" fmla="*/ 1251100202 h 29"/>
                <a:gd name="T84" fmla="*/ 2147483647 w 62"/>
                <a:gd name="T85" fmla="*/ 1429823220 h 29"/>
                <a:gd name="T86" fmla="*/ 2147483647 w 62"/>
                <a:gd name="T87" fmla="*/ 1489402705 h 29"/>
                <a:gd name="T88" fmla="*/ 2147483647 w 62"/>
                <a:gd name="T89" fmla="*/ 1429823220 h 29"/>
                <a:gd name="T90" fmla="*/ 2147483647 w 62"/>
                <a:gd name="T91" fmla="*/ 1548974472 h 29"/>
                <a:gd name="T92" fmla="*/ 2147483647 w 62"/>
                <a:gd name="T93" fmla="*/ 1668125724 h 29"/>
                <a:gd name="T94" fmla="*/ 2147483647 w 62"/>
                <a:gd name="T95" fmla="*/ 1727705209 h 29"/>
                <a:gd name="T96" fmla="*/ 2147483647 w 62"/>
                <a:gd name="T97" fmla="*/ 1668125724 h 29"/>
                <a:gd name="T98" fmla="*/ 2147483647 w 62"/>
                <a:gd name="T99" fmla="*/ 1548974472 h 29"/>
                <a:gd name="T100" fmla="*/ 2147483647 w 62"/>
                <a:gd name="T101" fmla="*/ 1131948951 h 29"/>
                <a:gd name="T102" fmla="*/ 2147483647 w 62"/>
                <a:gd name="T103" fmla="*/ 1251100202 h 29"/>
                <a:gd name="T104" fmla="*/ 2147483647 w 62"/>
                <a:gd name="T105" fmla="*/ 0 h 29"/>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2"/>
                <a:gd name="T160" fmla="*/ 0 h 29"/>
                <a:gd name="T161" fmla="*/ 62 w 62"/>
                <a:gd name="T162" fmla="*/ 29 h 29"/>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2" h="29">
                  <a:moveTo>
                    <a:pt x="47" y="0"/>
                  </a:moveTo>
                  <a:lnTo>
                    <a:pt x="36" y="2"/>
                  </a:lnTo>
                  <a:lnTo>
                    <a:pt x="0" y="9"/>
                  </a:lnTo>
                  <a:lnTo>
                    <a:pt x="2" y="17"/>
                  </a:lnTo>
                  <a:lnTo>
                    <a:pt x="3" y="16"/>
                  </a:lnTo>
                  <a:lnTo>
                    <a:pt x="4" y="16"/>
                  </a:lnTo>
                  <a:lnTo>
                    <a:pt x="6" y="13"/>
                  </a:lnTo>
                  <a:lnTo>
                    <a:pt x="8" y="13"/>
                  </a:lnTo>
                  <a:lnTo>
                    <a:pt x="9" y="11"/>
                  </a:lnTo>
                  <a:lnTo>
                    <a:pt x="10" y="11"/>
                  </a:lnTo>
                  <a:lnTo>
                    <a:pt x="10" y="9"/>
                  </a:lnTo>
                  <a:lnTo>
                    <a:pt x="11" y="10"/>
                  </a:lnTo>
                  <a:lnTo>
                    <a:pt x="13" y="10"/>
                  </a:lnTo>
                  <a:lnTo>
                    <a:pt x="14" y="9"/>
                  </a:lnTo>
                  <a:lnTo>
                    <a:pt x="15" y="8"/>
                  </a:lnTo>
                  <a:lnTo>
                    <a:pt x="19" y="7"/>
                  </a:lnTo>
                  <a:lnTo>
                    <a:pt x="20" y="7"/>
                  </a:lnTo>
                  <a:lnTo>
                    <a:pt x="21" y="8"/>
                  </a:lnTo>
                  <a:lnTo>
                    <a:pt x="22" y="7"/>
                  </a:lnTo>
                  <a:lnTo>
                    <a:pt x="23" y="8"/>
                  </a:lnTo>
                  <a:lnTo>
                    <a:pt x="23" y="9"/>
                  </a:lnTo>
                  <a:lnTo>
                    <a:pt x="25" y="12"/>
                  </a:lnTo>
                  <a:lnTo>
                    <a:pt x="26" y="12"/>
                  </a:lnTo>
                  <a:lnTo>
                    <a:pt x="27" y="12"/>
                  </a:lnTo>
                  <a:lnTo>
                    <a:pt x="28" y="13"/>
                  </a:lnTo>
                  <a:lnTo>
                    <a:pt x="27" y="14"/>
                  </a:lnTo>
                  <a:lnTo>
                    <a:pt x="29" y="15"/>
                  </a:lnTo>
                  <a:lnTo>
                    <a:pt x="31" y="15"/>
                  </a:lnTo>
                  <a:lnTo>
                    <a:pt x="33" y="17"/>
                  </a:lnTo>
                  <a:lnTo>
                    <a:pt x="34" y="17"/>
                  </a:lnTo>
                  <a:lnTo>
                    <a:pt x="35" y="19"/>
                  </a:lnTo>
                  <a:lnTo>
                    <a:pt x="33" y="23"/>
                  </a:lnTo>
                  <a:lnTo>
                    <a:pt x="32" y="25"/>
                  </a:lnTo>
                  <a:lnTo>
                    <a:pt x="33" y="27"/>
                  </a:lnTo>
                  <a:lnTo>
                    <a:pt x="35" y="27"/>
                  </a:lnTo>
                  <a:lnTo>
                    <a:pt x="36" y="26"/>
                  </a:lnTo>
                  <a:lnTo>
                    <a:pt x="38" y="28"/>
                  </a:lnTo>
                  <a:lnTo>
                    <a:pt x="39" y="28"/>
                  </a:lnTo>
                  <a:lnTo>
                    <a:pt x="40" y="27"/>
                  </a:lnTo>
                  <a:lnTo>
                    <a:pt x="42" y="27"/>
                  </a:lnTo>
                  <a:lnTo>
                    <a:pt x="45" y="28"/>
                  </a:lnTo>
                  <a:lnTo>
                    <a:pt x="46" y="29"/>
                  </a:lnTo>
                  <a:lnTo>
                    <a:pt x="47" y="29"/>
                  </a:lnTo>
                  <a:lnTo>
                    <a:pt x="47" y="28"/>
                  </a:lnTo>
                  <a:lnTo>
                    <a:pt x="46" y="28"/>
                  </a:lnTo>
                  <a:lnTo>
                    <a:pt x="45" y="26"/>
                  </a:lnTo>
                  <a:lnTo>
                    <a:pt x="44" y="25"/>
                  </a:lnTo>
                  <a:lnTo>
                    <a:pt x="44" y="24"/>
                  </a:lnTo>
                  <a:lnTo>
                    <a:pt x="45" y="24"/>
                  </a:lnTo>
                  <a:lnTo>
                    <a:pt x="44" y="23"/>
                  </a:lnTo>
                  <a:lnTo>
                    <a:pt x="43" y="21"/>
                  </a:lnTo>
                  <a:lnTo>
                    <a:pt x="41" y="19"/>
                  </a:lnTo>
                  <a:lnTo>
                    <a:pt x="41" y="17"/>
                  </a:lnTo>
                  <a:lnTo>
                    <a:pt x="41" y="16"/>
                  </a:lnTo>
                  <a:lnTo>
                    <a:pt x="41" y="13"/>
                  </a:lnTo>
                  <a:lnTo>
                    <a:pt x="41" y="12"/>
                  </a:lnTo>
                  <a:lnTo>
                    <a:pt x="41" y="11"/>
                  </a:lnTo>
                  <a:lnTo>
                    <a:pt x="41" y="10"/>
                  </a:lnTo>
                  <a:lnTo>
                    <a:pt x="41" y="9"/>
                  </a:lnTo>
                  <a:lnTo>
                    <a:pt x="42" y="8"/>
                  </a:lnTo>
                  <a:lnTo>
                    <a:pt x="44" y="6"/>
                  </a:lnTo>
                  <a:lnTo>
                    <a:pt x="45" y="6"/>
                  </a:lnTo>
                  <a:lnTo>
                    <a:pt x="45" y="4"/>
                  </a:lnTo>
                  <a:lnTo>
                    <a:pt x="46" y="4"/>
                  </a:lnTo>
                  <a:lnTo>
                    <a:pt x="47" y="4"/>
                  </a:lnTo>
                  <a:lnTo>
                    <a:pt x="46" y="6"/>
                  </a:lnTo>
                  <a:lnTo>
                    <a:pt x="45" y="8"/>
                  </a:lnTo>
                  <a:lnTo>
                    <a:pt x="44" y="9"/>
                  </a:lnTo>
                  <a:lnTo>
                    <a:pt x="44" y="10"/>
                  </a:lnTo>
                  <a:lnTo>
                    <a:pt x="44" y="12"/>
                  </a:lnTo>
                  <a:lnTo>
                    <a:pt x="46" y="12"/>
                  </a:lnTo>
                  <a:lnTo>
                    <a:pt x="46" y="15"/>
                  </a:lnTo>
                  <a:lnTo>
                    <a:pt x="46" y="16"/>
                  </a:lnTo>
                  <a:lnTo>
                    <a:pt x="44" y="17"/>
                  </a:lnTo>
                  <a:lnTo>
                    <a:pt x="45" y="18"/>
                  </a:lnTo>
                  <a:lnTo>
                    <a:pt x="46" y="18"/>
                  </a:lnTo>
                  <a:lnTo>
                    <a:pt x="46" y="19"/>
                  </a:lnTo>
                  <a:lnTo>
                    <a:pt x="46" y="20"/>
                  </a:lnTo>
                  <a:lnTo>
                    <a:pt x="46" y="21"/>
                  </a:lnTo>
                  <a:lnTo>
                    <a:pt x="46" y="22"/>
                  </a:lnTo>
                  <a:lnTo>
                    <a:pt x="47" y="24"/>
                  </a:lnTo>
                  <a:lnTo>
                    <a:pt x="49" y="25"/>
                  </a:lnTo>
                  <a:lnTo>
                    <a:pt x="50" y="25"/>
                  </a:lnTo>
                  <a:lnTo>
                    <a:pt x="51" y="24"/>
                  </a:lnTo>
                  <a:lnTo>
                    <a:pt x="52" y="24"/>
                  </a:lnTo>
                  <a:lnTo>
                    <a:pt x="52" y="25"/>
                  </a:lnTo>
                  <a:lnTo>
                    <a:pt x="52" y="26"/>
                  </a:lnTo>
                  <a:lnTo>
                    <a:pt x="53" y="28"/>
                  </a:lnTo>
                  <a:lnTo>
                    <a:pt x="54" y="29"/>
                  </a:lnTo>
                  <a:lnTo>
                    <a:pt x="55" y="29"/>
                  </a:lnTo>
                  <a:lnTo>
                    <a:pt x="56" y="28"/>
                  </a:lnTo>
                  <a:lnTo>
                    <a:pt x="61" y="27"/>
                  </a:lnTo>
                  <a:lnTo>
                    <a:pt x="61" y="26"/>
                  </a:lnTo>
                  <a:lnTo>
                    <a:pt x="61" y="25"/>
                  </a:lnTo>
                  <a:lnTo>
                    <a:pt x="62" y="19"/>
                  </a:lnTo>
                  <a:lnTo>
                    <a:pt x="54" y="21"/>
                  </a:lnTo>
                  <a:lnTo>
                    <a:pt x="47"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8" name="Freeform 64"/>
            <p:cNvSpPr>
              <a:spLocks/>
            </p:cNvSpPr>
            <p:nvPr/>
          </p:nvSpPr>
          <p:spPr bwMode="auto">
            <a:xfrm>
              <a:off x="7413625" y="3017840"/>
              <a:ext cx="120650" cy="185737"/>
            </a:xfrm>
            <a:custGeom>
              <a:avLst/>
              <a:gdLst>
                <a:gd name="T0" fmla="*/ 970428171 w 15"/>
                <a:gd name="T1" fmla="*/ 1317641560 h 24"/>
                <a:gd name="T2" fmla="*/ 970428171 w 15"/>
                <a:gd name="T3" fmla="*/ 1197856711 h 24"/>
                <a:gd name="T4" fmla="*/ 905735658 w 15"/>
                <a:gd name="T5" fmla="*/ 1078071862 h 24"/>
                <a:gd name="T6" fmla="*/ 776342587 w 15"/>
                <a:gd name="T7" fmla="*/ 958286772 h 24"/>
                <a:gd name="T8" fmla="*/ 646949517 w 15"/>
                <a:gd name="T9" fmla="*/ 898394347 h 24"/>
                <a:gd name="T10" fmla="*/ 582257003 w 15"/>
                <a:gd name="T11" fmla="*/ 838501923 h 24"/>
                <a:gd name="T12" fmla="*/ 582257003 w 15"/>
                <a:gd name="T13" fmla="*/ 718717074 h 24"/>
                <a:gd name="T14" fmla="*/ 452863807 w 15"/>
                <a:gd name="T15" fmla="*/ 539032062 h 24"/>
                <a:gd name="T16" fmla="*/ 388171294 w 15"/>
                <a:gd name="T17" fmla="*/ 479139516 h 24"/>
                <a:gd name="T18" fmla="*/ 323478780 w 15"/>
                <a:gd name="T19" fmla="*/ 359354667 h 24"/>
                <a:gd name="T20" fmla="*/ 258778160 w 15"/>
                <a:gd name="T21" fmla="*/ 299462243 h 24"/>
                <a:gd name="T22" fmla="*/ 258778160 w 15"/>
                <a:gd name="T23" fmla="*/ 239569758 h 24"/>
                <a:gd name="T24" fmla="*/ 258778160 w 15"/>
                <a:gd name="T25" fmla="*/ 239569758 h 24"/>
                <a:gd name="T26" fmla="*/ 258778160 w 15"/>
                <a:gd name="T27" fmla="*/ 179677334 h 24"/>
                <a:gd name="T28" fmla="*/ 323478780 w 15"/>
                <a:gd name="T29" fmla="*/ 0 h 24"/>
                <a:gd name="T30" fmla="*/ 258778160 w 15"/>
                <a:gd name="T31" fmla="*/ 0 h 24"/>
                <a:gd name="T32" fmla="*/ 129393102 w 15"/>
                <a:gd name="T33" fmla="*/ 0 h 24"/>
                <a:gd name="T34" fmla="*/ 64692529 w 15"/>
                <a:gd name="T35" fmla="*/ 59892440 h 24"/>
                <a:gd name="T36" fmla="*/ 64692529 w 15"/>
                <a:gd name="T37" fmla="*/ 119784879 h 24"/>
                <a:gd name="T38" fmla="*/ 64692529 w 15"/>
                <a:gd name="T39" fmla="*/ 179677334 h 24"/>
                <a:gd name="T40" fmla="*/ 0 w 15"/>
                <a:gd name="T41" fmla="*/ 179677334 h 24"/>
                <a:gd name="T42" fmla="*/ 452863807 w 15"/>
                <a:gd name="T43" fmla="*/ 1437426409 h 24"/>
                <a:gd name="T44" fmla="*/ 970428171 w 15"/>
                <a:gd name="T45" fmla="*/ 1317641560 h 24"/>
                <a:gd name="T46" fmla="*/ 970428171 w 15"/>
                <a:gd name="T47" fmla="*/ 1317641560 h 24"/>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
                <a:gd name="T73" fmla="*/ 0 h 24"/>
                <a:gd name="T74" fmla="*/ 15 w 15"/>
                <a:gd name="T75" fmla="*/ 24 h 24"/>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 h="24">
                  <a:moveTo>
                    <a:pt x="15" y="22"/>
                  </a:moveTo>
                  <a:lnTo>
                    <a:pt x="15" y="20"/>
                  </a:lnTo>
                  <a:lnTo>
                    <a:pt x="14" y="18"/>
                  </a:lnTo>
                  <a:lnTo>
                    <a:pt x="12" y="16"/>
                  </a:lnTo>
                  <a:lnTo>
                    <a:pt x="10" y="15"/>
                  </a:lnTo>
                  <a:lnTo>
                    <a:pt x="9" y="14"/>
                  </a:lnTo>
                  <a:lnTo>
                    <a:pt x="9" y="12"/>
                  </a:lnTo>
                  <a:lnTo>
                    <a:pt x="7" y="9"/>
                  </a:lnTo>
                  <a:lnTo>
                    <a:pt x="6" y="8"/>
                  </a:lnTo>
                  <a:lnTo>
                    <a:pt x="5" y="6"/>
                  </a:lnTo>
                  <a:lnTo>
                    <a:pt x="4" y="5"/>
                  </a:lnTo>
                  <a:lnTo>
                    <a:pt x="4" y="4"/>
                  </a:lnTo>
                  <a:lnTo>
                    <a:pt x="4" y="3"/>
                  </a:lnTo>
                  <a:lnTo>
                    <a:pt x="5" y="0"/>
                  </a:lnTo>
                  <a:lnTo>
                    <a:pt x="4" y="0"/>
                  </a:lnTo>
                  <a:lnTo>
                    <a:pt x="2" y="0"/>
                  </a:lnTo>
                  <a:lnTo>
                    <a:pt x="1" y="1"/>
                  </a:lnTo>
                  <a:lnTo>
                    <a:pt x="1" y="2"/>
                  </a:lnTo>
                  <a:lnTo>
                    <a:pt x="1" y="3"/>
                  </a:lnTo>
                  <a:lnTo>
                    <a:pt x="0" y="3"/>
                  </a:lnTo>
                  <a:lnTo>
                    <a:pt x="7" y="24"/>
                  </a:lnTo>
                  <a:lnTo>
                    <a:pt x="15" y="2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09" name="Freeform 65"/>
            <p:cNvSpPr>
              <a:spLocks/>
            </p:cNvSpPr>
            <p:nvPr/>
          </p:nvSpPr>
          <p:spPr bwMode="auto">
            <a:xfrm>
              <a:off x="7445375" y="2801940"/>
              <a:ext cx="153988" cy="325437"/>
            </a:xfrm>
            <a:custGeom>
              <a:avLst/>
              <a:gdLst>
                <a:gd name="T0" fmla="*/ 0 w 19"/>
                <a:gd name="T1" fmla="*/ 1861212754 h 42"/>
                <a:gd name="T2" fmla="*/ 0 w 19"/>
                <a:gd name="T3" fmla="*/ 1921255858 h 42"/>
                <a:gd name="T4" fmla="*/ 131367952 w 19"/>
                <a:gd name="T5" fmla="*/ 2041334803 h 42"/>
                <a:gd name="T6" fmla="*/ 394111993 w 19"/>
                <a:gd name="T7" fmla="*/ 2147483647 h 42"/>
                <a:gd name="T8" fmla="*/ 591168053 w 19"/>
                <a:gd name="T9" fmla="*/ 2147483647 h 42"/>
                <a:gd name="T10" fmla="*/ 656847960 w 19"/>
                <a:gd name="T11" fmla="*/ 2147483647 h 42"/>
                <a:gd name="T12" fmla="*/ 722535973 w 19"/>
                <a:gd name="T13" fmla="*/ 2147483647 h 42"/>
                <a:gd name="T14" fmla="*/ 853903894 w 19"/>
                <a:gd name="T15" fmla="*/ 2147483647 h 42"/>
                <a:gd name="T16" fmla="*/ 919591906 w 19"/>
                <a:gd name="T17" fmla="*/ 2101377908 h 42"/>
                <a:gd name="T18" fmla="*/ 1116648092 w 19"/>
                <a:gd name="T19" fmla="*/ 1801177397 h 42"/>
                <a:gd name="T20" fmla="*/ 1248016013 w 19"/>
                <a:gd name="T21" fmla="*/ 1561020476 h 42"/>
                <a:gd name="T22" fmla="*/ 1182328000 w 19"/>
                <a:gd name="T23" fmla="*/ 1140749737 h 42"/>
                <a:gd name="T24" fmla="*/ 1116648092 w 19"/>
                <a:gd name="T25" fmla="*/ 780506364 h 42"/>
                <a:gd name="T26" fmla="*/ 919591906 w 19"/>
                <a:gd name="T27" fmla="*/ 840549468 h 42"/>
                <a:gd name="T28" fmla="*/ 853903894 w 19"/>
                <a:gd name="T29" fmla="*/ 840549468 h 42"/>
                <a:gd name="T30" fmla="*/ 788223986 w 19"/>
                <a:gd name="T31" fmla="*/ 840549468 h 42"/>
                <a:gd name="T32" fmla="*/ 853903894 w 19"/>
                <a:gd name="T33" fmla="*/ 660427903 h 42"/>
                <a:gd name="T34" fmla="*/ 919591906 w 19"/>
                <a:gd name="T35" fmla="*/ 660427903 h 42"/>
                <a:gd name="T36" fmla="*/ 985271814 w 19"/>
                <a:gd name="T37" fmla="*/ 480313965 h 42"/>
                <a:gd name="T38" fmla="*/ 1050959827 w 19"/>
                <a:gd name="T39" fmla="*/ 360235504 h 42"/>
                <a:gd name="T40" fmla="*/ 262744009 w 19"/>
                <a:gd name="T41" fmla="*/ 0 h 42"/>
                <a:gd name="T42" fmla="*/ 197055996 w 19"/>
                <a:gd name="T43" fmla="*/ 120078491 h 42"/>
                <a:gd name="T44" fmla="*/ 131367952 w 19"/>
                <a:gd name="T45" fmla="*/ 360235504 h 42"/>
                <a:gd name="T46" fmla="*/ 0 w 19"/>
                <a:gd name="T47" fmla="*/ 480313965 h 42"/>
                <a:gd name="T48" fmla="*/ 65688028 w 19"/>
                <a:gd name="T49" fmla="*/ 540357190 h 42"/>
                <a:gd name="T50" fmla="*/ 65688028 w 19"/>
                <a:gd name="T51" fmla="*/ 660427903 h 42"/>
                <a:gd name="T52" fmla="*/ 65688028 w 19"/>
                <a:gd name="T53" fmla="*/ 900584824 h 42"/>
                <a:gd name="T54" fmla="*/ 197055996 w 19"/>
                <a:gd name="T55" fmla="*/ 1020671276 h 42"/>
                <a:gd name="T56" fmla="*/ 328423980 w 19"/>
                <a:gd name="T57" fmla="*/ 1080706632 h 42"/>
                <a:gd name="T58" fmla="*/ 459791901 w 19"/>
                <a:gd name="T59" fmla="*/ 1140749737 h 42"/>
                <a:gd name="T60" fmla="*/ 591168053 w 19"/>
                <a:gd name="T61" fmla="*/ 1260828198 h 42"/>
                <a:gd name="T62" fmla="*/ 262744009 w 19"/>
                <a:gd name="T63" fmla="*/ 1440942015 h 42"/>
                <a:gd name="T64" fmla="*/ 65688028 w 19"/>
                <a:gd name="T65" fmla="*/ 1681098937 h 42"/>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19"/>
                <a:gd name="T100" fmla="*/ 0 h 42"/>
                <a:gd name="T101" fmla="*/ 19 w 19"/>
                <a:gd name="T102" fmla="*/ 42 h 42"/>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19" h="42">
                  <a:moveTo>
                    <a:pt x="1" y="28"/>
                  </a:moveTo>
                  <a:lnTo>
                    <a:pt x="0" y="31"/>
                  </a:lnTo>
                  <a:lnTo>
                    <a:pt x="0" y="32"/>
                  </a:lnTo>
                  <a:lnTo>
                    <a:pt x="1" y="33"/>
                  </a:lnTo>
                  <a:lnTo>
                    <a:pt x="2" y="34"/>
                  </a:lnTo>
                  <a:lnTo>
                    <a:pt x="3" y="35"/>
                  </a:lnTo>
                  <a:lnTo>
                    <a:pt x="6" y="37"/>
                  </a:lnTo>
                  <a:lnTo>
                    <a:pt x="7" y="37"/>
                  </a:lnTo>
                  <a:lnTo>
                    <a:pt x="9" y="38"/>
                  </a:lnTo>
                  <a:lnTo>
                    <a:pt x="10" y="38"/>
                  </a:lnTo>
                  <a:lnTo>
                    <a:pt x="10" y="40"/>
                  </a:lnTo>
                  <a:lnTo>
                    <a:pt x="10" y="41"/>
                  </a:lnTo>
                  <a:lnTo>
                    <a:pt x="11" y="42"/>
                  </a:lnTo>
                  <a:lnTo>
                    <a:pt x="12" y="41"/>
                  </a:lnTo>
                  <a:lnTo>
                    <a:pt x="13" y="39"/>
                  </a:lnTo>
                  <a:lnTo>
                    <a:pt x="13" y="37"/>
                  </a:lnTo>
                  <a:lnTo>
                    <a:pt x="14" y="35"/>
                  </a:lnTo>
                  <a:lnTo>
                    <a:pt x="15" y="33"/>
                  </a:lnTo>
                  <a:lnTo>
                    <a:pt x="17" y="30"/>
                  </a:lnTo>
                  <a:lnTo>
                    <a:pt x="18" y="28"/>
                  </a:lnTo>
                  <a:lnTo>
                    <a:pt x="19" y="26"/>
                  </a:lnTo>
                  <a:lnTo>
                    <a:pt x="18" y="25"/>
                  </a:lnTo>
                  <a:lnTo>
                    <a:pt x="18" y="19"/>
                  </a:lnTo>
                  <a:lnTo>
                    <a:pt x="18" y="15"/>
                  </a:lnTo>
                  <a:lnTo>
                    <a:pt x="17" y="13"/>
                  </a:lnTo>
                  <a:lnTo>
                    <a:pt x="15" y="14"/>
                  </a:lnTo>
                  <a:lnTo>
                    <a:pt x="14" y="14"/>
                  </a:lnTo>
                  <a:lnTo>
                    <a:pt x="13" y="14"/>
                  </a:lnTo>
                  <a:lnTo>
                    <a:pt x="12" y="14"/>
                  </a:lnTo>
                  <a:lnTo>
                    <a:pt x="12" y="13"/>
                  </a:lnTo>
                  <a:lnTo>
                    <a:pt x="13" y="11"/>
                  </a:lnTo>
                  <a:lnTo>
                    <a:pt x="14" y="11"/>
                  </a:lnTo>
                  <a:lnTo>
                    <a:pt x="14" y="9"/>
                  </a:lnTo>
                  <a:lnTo>
                    <a:pt x="15" y="8"/>
                  </a:lnTo>
                  <a:lnTo>
                    <a:pt x="15" y="7"/>
                  </a:lnTo>
                  <a:lnTo>
                    <a:pt x="16" y="6"/>
                  </a:lnTo>
                  <a:lnTo>
                    <a:pt x="15" y="4"/>
                  </a:lnTo>
                  <a:lnTo>
                    <a:pt x="4" y="0"/>
                  </a:lnTo>
                  <a:lnTo>
                    <a:pt x="4" y="1"/>
                  </a:lnTo>
                  <a:lnTo>
                    <a:pt x="3" y="2"/>
                  </a:lnTo>
                  <a:lnTo>
                    <a:pt x="3" y="3"/>
                  </a:lnTo>
                  <a:lnTo>
                    <a:pt x="2" y="6"/>
                  </a:lnTo>
                  <a:lnTo>
                    <a:pt x="1" y="7"/>
                  </a:lnTo>
                  <a:lnTo>
                    <a:pt x="0" y="8"/>
                  </a:lnTo>
                  <a:lnTo>
                    <a:pt x="1" y="9"/>
                  </a:lnTo>
                  <a:lnTo>
                    <a:pt x="2" y="11"/>
                  </a:lnTo>
                  <a:lnTo>
                    <a:pt x="1" y="11"/>
                  </a:lnTo>
                  <a:lnTo>
                    <a:pt x="1" y="14"/>
                  </a:lnTo>
                  <a:lnTo>
                    <a:pt x="1" y="15"/>
                  </a:lnTo>
                  <a:lnTo>
                    <a:pt x="3" y="15"/>
                  </a:lnTo>
                  <a:lnTo>
                    <a:pt x="3" y="17"/>
                  </a:lnTo>
                  <a:lnTo>
                    <a:pt x="5" y="17"/>
                  </a:lnTo>
                  <a:lnTo>
                    <a:pt x="5" y="18"/>
                  </a:lnTo>
                  <a:lnTo>
                    <a:pt x="6" y="18"/>
                  </a:lnTo>
                  <a:lnTo>
                    <a:pt x="7" y="19"/>
                  </a:lnTo>
                  <a:lnTo>
                    <a:pt x="9" y="20"/>
                  </a:lnTo>
                  <a:lnTo>
                    <a:pt x="9" y="21"/>
                  </a:lnTo>
                  <a:lnTo>
                    <a:pt x="7" y="22"/>
                  </a:lnTo>
                  <a:lnTo>
                    <a:pt x="4" y="24"/>
                  </a:lnTo>
                  <a:lnTo>
                    <a:pt x="4" y="26"/>
                  </a:lnTo>
                  <a:lnTo>
                    <a:pt x="1" y="28"/>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0" name="Freeform 66"/>
            <p:cNvSpPr>
              <a:spLocks/>
            </p:cNvSpPr>
            <p:nvPr/>
          </p:nvSpPr>
          <p:spPr bwMode="auto">
            <a:xfrm>
              <a:off x="7583489" y="2654302"/>
              <a:ext cx="187325" cy="169863"/>
            </a:xfrm>
            <a:custGeom>
              <a:avLst/>
              <a:gdLst>
                <a:gd name="T0" fmla="*/ 0 w 23"/>
                <a:gd name="T1" fmla="*/ 238456745 h 22"/>
                <a:gd name="T2" fmla="*/ 530675387 w 23"/>
                <a:gd name="T3" fmla="*/ 119228373 h 22"/>
                <a:gd name="T4" fmla="*/ 530675387 w 23"/>
                <a:gd name="T5" fmla="*/ 178842574 h 22"/>
                <a:gd name="T6" fmla="*/ 597004831 w 23"/>
                <a:gd name="T7" fmla="*/ 178842574 h 22"/>
                <a:gd name="T8" fmla="*/ 597004831 w 23"/>
                <a:gd name="T9" fmla="*/ 178842574 h 22"/>
                <a:gd name="T10" fmla="*/ 1326676442 w 23"/>
                <a:gd name="T11" fmla="*/ 0 h 22"/>
                <a:gd name="T12" fmla="*/ 1525680682 w 23"/>
                <a:gd name="T13" fmla="*/ 536527783 h 22"/>
                <a:gd name="T14" fmla="*/ 1525680682 w 23"/>
                <a:gd name="T15" fmla="*/ 596141954 h 22"/>
                <a:gd name="T16" fmla="*/ 1459343221 w 23"/>
                <a:gd name="T17" fmla="*/ 596141954 h 22"/>
                <a:gd name="T18" fmla="*/ 1525680682 w 23"/>
                <a:gd name="T19" fmla="*/ 655763846 h 22"/>
                <a:gd name="T20" fmla="*/ 1525680682 w 23"/>
                <a:gd name="T21" fmla="*/ 655763846 h 22"/>
                <a:gd name="T22" fmla="*/ 1393013903 w 23"/>
                <a:gd name="T23" fmla="*/ 715378018 h 22"/>
                <a:gd name="T24" fmla="*/ 1127680346 w 23"/>
                <a:gd name="T25" fmla="*/ 774992189 h 22"/>
                <a:gd name="T26" fmla="*/ 1061342630 w 23"/>
                <a:gd name="T27" fmla="*/ 774992189 h 22"/>
                <a:gd name="T28" fmla="*/ 1061342630 w 23"/>
                <a:gd name="T29" fmla="*/ 774992189 h 22"/>
                <a:gd name="T30" fmla="*/ 1061342630 w 23"/>
                <a:gd name="T31" fmla="*/ 834606360 h 22"/>
                <a:gd name="T32" fmla="*/ 1061342630 w 23"/>
                <a:gd name="T33" fmla="*/ 834606360 h 22"/>
                <a:gd name="T34" fmla="*/ 862338389 w 23"/>
                <a:gd name="T35" fmla="*/ 894220532 h 22"/>
                <a:gd name="T36" fmla="*/ 663342293 w 23"/>
                <a:gd name="T37" fmla="*/ 953834703 h 22"/>
                <a:gd name="T38" fmla="*/ 663342293 w 23"/>
                <a:gd name="T39" fmla="*/ 953834703 h 22"/>
                <a:gd name="T40" fmla="*/ 530675387 w 23"/>
                <a:gd name="T41" fmla="*/ 1073063287 h 22"/>
                <a:gd name="T42" fmla="*/ 199004304 w 23"/>
                <a:gd name="T43" fmla="*/ 1251905801 h 22"/>
                <a:gd name="T44" fmla="*/ 132666811 w 23"/>
                <a:gd name="T45" fmla="*/ 1311519972 h 22"/>
                <a:gd name="T46" fmla="*/ 0 w 23"/>
                <a:gd name="T47" fmla="*/ 1251905801 h 22"/>
                <a:gd name="T48" fmla="*/ 132666811 w 23"/>
                <a:gd name="T49" fmla="*/ 1132677458 h 22"/>
                <a:gd name="T50" fmla="*/ 132666811 w 23"/>
                <a:gd name="T51" fmla="*/ 1073063287 h 22"/>
                <a:gd name="T52" fmla="*/ 132666811 w 23"/>
                <a:gd name="T53" fmla="*/ 1013449115 h 22"/>
                <a:gd name="T54" fmla="*/ 0 w 23"/>
                <a:gd name="T55" fmla="*/ 238456745 h 22"/>
                <a:gd name="T56" fmla="*/ 0 w 23"/>
                <a:gd name="T57" fmla="*/ 238456745 h 2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
                <a:gd name="T88" fmla="*/ 0 h 22"/>
                <a:gd name="T89" fmla="*/ 23 w 23"/>
                <a:gd name="T90" fmla="*/ 22 h 22"/>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 h="22">
                  <a:moveTo>
                    <a:pt x="0" y="4"/>
                  </a:moveTo>
                  <a:lnTo>
                    <a:pt x="8" y="2"/>
                  </a:lnTo>
                  <a:lnTo>
                    <a:pt x="8" y="3"/>
                  </a:lnTo>
                  <a:lnTo>
                    <a:pt x="9" y="3"/>
                  </a:lnTo>
                  <a:lnTo>
                    <a:pt x="20" y="0"/>
                  </a:lnTo>
                  <a:lnTo>
                    <a:pt x="23" y="9"/>
                  </a:lnTo>
                  <a:lnTo>
                    <a:pt x="23" y="10"/>
                  </a:lnTo>
                  <a:lnTo>
                    <a:pt x="22" y="10"/>
                  </a:lnTo>
                  <a:lnTo>
                    <a:pt x="23" y="11"/>
                  </a:lnTo>
                  <a:lnTo>
                    <a:pt x="21" y="12"/>
                  </a:lnTo>
                  <a:lnTo>
                    <a:pt x="17" y="13"/>
                  </a:lnTo>
                  <a:lnTo>
                    <a:pt x="16" y="13"/>
                  </a:lnTo>
                  <a:lnTo>
                    <a:pt x="16" y="14"/>
                  </a:lnTo>
                  <a:lnTo>
                    <a:pt x="13" y="15"/>
                  </a:lnTo>
                  <a:lnTo>
                    <a:pt x="10" y="16"/>
                  </a:lnTo>
                  <a:lnTo>
                    <a:pt x="8" y="18"/>
                  </a:lnTo>
                  <a:lnTo>
                    <a:pt x="3" y="21"/>
                  </a:lnTo>
                  <a:lnTo>
                    <a:pt x="2" y="22"/>
                  </a:lnTo>
                  <a:lnTo>
                    <a:pt x="0" y="21"/>
                  </a:lnTo>
                  <a:lnTo>
                    <a:pt x="2" y="19"/>
                  </a:lnTo>
                  <a:lnTo>
                    <a:pt x="2" y="18"/>
                  </a:lnTo>
                  <a:lnTo>
                    <a:pt x="2" y="17"/>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1" name="Freeform 67"/>
            <p:cNvSpPr>
              <a:spLocks/>
            </p:cNvSpPr>
            <p:nvPr/>
          </p:nvSpPr>
          <p:spPr bwMode="auto">
            <a:xfrm>
              <a:off x="7575550" y="2522538"/>
              <a:ext cx="368300" cy="177800"/>
            </a:xfrm>
            <a:custGeom>
              <a:avLst/>
              <a:gdLst>
                <a:gd name="T0" fmla="*/ 669847700 w 45"/>
                <a:gd name="T1" fmla="*/ 418316999 h 23"/>
                <a:gd name="T2" fmla="*/ 1607645835 w 45"/>
                <a:gd name="T3" fmla="*/ 179276514 h 23"/>
                <a:gd name="T4" fmla="*/ 1674627306 w 45"/>
                <a:gd name="T5" fmla="*/ 179276514 h 23"/>
                <a:gd name="T6" fmla="*/ 1674627306 w 45"/>
                <a:gd name="T7" fmla="*/ 119520243 h 23"/>
                <a:gd name="T8" fmla="*/ 1808598432 w 45"/>
                <a:gd name="T9" fmla="*/ 0 h 23"/>
                <a:gd name="T10" fmla="*/ 1942569557 w 45"/>
                <a:gd name="T11" fmla="*/ 0 h 23"/>
                <a:gd name="T12" fmla="*/ 2076540683 w 45"/>
                <a:gd name="T13" fmla="*/ 179276514 h 23"/>
                <a:gd name="T14" fmla="*/ 2143522154 w 45"/>
                <a:gd name="T15" fmla="*/ 298796787 h 23"/>
                <a:gd name="T16" fmla="*/ 2009551028 w 45"/>
                <a:gd name="T17" fmla="*/ 418316999 h 23"/>
                <a:gd name="T18" fmla="*/ 1942569557 w 45"/>
                <a:gd name="T19" fmla="*/ 597593574 h 23"/>
                <a:gd name="T20" fmla="*/ 2147483647 w 45"/>
                <a:gd name="T21" fmla="*/ 597593574 h 23"/>
                <a:gd name="T22" fmla="*/ 2147483647 w 45"/>
                <a:gd name="T23" fmla="*/ 896397970 h 23"/>
                <a:gd name="T24" fmla="*/ 2147483647 w 45"/>
                <a:gd name="T25" fmla="*/ 956154211 h 23"/>
                <a:gd name="T26" fmla="*/ 2147483647 w 45"/>
                <a:gd name="T27" fmla="*/ 836633999 h 23"/>
                <a:gd name="T28" fmla="*/ 2147483647 w 45"/>
                <a:gd name="T29" fmla="*/ 717113786 h 23"/>
                <a:gd name="T30" fmla="*/ 2147483647 w 45"/>
                <a:gd name="T31" fmla="*/ 597593574 h 23"/>
                <a:gd name="T32" fmla="*/ 2147483647 w 45"/>
                <a:gd name="T33" fmla="*/ 657357545 h 23"/>
                <a:gd name="T34" fmla="*/ 2147483647 w 45"/>
                <a:gd name="T35" fmla="*/ 956154211 h 23"/>
                <a:gd name="T36" fmla="*/ 2147483647 w 45"/>
                <a:gd name="T37" fmla="*/ 1015910694 h 23"/>
                <a:gd name="T38" fmla="*/ 2147483647 w 45"/>
                <a:gd name="T39" fmla="*/ 1135430907 h 23"/>
                <a:gd name="T40" fmla="*/ 2147483647 w 45"/>
                <a:gd name="T41" fmla="*/ 1254951119 h 23"/>
                <a:gd name="T42" fmla="*/ 2147483647 w 45"/>
                <a:gd name="T43" fmla="*/ 1195194878 h 23"/>
                <a:gd name="T44" fmla="*/ 2147483647 w 45"/>
                <a:gd name="T45" fmla="*/ 1075674665 h 23"/>
                <a:gd name="T46" fmla="*/ 2147483647 w 45"/>
                <a:gd name="T47" fmla="*/ 1314715091 h 23"/>
                <a:gd name="T48" fmla="*/ 2143522154 w 45"/>
                <a:gd name="T49" fmla="*/ 1314715091 h 23"/>
                <a:gd name="T50" fmla="*/ 2143522154 w 45"/>
                <a:gd name="T51" fmla="*/ 1254951119 h 23"/>
                <a:gd name="T52" fmla="*/ 2009551028 w 45"/>
                <a:gd name="T53" fmla="*/ 1195194878 h 23"/>
                <a:gd name="T54" fmla="*/ 1875579902 w 45"/>
                <a:gd name="T55" fmla="*/ 1135430907 h 23"/>
                <a:gd name="T56" fmla="*/ 1808598432 w 45"/>
                <a:gd name="T57" fmla="*/ 1015910694 h 23"/>
                <a:gd name="T58" fmla="*/ 1406685055 w 45"/>
                <a:gd name="T59" fmla="*/ 1015910694 h 23"/>
                <a:gd name="T60" fmla="*/ 669847700 w 45"/>
                <a:gd name="T61" fmla="*/ 1195194878 h 23"/>
                <a:gd name="T62" fmla="*/ 602866229 w 45"/>
                <a:gd name="T63" fmla="*/ 1135430907 h 23"/>
                <a:gd name="T64" fmla="*/ 0 w 45"/>
                <a:gd name="T65" fmla="*/ 1254951119 h 23"/>
                <a:gd name="T66" fmla="*/ 0 w 45"/>
                <a:gd name="T67" fmla="*/ 537837333 h 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5"/>
                <a:gd name="T103" fmla="*/ 0 h 23"/>
                <a:gd name="T104" fmla="*/ 45 w 45"/>
                <a:gd name="T105" fmla="*/ 23 h 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5" h="23">
                  <a:moveTo>
                    <a:pt x="0" y="9"/>
                  </a:moveTo>
                  <a:lnTo>
                    <a:pt x="10" y="7"/>
                  </a:lnTo>
                  <a:lnTo>
                    <a:pt x="24" y="4"/>
                  </a:lnTo>
                  <a:lnTo>
                    <a:pt x="24" y="3"/>
                  </a:lnTo>
                  <a:lnTo>
                    <a:pt x="25" y="3"/>
                  </a:lnTo>
                  <a:lnTo>
                    <a:pt x="25" y="2"/>
                  </a:lnTo>
                  <a:lnTo>
                    <a:pt x="26" y="2"/>
                  </a:lnTo>
                  <a:lnTo>
                    <a:pt x="27" y="0"/>
                  </a:lnTo>
                  <a:lnTo>
                    <a:pt x="28" y="0"/>
                  </a:lnTo>
                  <a:lnTo>
                    <a:pt x="29" y="0"/>
                  </a:lnTo>
                  <a:lnTo>
                    <a:pt x="30" y="2"/>
                  </a:lnTo>
                  <a:lnTo>
                    <a:pt x="31" y="3"/>
                  </a:lnTo>
                  <a:lnTo>
                    <a:pt x="32" y="4"/>
                  </a:lnTo>
                  <a:lnTo>
                    <a:pt x="32" y="5"/>
                  </a:lnTo>
                  <a:lnTo>
                    <a:pt x="31" y="5"/>
                  </a:lnTo>
                  <a:lnTo>
                    <a:pt x="30" y="7"/>
                  </a:lnTo>
                  <a:lnTo>
                    <a:pt x="29" y="9"/>
                  </a:lnTo>
                  <a:lnTo>
                    <a:pt x="29" y="10"/>
                  </a:lnTo>
                  <a:lnTo>
                    <a:pt x="31" y="9"/>
                  </a:lnTo>
                  <a:lnTo>
                    <a:pt x="33" y="10"/>
                  </a:lnTo>
                  <a:lnTo>
                    <a:pt x="36" y="13"/>
                  </a:lnTo>
                  <a:lnTo>
                    <a:pt x="36" y="15"/>
                  </a:lnTo>
                  <a:lnTo>
                    <a:pt x="38" y="16"/>
                  </a:lnTo>
                  <a:lnTo>
                    <a:pt x="41" y="16"/>
                  </a:lnTo>
                  <a:lnTo>
                    <a:pt x="42" y="16"/>
                  </a:lnTo>
                  <a:lnTo>
                    <a:pt x="43" y="14"/>
                  </a:lnTo>
                  <a:lnTo>
                    <a:pt x="43" y="13"/>
                  </a:lnTo>
                  <a:lnTo>
                    <a:pt x="42" y="12"/>
                  </a:lnTo>
                  <a:lnTo>
                    <a:pt x="40" y="11"/>
                  </a:lnTo>
                  <a:lnTo>
                    <a:pt x="40" y="10"/>
                  </a:lnTo>
                  <a:lnTo>
                    <a:pt x="41" y="11"/>
                  </a:lnTo>
                  <a:lnTo>
                    <a:pt x="42" y="11"/>
                  </a:lnTo>
                  <a:lnTo>
                    <a:pt x="44" y="14"/>
                  </a:lnTo>
                  <a:lnTo>
                    <a:pt x="45" y="16"/>
                  </a:lnTo>
                  <a:lnTo>
                    <a:pt x="45" y="18"/>
                  </a:lnTo>
                  <a:lnTo>
                    <a:pt x="44" y="17"/>
                  </a:lnTo>
                  <a:lnTo>
                    <a:pt x="42" y="18"/>
                  </a:lnTo>
                  <a:lnTo>
                    <a:pt x="40" y="19"/>
                  </a:lnTo>
                  <a:lnTo>
                    <a:pt x="38" y="21"/>
                  </a:lnTo>
                  <a:lnTo>
                    <a:pt x="37" y="21"/>
                  </a:lnTo>
                  <a:lnTo>
                    <a:pt x="37" y="20"/>
                  </a:lnTo>
                  <a:lnTo>
                    <a:pt x="37" y="18"/>
                  </a:lnTo>
                  <a:lnTo>
                    <a:pt x="36" y="18"/>
                  </a:lnTo>
                  <a:lnTo>
                    <a:pt x="35" y="20"/>
                  </a:lnTo>
                  <a:lnTo>
                    <a:pt x="34" y="22"/>
                  </a:lnTo>
                  <a:lnTo>
                    <a:pt x="33" y="23"/>
                  </a:lnTo>
                  <a:lnTo>
                    <a:pt x="32" y="22"/>
                  </a:lnTo>
                  <a:lnTo>
                    <a:pt x="32" y="21"/>
                  </a:lnTo>
                  <a:lnTo>
                    <a:pt x="31" y="21"/>
                  </a:lnTo>
                  <a:lnTo>
                    <a:pt x="30" y="20"/>
                  </a:lnTo>
                  <a:lnTo>
                    <a:pt x="28" y="19"/>
                  </a:lnTo>
                  <a:lnTo>
                    <a:pt x="27" y="17"/>
                  </a:lnTo>
                  <a:lnTo>
                    <a:pt x="26" y="15"/>
                  </a:lnTo>
                  <a:lnTo>
                    <a:pt x="21" y="17"/>
                  </a:lnTo>
                  <a:lnTo>
                    <a:pt x="10" y="20"/>
                  </a:lnTo>
                  <a:lnTo>
                    <a:pt x="9" y="20"/>
                  </a:lnTo>
                  <a:lnTo>
                    <a:pt x="9" y="19"/>
                  </a:lnTo>
                  <a:lnTo>
                    <a:pt x="1" y="21"/>
                  </a:lnTo>
                  <a:lnTo>
                    <a:pt x="0" y="21"/>
                  </a:lnTo>
                  <a:lnTo>
                    <a:pt x="0" y="9"/>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2" name="Freeform 68"/>
            <p:cNvSpPr>
              <a:spLocks/>
            </p:cNvSpPr>
            <p:nvPr/>
          </p:nvSpPr>
          <p:spPr bwMode="auto">
            <a:xfrm>
              <a:off x="7747000" y="2638425"/>
              <a:ext cx="96838" cy="101600"/>
            </a:xfrm>
            <a:custGeom>
              <a:avLst/>
              <a:gdLst>
                <a:gd name="T0" fmla="*/ 0 w 12"/>
                <a:gd name="T1" fmla="*/ 122162272 h 13"/>
                <a:gd name="T2" fmla="*/ 195370666 w 12"/>
                <a:gd name="T3" fmla="*/ 671880847 h 13"/>
                <a:gd name="T4" fmla="*/ 195370666 w 12"/>
                <a:gd name="T5" fmla="*/ 732965875 h 13"/>
                <a:gd name="T6" fmla="*/ 130247100 w 12"/>
                <a:gd name="T7" fmla="*/ 732965875 h 13"/>
                <a:gd name="T8" fmla="*/ 195370666 w 12"/>
                <a:gd name="T9" fmla="*/ 794043088 h 13"/>
                <a:gd name="T10" fmla="*/ 195370666 w 12"/>
                <a:gd name="T11" fmla="*/ 794043088 h 13"/>
                <a:gd name="T12" fmla="*/ 195370666 w 12"/>
                <a:gd name="T13" fmla="*/ 794043088 h 13"/>
                <a:gd name="T14" fmla="*/ 390733262 w 12"/>
                <a:gd name="T15" fmla="*/ 732965875 h 13"/>
                <a:gd name="T16" fmla="*/ 455856796 w 12"/>
                <a:gd name="T17" fmla="*/ 671880847 h 13"/>
                <a:gd name="T18" fmla="*/ 455856796 w 12"/>
                <a:gd name="T19" fmla="*/ 610803634 h 13"/>
                <a:gd name="T20" fmla="*/ 455856796 w 12"/>
                <a:gd name="T21" fmla="*/ 549718606 h 13"/>
                <a:gd name="T22" fmla="*/ 455856796 w 12"/>
                <a:gd name="T23" fmla="*/ 427564058 h 13"/>
                <a:gd name="T24" fmla="*/ 520980331 w 12"/>
                <a:gd name="T25" fmla="*/ 366479030 h 13"/>
                <a:gd name="T26" fmla="*/ 520980331 w 12"/>
                <a:gd name="T27" fmla="*/ 427564058 h 13"/>
                <a:gd name="T28" fmla="*/ 520980331 w 12"/>
                <a:gd name="T29" fmla="*/ 488641271 h 13"/>
                <a:gd name="T30" fmla="*/ 520980331 w 12"/>
                <a:gd name="T31" fmla="*/ 610803634 h 13"/>
                <a:gd name="T32" fmla="*/ 586103991 w 12"/>
                <a:gd name="T33" fmla="*/ 610803634 h 13"/>
                <a:gd name="T34" fmla="*/ 586103991 w 12"/>
                <a:gd name="T35" fmla="*/ 610803634 h 13"/>
                <a:gd name="T36" fmla="*/ 586103991 w 12"/>
                <a:gd name="T37" fmla="*/ 549718606 h 13"/>
                <a:gd name="T38" fmla="*/ 651219455 w 12"/>
                <a:gd name="T39" fmla="*/ 549718606 h 13"/>
                <a:gd name="T40" fmla="*/ 716342990 w 12"/>
                <a:gd name="T41" fmla="*/ 488641271 h 13"/>
                <a:gd name="T42" fmla="*/ 781466524 w 12"/>
                <a:gd name="T43" fmla="*/ 488641271 h 13"/>
                <a:gd name="T44" fmla="*/ 781466524 w 12"/>
                <a:gd name="T45" fmla="*/ 488641271 h 13"/>
                <a:gd name="T46" fmla="*/ 716342990 w 12"/>
                <a:gd name="T47" fmla="*/ 427564058 h 13"/>
                <a:gd name="T48" fmla="*/ 716342990 w 12"/>
                <a:gd name="T49" fmla="*/ 366479030 h 13"/>
                <a:gd name="T50" fmla="*/ 716342990 w 12"/>
                <a:gd name="T51" fmla="*/ 366479030 h 13"/>
                <a:gd name="T52" fmla="*/ 651219455 w 12"/>
                <a:gd name="T53" fmla="*/ 366479030 h 13"/>
                <a:gd name="T54" fmla="*/ 586103991 w 12"/>
                <a:gd name="T55" fmla="*/ 305401817 h 13"/>
                <a:gd name="T56" fmla="*/ 586103991 w 12"/>
                <a:gd name="T57" fmla="*/ 305401817 h 13"/>
                <a:gd name="T58" fmla="*/ 455856796 w 12"/>
                <a:gd name="T59" fmla="*/ 244324543 h 13"/>
                <a:gd name="T60" fmla="*/ 390733262 w 12"/>
                <a:gd name="T61" fmla="*/ 122162272 h 13"/>
                <a:gd name="T62" fmla="*/ 390733262 w 12"/>
                <a:gd name="T63" fmla="*/ 122162272 h 13"/>
                <a:gd name="T64" fmla="*/ 325609728 w 12"/>
                <a:gd name="T65" fmla="*/ 0 h 13"/>
                <a:gd name="T66" fmla="*/ 0 w 12"/>
                <a:gd name="T67" fmla="*/ 122162272 h 13"/>
                <a:gd name="T68" fmla="*/ 0 w 12"/>
                <a:gd name="T69" fmla="*/ 122162272 h 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2"/>
                <a:gd name="T106" fmla="*/ 0 h 13"/>
                <a:gd name="T107" fmla="*/ 12 w 12"/>
                <a:gd name="T108" fmla="*/ 13 h 13"/>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2" h="13">
                  <a:moveTo>
                    <a:pt x="0" y="2"/>
                  </a:moveTo>
                  <a:lnTo>
                    <a:pt x="3" y="11"/>
                  </a:lnTo>
                  <a:lnTo>
                    <a:pt x="3" y="12"/>
                  </a:lnTo>
                  <a:lnTo>
                    <a:pt x="2" y="12"/>
                  </a:lnTo>
                  <a:lnTo>
                    <a:pt x="3" y="13"/>
                  </a:lnTo>
                  <a:lnTo>
                    <a:pt x="6" y="12"/>
                  </a:lnTo>
                  <a:lnTo>
                    <a:pt x="7" y="11"/>
                  </a:lnTo>
                  <a:lnTo>
                    <a:pt x="7" y="10"/>
                  </a:lnTo>
                  <a:lnTo>
                    <a:pt x="7" y="9"/>
                  </a:lnTo>
                  <a:lnTo>
                    <a:pt x="7" y="7"/>
                  </a:lnTo>
                  <a:lnTo>
                    <a:pt x="8" y="6"/>
                  </a:lnTo>
                  <a:lnTo>
                    <a:pt x="8" y="7"/>
                  </a:lnTo>
                  <a:lnTo>
                    <a:pt x="8" y="8"/>
                  </a:lnTo>
                  <a:lnTo>
                    <a:pt x="8" y="10"/>
                  </a:lnTo>
                  <a:lnTo>
                    <a:pt x="9" y="10"/>
                  </a:lnTo>
                  <a:lnTo>
                    <a:pt x="9" y="9"/>
                  </a:lnTo>
                  <a:lnTo>
                    <a:pt x="10" y="9"/>
                  </a:lnTo>
                  <a:lnTo>
                    <a:pt x="11" y="8"/>
                  </a:lnTo>
                  <a:lnTo>
                    <a:pt x="12" y="8"/>
                  </a:lnTo>
                  <a:lnTo>
                    <a:pt x="11" y="7"/>
                  </a:lnTo>
                  <a:lnTo>
                    <a:pt x="11" y="6"/>
                  </a:lnTo>
                  <a:lnTo>
                    <a:pt x="10" y="6"/>
                  </a:lnTo>
                  <a:lnTo>
                    <a:pt x="9" y="5"/>
                  </a:lnTo>
                  <a:lnTo>
                    <a:pt x="7" y="4"/>
                  </a:lnTo>
                  <a:lnTo>
                    <a:pt x="6" y="2"/>
                  </a:lnTo>
                  <a:lnTo>
                    <a:pt x="5" y="0"/>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3" name="Freeform 69"/>
            <p:cNvSpPr>
              <a:spLocks/>
            </p:cNvSpPr>
            <p:nvPr/>
          </p:nvSpPr>
          <p:spPr bwMode="auto">
            <a:xfrm>
              <a:off x="7640638" y="2212975"/>
              <a:ext cx="171450" cy="363538"/>
            </a:xfrm>
            <a:custGeom>
              <a:avLst/>
              <a:gdLst>
                <a:gd name="T0" fmla="*/ 1399766787 w 21"/>
                <a:gd name="T1" fmla="*/ 2147483647 h 47"/>
                <a:gd name="T2" fmla="*/ 1333113583 w 21"/>
                <a:gd name="T3" fmla="*/ 2147483647 h 47"/>
                <a:gd name="T4" fmla="*/ 1266452214 w 21"/>
                <a:gd name="T5" fmla="*/ 2147483647 h 47"/>
                <a:gd name="T6" fmla="*/ 1199799010 w 21"/>
                <a:gd name="T7" fmla="*/ 2147483647 h 47"/>
                <a:gd name="T8" fmla="*/ 1133145806 w 21"/>
                <a:gd name="T9" fmla="*/ 2147483647 h 47"/>
                <a:gd name="T10" fmla="*/ 1133145806 w 21"/>
                <a:gd name="T11" fmla="*/ 2147483647 h 47"/>
                <a:gd name="T12" fmla="*/ 1133145806 w 21"/>
                <a:gd name="T13" fmla="*/ 2147483647 h 47"/>
                <a:gd name="T14" fmla="*/ 1133145806 w 21"/>
                <a:gd name="T15" fmla="*/ 2147483647 h 47"/>
                <a:gd name="T16" fmla="*/ 1066492346 w 21"/>
                <a:gd name="T17" fmla="*/ 2147483647 h 47"/>
                <a:gd name="T18" fmla="*/ 1066492346 w 21"/>
                <a:gd name="T19" fmla="*/ 2147483647 h 47"/>
                <a:gd name="T20" fmla="*/ 133314605 w 21"/>
                <a:gd name="T21" fmla="*/ 2147483647 h 47"/>
                <a:gd name="T22" fmla="*/ 66653220 w 21"/>
                <a:gd name="T23" fmla="*/ 2147483647 h 47"/>
                <a:gd name="T24" fmla="*/ 0 w 21"/>
                <a:gd name="T25" fmla="*/ 2147483647 h 47"/>
                <a:gd name="T26" fmla="*/ 0 w 21"/>
                <a:gd name="T27" fmla="*/ 2147483647 h 47"/>
                <a:gd name="T28" fmla="*/ 66653220 w 21"/>
                <a:gd name="T29" fmla="*/ 2147483647 h 47"/>
                <a:gd name="T30" fmla="*/ 0 w 21"/>
                <a:gd name="T31" fmla="*/ 2147483647 h 47"/>
                <a:gd name="T32" fmla="*/ 0 w 21"/>
                <a:gd name="T33" fmla="*/ 2034150113 h 47"/>
                <a:gd name="T34" fmla="*/ 0 w 21"/>
                <a:gd name="T35" fmla="*/ 1914491523 h 47"/>
                <a:gd name="T36" fmla="*/ 66653220 w 21"/>
                <a:gd name="T37" fmla="*/ 1675183044 h 47"/>
                <a:gd name="T38" fmla="*/ 66653220 w 21"/>
                <a:gd name="T39" fmla="*/ 1555524936 h 47"/>
                <a:gd name="T40" fmla="*/ 66653220 w 21"/>
                <a:gd name="T41" fmla="*/ 1435866829 h 47"/>
                <a:gd name="T42" fmla="*/ 66653220 w 21"/>
                <a:gd name="T43" fmla="*/ 1316216457 h 47"/>
                <a:gd name="T44" fmla="*/ 66653220 w 21"/>
                <a:gd name="T45" fmla="*/ 1256387404 h 47"/>
                <a:gd name="T46" fmla="*/ 66653220 w 21"/>
                <a:gd name="T47" fmla="*/ 1196558350 h 47"/>
                <a:gd name="T48" fmla="*/ 266621045 w 21"/>
                <a:gd name="T49" fmla="*/ 1076900243 h 47"/>
                <a:gd name="T50" fmla="*/ 333274314 w 21"/>
                <a:gd name="T51" fmla="*/ 837591522 h 47"/>
                <a:gd name="T52" fmla="*/ 266621045 w 21"/>
                <a:gd name="T53" fmla="*/ 717933415 h 47"/>
                <a:gd name="T54" fmla="*/ 266621045 w 21"/>
                <a:gd name="T55" fmla="*/ 598283042 h 47"/>
                <a:gd name="T56" fmla="*/ 266621045 w 21"/>
                <a:gd name="T57" fmla="*/ 598283042 h 47"/>
                <a:gd name="T58" fmla="*/ 266621045 w 21"/>
                <a:gd name="T59" fmla="*/ 538453989 h 47"/>
                <a:gd name="T60" fmla="*/ 199967841 w 21"/>
                <a:gd name="T61" fmla="*/ 418795761 h 47"/>
                <a:gd name="T62" fmla="*/ 266621045 w 21"/>
                <a:gd name="T63" fmla="*/ 239308540 h 47"/>
                <a:gd name="T64" fmla="*/ 199967841 w 21"/>
                <a:gd name="T65" fmla="*/ 179487221 h 47"/>
                <a:gd name="T66" fmla="*/ 199967841 w 21"/>
                <a:gd name="T67" fmla="*/ 119658137 h 47"/>
                <a:gd name="T68" fmla="*/ 266621045 w 21"/>
                <a:gd name="T69" fmla="*/ 119658137 h 47"/>
                <a:gd name="T70" fmla="*/ 333274314 w 21"/>
                <a:gd name="T71" fmla="*/ 59829069 h 47"/>
                <a:gd name="T72" fmla="*/ 399935682 w 21"/>
                <a:gd name="T73" fmla="*/ 59829069 h 47"/>
                <a:gd name="T74" fmla="*/ 399935682 w 21"/>
                <a:gd name="T75" fmla="*/ 59829069 h 47"/>
                <a:gd name="T76" fmla="*/ 466588887 w 21"/>
                <a:gd name="T77" fmla="*/ 0 h 47"/>
                <a:gd name="T78" fmla="*/ 1133145806 w 21"/>
                <a:gd name="T79" fmla="*/ 1735012097 h 47"/>
                <a:gd name="T80" fmla="*/ 1133145806 w 21"/>
                <a:gd name="T81" fmla="*/ 1794841151 h 47"/>
                <a:gd name="T82" fmla="*/ 1133145806 w 21"/>
                <a:gd name="T83" fmla="*/ 1854662469 h 47"/>
                <a:gd name="T84" fmla="*/ 1133145806 w 21"/>
                <a:gd name="T85" fmla="*/ 1854662469 h 47"/>
                <a:gd name="T86" fmla="*/ 1266452214 w 21"/>
                <a:gd name="T87" fmla="*/ 1974320576 h 47"/>
                <a:gd name="T88" fmla="*/ 1333113583 w 21"/>
                <a:gd name="T89" fmla="*/ 1974320576 h 47"/>
                <a:gd name="T90" fmla="*/ 1333113583 w 21"/>
                <a:gd name="T91" fmla="*/ 2034150113 h 47"/>
                <a:gd name="T92" fmla="*/ 1333113583 w 21"/>
                <a:gd name="T93" fmla="*/ 2093979167 h 47"/>
                <a:gd name="T94" fmla="*/ 1399766787 w 21"/>
                <a:gd name="T95" fmla="*/ 2147483647 h 47"/>
                <a:gd name="T96" fmla="*/ 1399766787 w 21"/>
                <a:gd name="T97" fmla="*/ 2147483647 h 47"/>
                <a:gd name="T98" fmla="*/ 1399766787 w 21"/>
                <a:gd name="T99" fmla="*/ 2147483647 h 47"/>
                <a:gd name="T100" fmla="*/ 1399766787 w 21"/>
                <a:gd name="T101" fmla="*/ 2147483647 h 47"/>
                <a:gd name="T102" fmla="*/ 1399766787 w 21"/>
                <a:gd name="T103" fmla="*/ 2147483647 h 47"/>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21"/>
                <a:gd name="T157" fmla="*/ 0 h 47"/>
                <a:gd name="T158" fmla="*/ 21 w 21"/>
                <a:gd name="T159" fmla="*/ 47 h 47"/>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21" h="47">
                  <a:moveTo>
                    <a:pt x="21" y="40"/>
                  </a:moveTo>
                  <a:lnTo>
                    <a:pt x="20" y="40"/>
                  </a:lnTo>
                  <a:lnTo>
                    <a:pt x="19" y="40"/>
                  </a:lnTo>
                  <a:lnTo>
                    <a:pt x="18" y="42"/>
                  </a:lnTo>
                  <a:lnTo>
                    <a:pt x="17" y="42"/>
                  </a:lnTo>
                  <a:lnTo>
                    <a:pt x="17" y="43"/>
                  </a:lnTo>
                  <a:lnTo>
                    <a:pt x="16" y="43"/>
                  </a:lnTo>
                  <a:lnTo>
                    <a:pt x="16" y="44"/>
                  </a:lnTo>
                  <a:lnTo>
                    <a:pt x="2" y="47"/>
                  </a:lnTo>
                  <a:lnTo>
                    <a:pt x="1" y="46"/>
                  </a:lnTo>
                  <a:lnTo>
                    <a:pt x="0" y="45"/>
                  </a:lnTo>
                  <a:lnTo>
                    <a:pt x="0" y="44"/>
                  </a:lnTo>
                  <a:lnTo>
                    <a:pt x="1" y="43"/>
                  </a:lnTo>
                  <a:lnTo>
                    <a:pt x="0" y="41"/>
                  </a:lnTo>
                  <a:lnTo>
                    <a:pt x="0" y="34"/>
                  </a:lnTo>
                  <a:lnTo>
                    <a:pt x="0" y="32"/>
                  </a:lnTo>
                  <a:lnTo>
                    <a:pt x="1" y="28"/>
                  </a:lnTo>
                  <a:lnTo>
                    <a:pt x="1" y="26"/>
                  </a:lnTo>
                  <a:lnTo>
                    <a:pt x="1" y="24"/>
                  </a:lnTo>
                  <a:lnTo>
                    <a:pt x="1" y="22"/>
                  </a:lnTo>
                  <a:lnTo>
                    <a:pt x="1" y="21"/>
                  </a:lnTo>
                  <a:lnTo>
                    <a:pt x="1" y="20"/>
                  </a:lnTo>
                  <a:lnTo>
                    <a:pt x="4" y="18"/>
                  </a:lnTo>
                  <a:lnTo>
                    <a:pt x="5" y="14"/>
                  </a:lnTo>
                  <a:lnTo>
                    <a:pt x="4" y="12"/>
                  </a:lnTo>
                  <a:lnTo>
                    <a:pt x="4" y="10"/>
                  </a:lnTo>
                  <a:lnTo>
                    <a:pt x="4" y="9"/>
                  </a:lnTo>
                  <a:lnTo>
                    <a:pt x="3" y="7"/>
                  </a:lnTo>
                  <a:lnTo>
                    <a:pt x="4" y="4"/>
                  </a:lnTo>
                  <a:lnTo>
                    <a:pt x="3" y="3"/>
                  </a:lnTo>
                  <a:lnTo>
                    <a:pt x="3" y="2"/>
                  </a:lnTo>
                  <a:lnTo>
                    <a:pt x="4" y="2"/>
                  </a:lnTo>
                  <a:lnTo>
                    <a:pt x="5" y="1"/>
                  </a:lnTo>
                  <a:lnTo>
                    <a:pt x="6" y="1"/>
                  </a:lnTo>
                  <a:lnTo>
                    <a:pt x="7" y="0"/>
                  </a:lnTo>
                  <a:lnTo>
                    <a:pt x="17" y="29"/>
                  </a:lnTo>
                  <a:lnTo>
                    <a:pt x="17" y="30"/>
                  </a:lnTo>
                  <a:lnTo>
                    <a:pt x="17" y="31"/>
                  </a:lnTo>
                  <a:lnTo>
                    <a:pt x="19" y="33"/>
                  </a:lnTo>
                  <a:lnTo>
                    <a:pt x="20" y="33"/>
                  </a:lnTo>
                  <a:lnTo>
                    <a:pt x="20" y="34"/>
                  </a:lnTo>
                  <a:lnTo>
                    <a:pt x="20" y="35"/>
                  </a:lnTo>
                  <a:lnTo>
                    <a:pt x="21" y="37"/>
                  </a:lnTo>
                  <a:lnTo>
                    <a:pt x="21" y="38"/>
                  </a:lnTo>
                  <a:lnTo>
                    <a:pt x="21" y="39"/>
                  </a:lnTo>
                  <a:lnTo>
                    <a:pt x="21" y="4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4" name="Freeform 70"/>
            <p:cNvSpPr>
              <a:spLocks/>
            </p:cNvSpPr>
            <p:nvPr/>
          </p:nvSpPr>
          <p:spPr bwMode="auto">
            <a:xfrm>
              <a:off x="7697788" y="1887540"/>
              <a:ext cx="398462" cy="611187"/>
            </a:xfrm>
            <a:custGeom>
              <a:avLst/>
              <a:gdLst>
                <a:gd name="T0" fmla="*/ 661276199 w 49"/>
                <a:gd name="T1" fmla="*/ 2147483647 h 79"/>
                <a:gd name="T2" fmla="*/ 661276199 w 49"/>
                <a:gd name="T3" fmla="*/ 2147483647 h 79"/>
                <a:gd name="T4" fmla="*/ 793533014 w 49"/>
                <a:gd name="T5" fmla="*/ 2147483647 h 79"/>
                <a:gd name="T6" fmla="*/ 859653290 w 49"/>
                <a:gd name="T7" fmla="*/ 2147483647 h 79"/>
                <a:gd name="T8" fmla="*/ 925781698 w 49"/>
                <a:gd name="T9" fmla="*/ 2147483647 h 79"/>
                <a:gd name="T10" fmla="*/ 991910105 w 49"/>
                <a:gd name="T11" fmla="*/ 2147483647 h 79"/>
                <a:gd name="T12" fmla="*/ 1058038513 w 49"/>
                <a:gd name="T13" fmla="*/ 2147483647 h 79"/>
                <a:gd name="T14" fmla="*/ 1190295582 w 49"/>
                <a:gd name="T15" fmla="*/ 2147483647 h 79"/>
                <a:gd name="T16" fmla="*/ 1190295582 w 49"/>
                <a:gd name="T17" fmla="*/ 2147483647 h 79"/>
                <a:gd name="T18" fmla="*/ 1322552398 w 49"/>
                <a:gd name="T19" fmla="*/ 2147483647 h 79"/>
                <a:gd name="T20" fmla="*/ 1388672673 w 49"/>
                <a:gd name="T21" fmla="*/ 2147483647 h 79"/>
                <a:gd name="T22" fmla="*/ 1454801081 w 49"/>
                <a:gd name="T23" fmla="*/ 2147483647 h 79"/>
                <a:gd name="T24" fmla="*/ 1454801081 w 49"/>
                <a:gd name="T25" fmla="*/ 2147483647 h 79"/>
                <a:gd name="T26" fmla="*/ 1719314712 w 49"/>
                <a:gd name="T27" fmla="*/ 2147483647 h 79"/>
                <a:gd name="T28" fmla="*/ 1719314712 w 49"/>
                <a:gd name="T29" fmla="*/ 2147483647 h 79"/>
                <a:gd name="T30" fmla="*/ 1851571527 w 49"/>
                <a:gd name="T31" fmla="*/ 2147483647 h 79"/>
                <a:gd name="T32" fmla="*/ 1917691803 w 49"/>
                <a:gd name="T33" fmla="*/ 2147483647 h 79"/>
                <a:gd name="T34" fmla="*/ 2049948618 w 49"/>
                <a:gd name="T35" fmla="*/ 2147483647 h 79"/>
                <a:gd name="T36" fmla="*/ 2049948618 w 49"/>
                <a:gd name="T37" fmla="*/ 2147483647 h 79"/>
                <a:gd name="T38" fmla="*/ 2147483647 w 49"/>
                <a:gd name="T39" fmla="*/ 2147483647 h 79"/>
                <a:gd name="T40" fmla="*/ 2147483647 w 49"/>
                <a:gd name="T41" fmla="*/ 2147483647 h 79"/>
                <a:gd name="T42" fmla="*/ 2147483647 w 49"/>
                <a:gd name="T43" fmla="*/ 2147483647 h 79"/>
                <a:gd name="T44" fmla="*/ 2147483647 w 49"/>
                <a:gd name="T45" fmla="*/ 2147483647 h 79"/>
                <a:gd name="T46" fmla="*/ 2147483647 w 49"/>
                <a:gd name="T47" fmla="*/ 2147483647 h 79"/>
                <a:gd name="T48" fmla="*/ 2147483647 w 49"/>
                <a:gd name="T49" fmla="*/ 2147483647 h 79"/>
                <a:gd name="T50" fmla="*/ 2147483647 w 49"/>
                <a:gd name="T51" fmla="*/ 2147483647 h 79"/>
                <a:gd name="T52" fmla="*/ 2147483647 w 49"/>
                <a:gd name="T53" fmla="*/ 2147483647 h 79"/>
                <a:gd name="T54" fmla="*/ 2147483647 w 49"/>
                <a:gd name="T55" fmla="*/ 2147483647 h 79"/>
                <a:gd name="T56" fmla="*/ 2147483647 w 49"/>
                <a:gd name="T57" fmla="*/ 2147483647 h 79"/>
                <a:gd name="T58" fmla="*/ 2147483647 w 49"/>
                <a:gd name="T59" fmla="*/ 2094893888 h 79"/>
                <a:gd name="T60" fmla="*/ 2147483647 w 49"/>
                <a:gd name="T61" fmla="*/ 1915328280 h 79"/>
                <a:gd name="T62" fmla="*/ 2147483647 w 49"/>
                <a:gd name="T63" fmla="*/ 1855478397 h 79"/>
                <a:gd name="T64" fmla="*/ 2147483647 w 49"/>
                <a:gd name="T65" fmla="*/ 1915328280 h 79"/>
                <a:gd name="T66" fmla="*/ 2147483647 w 49"/>
                <a:gd name="T67" fmla="*/ 1675913273 h 79"/>
                <a:gd name="T68" fmla="*/ 2147483647 w 49"/>
                <a:gd name="T69" fmla="*/ 1556205769 h 79"/>
                <a:gd name="T70" fmla="*/ 2147483647 w 49"/>
                <a:gd name="T71" fmla="*/ 1556205769 h 79"/>
                <a:gd name="T72" fmla="*/ 2147483647 w 49"/>
                <a:gd name="T73" fmla="*/ 1556205769 h 79"/>
                <a:gd name="T74" fmla="*/ 2147483647 w 49"/>
                <a:gd name="T75" fmla="*/ 1496355885 h 79"/>
                <a:gd name="T76" fmla="*/ 2147483647 w 49"/>
                <a:gd name="T77" fmla="*/ 1316790762 h 79"/>
                <a:gd name="T78" fmla="*/ 1587057896 w 49"/>
                <a:gd name="T79" fmla="*/ 0 h 79"/>
                <a:gd name="T80" fmla="*/ 1454801081 w 49"/>
                <a:gd name="T81" fmla="*/ 0 h 79"/>
                <a:gd name="T82" fmla="*/ 1388672673 w 49"/>
                <a:gd name="T83" fmla="*/ 119707534 h 79"/>
                <a:gd name="T84" fmla="*/ 1190295582 w 49"/>
                <a:gd name="T85" fmla="*/ 119707534 h 79"/>
                <a:gd name="T86" fmla="*/ 991910105 w 49"/>
                <a:gd name="T87" fmla="*/ 299272749 h 79"/>
                <a:gd name="T88" fmla="*/ 925781698 w 49"/>
                <a:gd name="T89" fmla="*/ 119707534 h 79"/>
                <a:gd name="T90" fmla="*/ 859653290 w 49"/>
                <a:gd name="T91" fmla="*/ 59857635 h 79"/>
                <a:gd name="T92" fmla="*/ 396762441 w 49"/>
                <a:gd name="T93" fmla="*/ 957668008 h 79"/>
                <a:gd name="T94" fmla="*/ 462890849 w 49"/>
                <a:gd name="T95" fmla="*/ 1137225638 h 79"/>
                <a:gd name="T96" fmla="*/ 462890849 w 49"/>
                <a:gd name="T97" fmla="*/ 1316790762 h 79"/>
                <a:gd name="T98" fmla="*/ 330634033 w 49"/>
                <a:gd name="T99" fmla="*/ 1436498265 h 79"/>
                <a:gd name="T100" fmla="*/ 396762441 w 49"/>
                <a:gd name="T101" fmla="*/ 1915328280 h 79"/>
                <a:gd name="T102" fmla="*/ 264513694 w 49"/>
                <a:gd name="T103" fmla="*/ 2147483647 h 79"/>
                <a:gd name="T104" fmla="*/ 264513694 w 49"/>
                <a:gd name="T105" fmla="*/ 2147483647 h 79"/>
                <a:gd name="T106" fmla="*/ 198385286 w 49"/>
                <a:gd name="T107" fmla="*/ 2147483647 h 79"/>
                <a:gd name="T108" fmla="*/ 198385286 w 49"/>
                <a:gd name="T109" fmla="*/ 2147483647 h 79"/>
                <a:gd name="T110" fmla="*/ 66128424 w 49"/>
                <a:gd name="T111" fmla="*/ 2147483647 h 79"/>
                <a:gd name="T112" fmla="*/ 0 w 49"/>
                <a:gd name="T113" fmla="*/ 2147483647 h 79"/>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9"/>
                <a:gd name="T172" fmla="*/ 0 h 79"/>
                <a:gd name="T173" fmla="*/ 49 w 49"/>
                <a:gd name="T174" fmla="*/ 79 h 79"/>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9" h="79">
                  <a:moveTo>
                    <a:pt x="0" y="42"/>
                  </a:moveTo>
                  <a:lnTo>
                    <a:pt x="10" y="71"/>
                  </a:lnTo>
                  <a:lnTo>
                    <a:pt x="10" y="72"/>
                  </a:lnTo>
                  <a:lnTo>
                    <a:pt x="10" y="73"/>
                  </a:lnTo>
                  <a:lnTo>
                    <a:pt x="12" y="75"/>
                  </a:lnTo>
                  <a:lnTo>
                    <a:pt x="13" y="75"/>
                  </a:lnTo>
                  <a:lnTo>
                    <a:pt x="13" y="76"/>
                  </a:lnTo>
                  <a:lnTo>
                    <a:pt x="13" y="77"/>
                  </a:lnTo>
                  <a:lnTo>
                    <a:pt x="14" y="79"/>
                  </a:lnTo>
                  <a:lnTo>
                    <a:pt x="15" y="79"/>
                  </a:lnTo>
                  <a:lnTo>
                    <a:pt x="15" y="77"/>
                  </a:lnTo>
                  <a:lnTo>
                    <a:pt x="15" y="75"/>
                  </a:lnTo>
                  <a:lnTo>
                    <a:pt x="16" y="73"/>
                  </a:lnTo>
                  <a:lnTo>
                    <a:pt x="17" y="70"/>
                  </a:lnTo>
                  <a:lnTo>
                    <a:pt x="18" y="68"/>
                  </a:lnTo>
                  <a:lnTo>
                    <a:pt x="18" y="67"/>
                  </a:lnTo>
                  <a:lnTo>
                    <a:pt x="17" y="65"/>
                  </a:lnTo>
                  <a:lnTo>
                    <a:pt x="20" y="63"/>
                  </a:lnTo>
                  <a:lnTo>
                    <a:pt x="21" y="63"/>
                  </a:lnTo>
                  <a:lnTo>
                    <a:pt x="21" y="64"/>
                  </a:lnTo>
                  <a:lnTo>
                    <a:pt x="22" y="65"/>
                  </a:lnTo>
                  <a:lnTo>
                    <a:pt x="22" y="64"/>
                  </a:lnTo>
                  <a:lnTo>
                    <a:pt x="22" y="63"/>
                  </a:lnTo>
                  <a:lnTo>
                    <a:pt x="22" y="62"/>
                  </a:lnTo>
                  <a:lnTo>
                    <a:pt x="25" y="62"/>
                  </a:lnTo>
                  <a:lnTo>
                    <a:pt x="26" y="61"/>
                  </a:lnTo>
                  <a:lnTo>
                    <a:pt x="26" y="60"/>
                  </a:lnTo>
                  <a:lnTo>
                    <a:pt x="26" y="59"/>
                  </a:lnTo>
                  <a:lnTo>
                    <a:pt x="27" y="59"/>
                  </a:lnTo>
                  <a:lnTo>
                    <a:pt x="28" y="58"/>
                  </a:lnTo>
                  <a:lnTo>
                    <a:pt x="29" y="58"/>
                  </a:lnTo>
                  <a:lnTo>
                    <a:pt x="29" y="56"/>
                  </a:lnTo>
                  <a:lnTo>
                    <a:pt x="29" y="54"/>
                  </a:lnTo>
                  <a:lnTo>
                    <a:pt x="31" y="52"/>
                  </a:lnTo>
                  <a:lnTo>
                    <a:pt x="31" y="51"/>
                  </a:lnTo>
                  <a:lnTo>
                    <a:pt x="33" y="52"/>
                  </a:lnTo>
                  <a:lnTo>
                    <a:pt x="34" y="51"/>
                  </a:lnTo>
                  <a:lnTo>
                    <a:pt x="34" y="50"/>
                  </a:lnTo>
                  <a:lnTo>
                    <a:pt x="35" y="49"/>
                  </a:lnTo>
                  <a:lnTo>
                    <a:pt x="36" y="49"/>
                  </a:lnTo>
                  <a:lnTo>
                    <a:pt x="37" y="47"/>
                  </a:lnTo>
                  <a:lnTo>
                    <a:pt x="39" y="47"/>
                  </a:lnTo>
                  <a:lnTo>
                    <a:pt x="40" y="48"/>
                  </a:lnTo>
                  <a:lnTo>
                    <a:pt x="42" y="45"/>
                  </a:lnTo>
                  <a:lnTo>
                    <a:pt x="43" y="44"/>
                  </a:lnTo>
                  <a:lnTo>
                    <a:pt x="46" y="42"/>
                  </a:lnTo>
                  <a:lnTo>
                    <a:pt x="46" y="41"/>
                  </a:lnTo>
                  <a:lnTo>
                    <a:pt x="47" y="40"/>
                  </a:lnTo>
                  <a:lnTo>
                    <a:pt x="48" y="40"/>
                  </a:lnTo>
                  <a:lnTo>
                    <a:pt x="49" y="40"/>
                  </a:lnTo>
                  <a:lnTo>
                    <a:pt x="49" y="38"/>
                  </a:lnTo>
                  <a:lnTo>
                    <a:pt x="49" y="37"/>
                  </a:lnTo>
                  <a:lnTo>
                    <a:pt x="48" y="37"/>
                  </a:lnTo>
                  <a:lnTo>
                    <a:pt x="47" y="36"/>
                  </a:lnTo>
                  <a:lnTo>
                    <a:pt x="48" y="35"/>
                  </a:lnTo>
                  <a:lnTo>
                    <a:pt x="48" y="34"/>
                  </a:lnTo>
                  <a:lnTo>
                    <a:pt x="47" y="32"/>
                  </a:lnTo>
                  <a:lnTo>
                    <a:pt x="46" y="31"/>
                  </a:lnTo>
                  <a:lnTo>
                    <a:pt x="45" y="31"/>
                  </a:lnTo>
                  <a:lnTo>
                    <a:pt x="45" y="32"/>
                  </a:lnTo>
                  <a:lnTo>
                    <a:pt x="43" y="32"/>
                  </a:lnTo>
                  <a:lnTo>
                    <a:pt x="42" y="32"/>
                  </a:lnTo>
                  <a:lnTo>
                    <a:pt x="41" y="28"/>
                  </a:lnTo>
                  <a:lnTo>
                    <a:pt x="42" y="27"/>
                  </a:lnTo>
                  <a:lnTo>
                    <a:pt x="41" y="26"/>
                  </a:lnTo>
                  <a:lnTo>
                    <a:pt x="40" y="26"/>
                  </a:lnTo>
                  <a:lnTo>
                    <a:pt x="38" y="26"/>
                  </a:lnTo>
                  <a:lnTo>
                    <a:pt x="37" y="26"/>
                  </a:lnTo>
                  <a:lnTo>
                    <a:pt x="36" y="25"/>
                  </a:lnTo>
                  <a:lnTo>
                    <a:pt x="36" y="23"/>
                  </a:lnTo>
                  <a:lnTo>
                    <a:pt x="35" y="22"/>
                  </a:lnTo>
                  <a:lnTo>
                    <a:pt x="29" y="3"/>
                  </a:lnTo>
                  <a:lnTo>
                    <a:pt x="24" y="0"/>
                  </a:lnTo>
                  <a:lnTo>
                    <a:pt x="23" y="0"/>
                  </a:lnTo>
                  <a:lnTo>
                    <a:pt x="22" y="0"/>
                  </a:lnTo>
                  <a:lnTo>
                    <a:pt x="21" y="1"/>
                  </a:lnTo>
                  <a:lnTo>
                    <a:pt x="21" y="2"/>
                  </a:lnTo>
                  <a:lnTo>
                    <a:pt x="20" y="2"/>
                  </a:lnTo>
                  <a:lnTo>
                    <a:pt x="18" y="2"/>
                  </a:lnTo>
                  <a:lnTo>
                    <a:pt x="16" y="5"/>
                  </a:lnTo>
                  <a:lnTo>
                    <a:pt x="15" y="5"/>
                  </a:lnTo>
                  <a:lnTo>
                    <a:pt x="14" y="4"/>
                  </a:lnTo>
                  <a:lnTo>
                    <a:pt x="14" y="2"/>
                  </a:lnTo>
                  <a:lnTo>
                    <a:pt x="14" y="1"/>
                  </a:lnTo>
                  <a:lnTo>
                    <a:pt x="13" y="1"/>
                  </a:lnTo>
                  <a:lnTo>
                    <a:pt x="11" y="2"/>
                  </a:lnTo>
                  <a:lnTo>
                    <a:pt x="6" y="16"/>
                  </a:lnTo>
                  <a:lnTo>
                    <a:pt x="6" y="19"/>
                  </a:lnTo>
                  <a:lnTo>
                    <a:pt x="7" y="19"/>
                  </a:lnTo>
                  <a:lnTo>
                    <a:pt x="7" y="21"/>
                  </a:lnTo>
                  <a:lnTo>
                    <a:pt x="7" y="22"/>
                  </a:lnTo>
                  <a:lnTo>
                    <a:pt x="6" y="23"/>
                  </a:lnTo>
                  <a:lnTo>
                    <a:pt x="5" y="24"/>
                  </a:lnTo>
                  <a:lnTo>
                    <a:pt x="7" y="30"/>
                  </a:lnTo>
                  <a:lnTo>
                    <a:pt x="6" y="32"/>
                  </a:lnTo>
                  <a:lnTo>
                    <a:pt x="6" y="33"/>
                  </a:lnTo>
                  <a:lnTo>
                    <a:pt x="4" y="36"/>
                  </a:lnTo>
                  <a:lnTo>
                    <a:pt x="4" y="37"/>
                  </a:lnTo>
                  <a:lnTo>
                    <a:pt x="4" y="39"/>
                  </a:lnTo>
                  <a:lnTo>
                    <a:pt x="4" y="40"/>
                  </a:lnTo>
                  <a:lnTo>
                    <a:pt x="3" y="40"/>
                  </a:lnTo>
                  <a:lnTo>
                    <a:pt x="3" y="41"/>
                  </a:lnTo>
                  <a:lnTo>
                    <a:pt x="3" y="42"/>
                  </a:lnTo>
                  <a:lnTo>
                    <a:pt x="2" y="42"/>
                  </a:lnTo>
                  <a:lnTo>
                    <a:pt x="1" y="41"/>
                  </a:lnTo>
                  <a:lnTo>
                    <a:pt x="0" y="42"/>
                  </a:lnTo>
                  <a:close/>
                </a:path>
              </a:pathLst>
            </a:custGeom>
            <a:solidFill>
              <a:srgbClr val="0000A0"/>
            </a:solidFill>
            <a:ln w="12700" cmpd="sng">
              <a:solidFill>
                <a:schemeClr val="tx1"/>
              </a:solidFill>
              <a:prstDash val="solid"/>
              <a:round/>
              <a:headEnd/>
              <a:tailEnd/>
            </a:ln>
          </p:spPr>
          <p:txBody>
            <a:bodyPr/>
            <a:lstStyle/>
            <a:p>
              <a:endParaRPr lang="en-US"/>
            </a:p>
          </p:txBody>
        </p:sp>
        <p:grpSp>
          <p:nvGrpSpPr>
            <p:cNvPr id="32815" name="Group 71"/>
            <p:cNvGrpSpPr>
              <a:grpSpLocks/>
            </p:cNvGrpSpPr>
            <p:nvPr/>
          </p:nvGrpSpPr>
          <p:grpSpPr bwMode="auto">
            <a:xfrm>
              <a:off x="3159144" y="4589463"/>
              <a:ext cx="1044578" cy="635000"/>
              <a:chOff x="1991" y="3321"/>
              <a:chExt cx="361" cy="231"/>
            </a:xfrm>
          </p:grpSpPr>
          <p:sp>
            <p:nvSpPr>
              <p:cNvPr id="32816" name="Freeform 72"/>
              <p:cNvSpPr>
                <a:spLocks/>
              </p:cNvSpPr>
              <p:nvPr/>
            </p:nvSpPr>
            <p:spPr bwMode="auto">
              <a:xfrm>
                <a:off x="2274" y="3459"/>
                <a:ext cx="78" cy="93"/>
              </a:xfrm>
              <a:custGeom>
                <a:avLst/>
                <a:gdLst>
                  <a:gd name="T0" fmla="*/ 0 w 16"/>
                  <a:gd name="T1" fmla="*/ 166 h 19"/>
                  <a:gd name="T2" fmla="*/ 24 w 16"/>
                  <a:gd name="T3" fmla="*/ 313 h 19"/>
                  <a:gd name="T4" fmla="*/ 24 w 16"/>
                  <a:gd name="T5" fmla="*/ 382 h 19"/>
                  <a:gd name="T6" fmla="*/ 141 w 16"/>
                  <a:gd name="T7" fmla="*/ 455 h 19"/>
                  <a:gd name="T8" fmla="*/ 190 w 16"/>
                  <a:gd name="T9" fmla="*/ 382 h 19"/>
                  <a:gd name="T10" fmla="*/ 380 w 16"/>
                  <a:gd name="T11" fmla="*/ 264 h 19"/>
                  <a:gd name="T12" fmla="*/ 307 w 16"/>
                  <a:gd name="T13" fmla="*/ 117 h 19"/>
                  <a:gd name="T14" fmla="*/ 73 w 16"/>
                  <a:gd name="T15" fmla="*/ 0 h 19"/>
                  <a:gd name="T16" fmla="*/ 73 w 16"/>
                  <a:gd name="T17" fmla="*/ 117 h 19"/>
                  <a:gd name="T18" fmla="*/ 0 w 16"/>
                  <a:gd name="T19" fmla="*/ 166 h 19"/>
                  <a:gd name="T20" fmla="*/ 0 w 16"/>
                  <a:gd name="T21" fmla="*/ 166 h 1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6"/>
                  <a:gd name="T34" fmla="*/ 0 h 19"/>
                  <a:gd name="T35" fmla="*/ 16 w 16"/>
                  <a:gd name="T36" fmla="*/ 19 h 19"/>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6" h="19">
                    <a:moveTo>
                      <a:pt x="0" y="7"/>
                    </a:moveTo>
                    <a:lnTo>
                      <a:pt x="1" y="13"/>
                    </a:lnTo>
                    <a:lnTo>
                      <a:pt x="1" y="16"/>
                    </a:lnTo>
                    <a:lnTo>
                      <a:pt x="6" y="19"/>
                    </a:lnTo>
                    <a:lnTo>
                      <a:pt x="8" y="16"/>
                    </a:lnTo>
                    <a:lnTo>
                      <a:pt x="16" y="11"/>
                    </a:lnTo>
                    <a:lnTo>
                      <a:pt x="13" y="5"/>
                    </a:lnTo>
                    <a:lnTo>
                      <a:pt x="3" y="0"/>
                    </a:lnTo>
                    <a:lnTo>
                      <a:pt x="3" y="5"/>
                    </a:lnTo>
                    <a:lnTo>
                      <a:pt x="0" y="7"/>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7" name="Freeform 73"/>
              <p:cNvSpPr>
                <a:spLocks/>
              </p:cNvSpPr>
              <p:nvPr/>
            </p:nvSpPr>
            <p:spPr bwMode="auto">
              <a:xfrm>
                <a:off x="2235" y="3409"/>
                <a:ext cx="44" cy="29"/>
              </a:xfrm>
              <a:custGeom>
                <a:avLst/>
                <a:gdLst>
                  <a:gd name="T0" fmla="*/ 73 w 9"/>
                  <a:gd name="T1" fmla="*/ 140 h 6"/>
                  <a:gd name="T2" fmla="*/ 191 w 9"/>
                  <a:gd name="T3" fmla="*/ 140 h 6"/>
                  <a:gd name="T4" fmla="*/ 215 w 9"/>
                  <a:gd name="T5" fmla="*/ 72 h 6"/>
                  <a:gd name="T6" fmla="*/ 117 w 9"/>
                  <a:gd name="T7" fmla="*/ 48 h 6"/>
                  <a:gd name="T8" fmla="*/ 73 w 9"/>
                  <a:gd name="T9" fmla="*/ 48 h 6"/>
                  <a:gd name="T10" fmla="*/ 49 w 9"/>
                  <a:gd name="T11" fmla="*/ 0 h 6"/>
                  <a:gd name="T12" fmla="*/ 0 w 9"/>
                  <a:gd name="T13" fmla="*/ 48 h 6"/>
                  <a:gd name="T14" fmla="*/ 49 w 9"/>
                  <a:gd name="T15" fmla="*/ 116 h 6"/>
                  <a:gd name="T16" fmla="*/ 73 w 9"/>
                  <a:gd name="T17" fmla="*/ 140 h 6"/>
                  <a:gd name="T18" fmla="*/ 73 w 9"/>
                  <a:gd name="T19" fmla="*/ 140 h 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9"/>
                  <a:gd name="T31" fmla="*/ 0 h 6"/>
                  <a:gd name="T32" fmla="*/ 9 w 9"/>
                  <a:gd name="T33" fmla="*/ 6 h 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9" h="6">
                    <a:moveTo>
                      <a:pt x="3" y="6"/>
                    </a:moveTo>
                    <a:lnTo>
                      <a:pt x="8" y="6"/>
                    </a:lnTo>
                    <a:lnTo>
                      <a:pt x="9" y="3"/>
                    </a:lnTo>
                    <a:lnTo>
                      <a:pt x="5" y="2"/>
                    </a:lnTo>
                    <a:lnTo>
                      <a:pt x="3" y="2"/>
                    </a:lnTo>
                    <a:lnTo>
                      <a:pt x="2" y="0"/>
                    </a:lnTo>
                    <a:lnTo>
                      <a:pt x="0" y="2"/>
                    </a:lnTo>
                    <a:lnTo>
                      <a:pt x="2" y="5"/>
                    </a:lnTo>
                    <a:lnTo>
                      <a:pt x="3" y="6"/>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8" name="Freeform 74"/>
              <p:cNvSpPr>
                <a:spLocks/>
              </p:cNvSpPr>
              <p:nvPr/>
            </p:nvSpPr>
            <p:spPr bwMode="auto">
              <a:xfrm>
                <a:off x="2225" y="3438"/>
                <a:ext cx="20" cy="10"/>
              </a:xfrm>
              <a:custGeom>
                <a:avLst/>
                <a:gdLst>
                  <a:gd name="T0" fmla="*/ 0 w 4"/>
                  <a:gd name="T1" fmla="*/ 50 h 2"/>
                  <a:gd name="T2" fmla="*/ 100 w 4"/>
                  <a:gd name="T3" fmla="*/ 0 h 2"/>
                  <a:gd name="T4" fmla="*/ 100 w 4"/>
                  <a:gd name="T5" fmla="*/ 50 h 2"/>
                  <a:gd name="T6" fmla="*/ 0 w 4"/>
                  <a:gd name="T7" fmla="*/ 50 h 2"/>
                  <a:gd name="T8" fmla="*/ 0 w 4"/>
                  <a:gd name="T9" fmla="*/ 50 h 2"/>
                  <a:gd name="T10" fmla="*/ 0 60000 65536"/>
                  <a:gd name="T11" fmla="*/ 0 60000 65536"/>
                  <a:gd name="T12" fmla="*/ 0 60000 65536"/>
                  <a:gd name="T13" fmla="*/ 0 60000 65536"/>
                  <a:gd name="T14" fmla="*/ 0 60000 65536"/>
                  <a:gd name="T15" fmla="*/ 0 w 4"/>
                  <a:gd name="T16" fmla="*/ 0 h 2"/>
                  <a:gd name="T17" fmla="*/ 4 w 4"/>
                  <a:gd name="T18" fmla="*/ 2 h 2"/>
                </a:gdLst>
                <a:ahLst/>
                <a:cxnLst>
                  <a:cxn ang="T10">
                    <a:pos x="T0" y="T1"/>
                  </a:cxn>
                  <a:cxn ang="T11">
                    <a:pos x="T2" y="T3"/>
                  </a:cxn>
                  <a:cxn ang="T12">
                    <a:pos x="T4" y="T5"/>
                  </a:cxn>
                  <a:cxn ang="T13">
                    <a:pos x="T6" y="T7"/>
                  </a:cxn>
                  <a:cxn ang="T14">
                    <a:pos x="T8" y="T9"/>
                  </a:cxn>
                </a:cxnLst>
                <a:rect l="T15" t="T16" r="T17" b="T18"/>
                <a:pathLst>
                  <a:path w="4" h="2">
                    <a:moveTo>
                      <a:pt x="0" y="2"/>
                    </a:moveTo>
                    <a:lnTo>
                      <a:pt x="4" y="0"/>
                    </a:lnTo>
                    <a:lnTo>
                      <a:pt x="4" y="2"/>
                    </a:lnTo>
                    <a:lnTo>
                      <a:pt x="0" y="2"/>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19" name="Freeform 75"/>
              <p:cNvSpPr>
                <a:spLocks/>
              </p:cNvSpPr>
              <p:nvPr/>
            </p:nvSpPr>
            <p:spPr bwMode="auto">
              <a:xfrm>
                <a:off x="2211" y="3419"/>
                <a:ext cx="19" cy="14"/>
              </a:xfrm>
              <a:custGeom>
                <a:avLst/>
                <a:gdLst>
                  <a:gd name="T0" fmla="*/ 47 w 4"/>
                  <a:gd name="T1" fmla="*/ 0 h 3"/>
                  <a:gd name="T2" fmla="*/ 47 w 4"/>
                  <a:gd name="T3" fmla="*/ 0 h 3"/>
                  <a:gd name="T4" fmla="*/ 66 w 4"/>
                  <a:gd name="T5" fmla="*/ 0 h 3"/>
                  <a:gd name="T6" fmla="*/ 66 w 4"/>
                  <a:gd name="T7" fmla="*/ 0 h 3"/>
                  <a:gd name="T8" fmla="*/ 66 w 4"/>
                  <a:gd name="T9" fmla="*/ 0 h 3"/>
                  <a:gd name="T10" fmla="*/ 66 w 4"/>
                  <a:gd name="T11" fmla="*/ 23 h 3"/>
                  <a:gd name="T12" fmla="*/ 66 w 4"/>
                  <a:gd name="T13" fmla="*/ 23 h 3"/>
                  <a:gd name="T14" fmla="*/ 66 w 4"/>
                  <a:gd name="T15" fmla="*/ 23 h 3"/>
                  <a:gd name="T16" fmla="*/ 90 w 4"/>
                  <a:gd name="T17" fmla="*/ 23 h 3"/>
                  <a:gd name="T18" fmla="*/ 66 w 4"/>
                  <a:gd name="T19" fmla="*/ 42 h 3"/>
                  <a:gd name="T20" fmla="*/ 66 w 4"/>
                  <a:gd name="T21" fmla="*/ 42 h 3"/>
                  <a:gd name="T22" fmla="*/ 66 w 4"/>
                  <a:gd name="T23" fmla="*/ 42 h 3"/>
                  <a:gd name="T24" fmla="*/ 66 w 4"/>
                  <a:gd name="T25" fmla="*/ 65 h 3"/>
                  <a:gd name="T26" fmla="*/ 66 w 4"/>
                  <a:gd name="T27" fmla="*/ 65 h 3"/>
                  <a:gd name="T28" fmla="*/ 66 w 4"/>
                  <a:gd name="T29" fmla="*/ 65 h 3"/>
                  <a:gd name="T30" fmla="*/ 47 w 4"/>
                  <a:gd name="T31" fmla="*/ 65 h 3"/>
                  <a:gd name="T32" fmla="*/ 47 w 4"/>
                  <a:gd name="T33" fmla="*/ 65 h 3"/>
                  <a:gd name="T34" fmla="*/ 47 w 4"/>
                  <a:gd name="T35" fmla="*/ 65 h 3"/>
                  <a:gd name="T36" fmla="*/ 24 w 4"/>
                  <a:gd name="T37" fmla="*/ 65 h 3"/>
                  <a:gd name="T38" fmla="*/ 24 w 4"/>
                  <a:gd name="T39" fmla="*/ 65 h 3"/>
                  <a:gd name="T40" fmla="*/ 24 w 4"/>
                  <a:gd name="T41" fmla="*/ 65 h 3"/>
                  <a:gd name="T42" fmla="*/ 24 w 4"/>
                  <a:gd name="T43" fmla="*/ 42 h 3"/>
                  <a:gd name="T44" fmla="*/ 0 w 4"/>
                  <a:gd name="T45" fmla="*/ 42 h 3"/>
                  <a:gd name="T46" fmla="*/ 0 w 4"/>
                  <a:gd name="T47" fmla="*/ 42 h 3"/>
                  <a:gd name="T48" fmla="*/ 0 w 4"/>
                  <a:gd name="T49" fmla="*/ 23 h 3"/>
                  <a:gd name="T50" fmla="*/ 0 w 4"/>
                  <a:gd name="T51" fmla="*/ 23 h 3"/>
                  <a:gd name="T52" fmla="*/ 0 w 4"/>
                  <a:gd name="T53" fmla="*/ 23 h 3"/>
                  <a:gd name="T54" fmla="*/ 24 w 4"/>
                  <a:gd name="T55" fmla="*/ 23 h 3"/>
                  <a:gd name="T56" fmla="*/ 24 w 4"/>
                  <a:gd name="T57" fmla="*/ 0 h 3"/>
                  <a:gd name="T58" fmla="*/ 24 w 4"/>
                  <a:gd name="T59" fmla="*/ 0 h 3"/>
                  <a:gd name="T60" fmla="*/ 24 w 4"/>
                  <a:gd name="T61" fmla="*/ 0 h 3"/>
                  <a:gd name="T62" fmla="*/ 47 w 4"/>
                  <a:gd name="T63" fmla="*/ 0 h 3"/>
                  <a:gd name="T64" fmla="*/ 47 w 4"/>
                  <a:gd name="T65" fmla="*/ 0 h 3"/>
                  <a:gd name="T66" fmla="*/ 47 w 4"/>
                  <a:gd name="T67" fmla="*/ 0 h 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
                  <a:gd name="T103" fmla="*/ 0 h 3"/>
                  <a:gd name="T104" fmla="*/ 4 w 4"/>
                  <a:gd name="T105" fmla="*/ 3 h 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 h="3">
                    <a:moveTo>
                      <a:pt x="2" y="0"/>
                    </a:moveTo>
                    <a:lnTo>
                      <a:pt x="2" y="0"/>
                    </a:lnTo>
                    <a:lnTo>
                      <a:pt x="3" y="0"/>
                    </a:lnTo>
                    <a:lnTo>
                      <a:pt x="3" y="1"/>
                    </a:lnTo>
                    <a:lnTo>
                      <a:pt x="4" y="1"/>
                    </a:lnTo>
                    <a:lnTo>
                      <a:pt x="3" y="2"/>
                    </a:lnTo>
                    <a:lnTo>
                      <a:pt x="3" y="3"/>
                    </a:lnTo>
                    <a:lnTo>
                      <a:pt x="2" y="3"/>
                    </a:lnTo>
                    <a:lnTo>
                      <a:pt x="1" y="3"/>
                    </a:lnTo>
                    <a:lnTo>
                      <a:pt x="1" y="2"/>
                    </a:lnTo>
                    <a:lnTo>
                      <a:pt x="0" y="2"/>
                    </a:lnTo>
                    <a:lnTo>
                      <a:pt x="0" y="1"/>
                    </a:lnTo>
                    <a:lnTo>
                      <a:pt x="1" y="1"/>
                    </a:lnTo>
                    <a:lnTo>
                      <a:pt x="1" y="0"/>
                    </a:lnTo>
                    <a:lnTo>
                      <a:pt x="2" y="0"/>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0" name="Freeform 76"/>
              <p:cNvSpPr>
                <a:spLocks/>
              </p:cNvSpPr>
              <p:nvPr/>
            </p:nvSpPr>
            <p:spPr bwMode="auto">
              <a:xfrm>
                <a:off x="2186" y="3394"/>
                <a:ext cx="39" cy="15"/>
              </a:xfrm>
              <a:custGeom>
                <a:avLst/>
                <a:gdLst>
                  <a:gd name="T0" fmla="*/ 0 w 8"/>
                  <a:gd name="T1" fmla="*/ 75 h 3"/>
                  <a:gd name="T2" fmla="*/ 166 w 8"/>
                  <a:gd name="T3" fmla="*/ 75 h 3"/>
                  <a:gd name="T4" fmla="*/ 190 w 8"/>
                  <a:gd name="T5" fmla="*/ 0 h 3"/>
                  <a:gd name="T6" fmla="*/ 49 w 8"/>
                  <a:gd name="T7" fmla="*/ 0 h 3"/>
                  <a:gd name="T8" fmla="*/ 0 w 8"/>
                  <a:gd name="T9" fmla="*/ 75 h 3"/>
                  <a:gd name="T10" fmla="*/ 0 w 8"/>
                  <a:gd name="T11" fmla="*/ 75 h 3"/>
                  <a:gd name="T12" fmla="*/ 0 60000 65536"/>
                  <a:gd name="T13" fmla="*/ 0 60000 65536"/>
                  <a:gd name="T14" fmla="*/ 0 60000 65536"/>
                  <a:gd name="T15" fmla="*/ 0 60000 65536"/>
                  <a:gd name="T16" fmla="*/ 0 60000 65536"/>
                  <a:gd name="T17" fmla="*/ 0 60000 65536"/>
                  <a:gd name="T18" fmla="*/ 0 w 8"/>
                  <a:gd name="T19" fmla="*/ 0 h 3"/>
                  <a:gd name="T20" fmla="*/ 8 w 8"/>
                  <a:gd name="T21" fmla="*/ 3 h 3"/>
                </a:gdLst>
                <a:ahLst/>
                <a:cxnLst>
                  <a:cxn ang="T12">
                    <a:pos x="T0" y="T1"/>
                  </a:cxn>
                  <a:cxn ang="T13">
                    <a:pos x="T2" y="T3"/>
                  </a:cxn>
                  <a:cxn ang="T14">
                    <a:pos x="T4" y="T5"/>
                  </a:cxn>
                  <a:cxn ang="T15">
                    <a:pos x="T6" y="T7"/>
                  </a:cxn>
                  <a:cxn ang="T16">
                    <a:pos x="T8" y="T9"/>
                  </a:cxn>
                  <a:cxn ang="T17">
                    <a:pos x="T10" y="T11"/>
                  </a:cxn>
                </a:cxnLst>
                <a:rect l="T18" t="T19" r="T20" b="T21"/>
                <a:pathLst>
                  <a:path w="8" h="3">
                    <a:moveTo>
                      <a:pt x="0" y="3"/>
                    </a:moveTo>
                    <a:lnTo>
                      <a:pt x="7" y="3"/>
                    </a:lnTo>
                    <a:lnTo>
                      <a:pt x="8" y="0"/>
                    </a:lnTo>
                    <a:lnTo>
                      <a:pt x="2" y="0"/>
                    </a:lnTo>
                    <a:lnTo>
                      <a:pt x="0" y="3"/>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1" name="Freeform 77"/>
              <p:cNvSpPr>
                <a:spLocks/>
              </p:cNvSpPr>
              <p:nvPr/>
            </p:nvSpPr>
            <p:spPr bwMode="auto">
              <a:xfrm>
                <a:off x="2026" y="3321"/>
                <a:ext cx="38" cy="24"/>
              </a:xfrm>
              <a:custGeom>
                <a:avLst/>
                <a:gdLst>
                  <a:gd name="T0" fmla="*/ 0 w 8"/>
                  <a:gd name="T1" fmla="*/ 91 h 5"/>
                  <a:gd name="T2" fmla="*/ 66 w 8"/>
                  <a:gd name="T3" fmla="*/ 115 h 5"/>
                  <a:gd name="T4" fmla="*/ 133 w 8"/>
                  <a:gd name="T5" fmla="*/ 115 h 5"/>
                  <a:gd name="T6" fmla="*/ 180 w 8"/>
                  <a:gd name="T7" fmla="*/ 48 h 5"/>
                  <a:gd name="T8" fmla="*/ 114 w 8"/>
                  <a:gd name="T9" fmla="*/ 0 h 5"/>
                  <a:gd name="T10" fmla="*/ 24 w 8"/>
                  <a:gd name="T11" fmla="*/ 48 h 5"/>
                  <a:gd name="T12" fmla="*/ 0 w 8"/>
                  <a:gd name="T13" fmla="*/ 91 h 5"/>
                  <a:gd name="T14" fmla="*/ 0 w 8"/>
                  <a:gd name="T15" fmla="*/ 91 h 5"/>
                  <a:gd name="T16" fmla="*/ 0 60000 65536"/>
                  <a:gd name="T17" fmla="*/ 0 60000 65536"/>
                  <a:gd name="T18" fmla="*/ 0 60000 65536"/>
                  <a:gd name="T19" fmla="*/ 0 60000 65536"/>
                  <a:gd name="T20" fmla="*/ 0 60000 65536"/>
                  <a:gd name="T21" fmla="*/ 0 60000 65536"/>
                  <a:gd name="T22" fmla="*/ 0 60000 65536"/>
                  <a:gd name="T23" fmla="*/ 0 60000 65536"/>
                  <a:gd name="T24" fmla="*/ 0 w 8"/>
                  <a:gd name="T25" fmla="*/ 0 h 5"/>
                  <a:gd name="T26" fmla="*/ 8 w 8"/>
                  <a:gd name="T27" fmla="*/ 5 h 5"/>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 h="5">
                    <a:moveTo>
                      <a:pt x="0" y="4"/>
                    </a:moveTo>
                    <a:lnTo>
                      <a:pt x="3" y="5"/>
                    </a:lnTo>
                    <a:lnTo>
                      <a:pt x="6" y="5"/>
                    </a:lnTo>
                    <a:lnTo>
                      <a:pt x="8" y="2"/>
                    </a:lnTo>
                    <a:lnTo>
                      <a:pt x="5" y="0"/>
                    </a:lnTo>
                    <a:lnTo>
                      <a:pt x="1" y="2"/>
                    </a:lnTo>
                    <a:lnTo>
                      <a:pt x="0" y="4"/>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2" name="Freeform 78"/>
              <p:cNvSpPr>
                <a:spLocks/>
              </p:cNvSpPr>
              <p:nvPr/>
            </p:nvSpPr>
            <p:spPr bwMode="auto">
              <a:xfrm>
                <a:off x="1991" y="3321"/>
                <a:ext cx="20" cy="24"/>
              </a:xfrm>
              <a:custGeom>
                <a:avLst/>
                <a:gdLst>
                  <a:gd name="T0" fmla="*/ 0 w 4"/>
                  <a:gd name="T1" fmla="*/ 115 h 5"/>
                  <a:gd name="T2" fmla="*/ 100 w 4"/>
                  <a:gd name="T3" fmla="*/ 48 h 5"/>
                  <a:gd name="T4" fmla="*/ 100 w 4"/>
                  <a:gd name="T5" fmla="*/ 0 h 5"/>
                  <a:gd name="T6" fmla="*/ 0 w 4"/>
                  <a:gd name="T7" fmla="*/ 91 h 5"/>
                  <a:gd name="T8" fmla="*/ 0 w 4"/>
                  <a:gd name="T9" fmla="*/ 115 h 5"/>
                  <a:gd name="T10" fmla="*/ 0 w 4"/>
                  <a:gd name="T11" fmla="*/ 115 h 5"/>
                  <a:gd name="T12" fmla="*/ 0 60000 65536"/>
                  <a:gd name="T13" fmla="*/ 0 60000 65536"/>
                  <a:gd name="T14" fmla="*/ 0 60000 65536"/>
                  <a:gd name="T15" fmla="*/ 0 60000 65536"/>
                  <a:gd name="T16" fmla="*/ 0 60000 65536"/>
                  <a:gd name="T17" fmla="*/ 0 60000 65536"/>
                  <a:gd name="T18" fmla="*/ 0 w 4"/>
                  <a:gd name="T19" fmla="*/ 0 h 5"/>
                  <a:gd name="T20" fmla="*/ 4 w 4"/>
                  <a:gd name="T21" fmla="*/ 5 h 5"/>
                </a:gdLst>
                <a:ahLst/>
                <a:cxnLst>
                  <a:cxn ang="T12">
                    <a:pos x="T0" y="T1"/>
                  </a:cxn>
                  <a:cxn ang="T13">
                    <a:pos x="T2" y="T3"/>
                  </a:cxn>
                  <a:cxn ang="T14">
                    <a:pos x="T4" y="T5"/>
                  </a:cxn>
                  <a:cxn ang="T15">
                    <a:pos x="T6" y="T7"/>
                  </a:cxn>
                  <a:cxn ang="T16">
                    <a:pos x="T8" y="T9"/>
                  </a:cxn>
                  <a:cxn ang="T17">
                    <a:pos x="T10" y="T11"/>
                  </a:cxn>
                </a:cxnLst>
                <a:rect l="T18" t="T19" r="T20" b="T21"/>
                <a:pathLst>
                  <a:path w="4" h="5">
                    <a:moveTo>
                      <a:pt x="0" y="5"/>
                    </a:moveTo>
                    <a:lnTo>
                      <a:pt x="4" y="2"/>
                    </a:lnTo>
                    <a:lnTo>
                      <a:pt x="4" y="0"/>
                    </a:lnTo>
                    <a:lnTo>
                      <a:pt x="0" y="4"/>
                    </a:lnTo>
                    <a:lnTo>
                      <a:pt x="0" y="5"/>
                    </a:lnTo>
                    <a:close/>
                  </a:path>
                </a:pathLst>
              </a:custGeom>
              <a:solidFill>
                <a:srgbClr val="0000A0"/>
              </a:solidFill>
              <a:ln w="12700" cmpd="sng">
                <a:solidFill>
                  <a:schemeClr val="tx1"/>
                </a:solidFill>
                <a:prstDash val="solid"/>
                <a:round/>
                <a:headEnd/>
                <a:tailEnd/>
              </a:ln>
            </p:spPr>
            <p:txBody>
              <a:bodyPr/>
              <a:lstStyle/>
              <a:p>
                <a:endParaRPr lang="en-US"/>
              </a:p>
            </p:txBody>
          </p:sp>
          <p:sp>
            <p:nvSpPr>
              <p:cNvPr id="32823" name="Freeform 79"/>
              <p:cNvSpPr>
                <a:spLocks/>
              </p:cNvSpPr>
              <p:nvPr/>
            </p:nvSpPr>
            <p:spPr bwMode="auto">
              <a:xfrm>
                <a:off x="2128" y="3360"/>
                <a:ext cx="39" cy="34"/>
              </a:xfrm>
              <a:custGeom>
                <a:avLst/>
                <a:gdLst>
                  <a:gd name="T0" fmla="*/ 73 w 8"/>
                  <a:gd name="T1" fmla="*/ 165 h 7"/>
                  <a:gd name="T2" fmla="*/ 190 w 8"/>
                  <a:gd name="T3" fmla="*/ 165 h 7"/>
                  <a:gd name="T4" fmla="*/ 190 w 8"/>
                  <a:gd name="T5" fmla="*/ 92 h 7"/>
                  <a:gd name="T6" fmla="*/ 97 w 8"/>
                  <a:gd name="T7" fmla="*/ 0 h 7"/>
                  <a:gd name="T8" fmla="*/ 0 w 8"/>
                  <a:gd name="T9" fmla="*/ 49 h 7"/>
                  <a:gd name="T10" fmla="*/ 73 w 8"/>
                  <a:gd name="T11" fmla="*/ 165 h 7"/>
                  <a:gd name="T12" fmla="*/ 73 w 8"/>
                  <a:gd name="T13" fmla="*/ 165 h 7"/>
                  <a:gd name="T14" fmla="*/ 0 60000 65536"/>
                  <a:gd name="T15" fmla="*/ 0 60000 65536"/>
                  <a:gd name="T16" fmla="*/ 0 60000 65536"/>
                  <a:gd name="T17" fmla="*/ 0 60000 65536"/>
                  <a:gd name="T18" fmla="*/ 0 60000 65536"/>
                  <a:gd name="T19" fmla="*/ 0 60000 65536"/>
                  <a:gd name="T20" fmla="*/ 0 60000 65536"/>
                  <a:gd name="T21" fmla="*/ 0 w 8"/>
                  <a:gd name="T22" fmla="*/ 0 h 7"/>
                  <a:gd name="T23" fmla="*/ 8 w 8"/>
                  <a:gd name="T24" fmla="*/ 7 h 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8" h="7">
                    <a:moveTo>
                      <a:pt x="3" y="7"/>
                    </a:moveTo>
                    <a:lnTo>
                      <a:pt x="8" y="7"/>
                    </a:lnTo>
                    <a:lnTo>
                      <a:pt x="8" y="4"/>
                    </a:lnTo>
                    <a:lnTo>
                      <a:pt x="4" y="0"/>
                    </a:lnTo>
                    <a:lnTo>
                      <a:pt x="0" y="2"/>
                    </a:lnTo>
                    <a:lnTo>
                      <a:pt x="3" y="7"/>
                    </a:lnTo>
                    <a:close/>
                  </a:path>
                </a:pathLst>
              </a:custGeom>
              <a:solidFill>
                <a:srgbClr val="0000A0"/>
              </a:solidFill>
              <a:ln w="12700" cmpd="sng">
                <a:solidFill>
                  <a:schemeClr val="tx1"/>
                </a:solidFill>
                <a:prstDash val="solid"/>
                <a:round/>
                <a:headEnd/>
                <a:tailEnd/>
              </a:ln>
            </p:spPr>
            <p:txBody>
              <a:bodyPr/>
              <a:lstStyle/>
              <a:p>
                <a:endParaRPr lang="en-US"/>
              </a:p>
            </p:txBody>
          </p:sp>
        </p:grpSp>
      </p:grpSp>
    </p:spTree>
    <p:extLst>
      <p:ext uri="{BB962C8B-B14F-4D97-AF65-F5344CB8AC3E}">
        <p14:creationId xmlns:p14="http://schemas.microsoft.com/office/powerpoint/2010/main" val="363059333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Symbol" pitchFamily="18" charset="2"/>
              </a:rPr>
              <a:t>a</a:t>
            </a:r>
            <a:r>
              <a:rPr lang="en-US" dirty="0" smtClean="0"/>
              <a:t>- and </a:t>
            </a:r>
            <a:r>
              <a:rPr lang="en-US" dirty="0" smtClean="0">
                <a:latin typeface="Symbol" pitchFamily="18" charset="2"/>
              </a:rPr>
              <a:t>b</a:t>
            </a:r>
            <a:r>
              <a:rPr lang="en-US" dirty="0" smtClean="0"/>
              <a:t>- </a:t>
            </a:r>
            <a:r>
              <a:rPr lang="en-US" dirty="0" err="1" smtClean="0"/>
              <a:t>Anomers</a:t>
            </a:r>
            <a:endParaRPr lang="en-US" dirty="0"/>
          </a:p>
        </p:txBody>
      </p:sp>
      <p:sp>
        <p:nvSpPr>
          <p:cNvPr id="3" name="Content Placeholder 2"/>
          <p:cNvSpPr>
            <a:spLocks noGrp="1"/>
          </p:cNvSpPr>
          <p:nvPr>
            <p:ph idx="1"/>
          </p:nvPr>
        </p:nvSpPr>
        <p:spPr>
          <a:xfrm>
            <a:off x="457200" y="977900"/>
            <a:ext cx="8229600" cy="4987925"/>
          </a:xfrm>
        </p:spPr>
        <p:txBody>
          <a:bodyPr/>
          <a:lstStyle/>
          <a:p>
            <a:r>
              <a:rPr lang="en-US" b="1" dirty="0" err="1" smtClean="0"/>
              <a:t>Anomers</a:t>
            </a:r>
            <a:r>
              <a:rPr lang="en-US" dirty="0" smtClean="0"/>
              <a:t> refer to two sugars that differ only by the stereochemistry at the carbon which is the carbonyl carbon in the open-chain form (the “</a:t>
            </a:r>
            <a:r>
              <a:rPr lang="en-US" b="1" dirty="0" err="1" smtClean="0"/>
              <a:t>anomeric</a:t>
            </a:r>
            <a:r>
              <a:rPr lang="en-US" b="1" dirty="0" smtClean="0"/>
              <a:t> carbon</a:t>
            </a:r>
            <a:r>
              <a:rPr lang="en-US" dirty="0" smtClean="0"/>
              <a:t>”).</a:t>
            </a:r>
          </a:p>
          <a:p>
            <a:pPr>
              <a:buNone/>
            </a:pPr>
            <a:endParaRPr lang="en-US" dirty="0" smtClean="0"/>
          </a:p>
        </p:txBody>
      </p:sp>
      <p:sp>
        <p:nvSpPr>
          <p:cNvPr id="4" name="Slide Number Placeholder 3"/>
          <p:cNvSpPr>
            <a:spLocks noGrp="1"/>
          </p:cNvSpPr>
          <p:nvPr>
            <p:ph type="sldNum" sz="quarter" idx="10"/>
          </p:nvPr>
        </p:nvSpPr>
        <p:spPr/>
        <p:txBody>
          <a:bodyPr/>
          <a:lstStyle/>
          <a:p>
            <a:fld id="{CA0657DA-BC2A-43DF-B5F0-4F866DCDB88B}" type="slidenum">
              <a:rPr lang="en-US" smtClean="0"/>
              <a:pPr/>
              <a:t>7</a:t>
            </a:fld>
            <a:endParaRPr lang="en-US"/>
          </a:p>
        </p:txBody>
      </p:sp>
      <p:graphicFrame>
        <p:nvGraphicFramePr>
          <p:cNvPr id="140290" name="Object 2"/>
          <p:cNvGraphicFramePr>
            <a:graphicFrameLocks noChangeAspect="1"/>
          </p:cNvGraphicFramePr>
          <p:nvPr/>
        </p:nvGraphicFramePr>
        <p:xfrm>
          <a:off x="3538538" y="2428875"/>
          <a:ext cx="5341937" cy="3751263"/>
        </p:xfrm>
        <a:graphic>
          <a:graphicData uri="http://schemas.openxmlformats.org/presentationml/2006/ole">
            <mc:AlternateContent xmlns:mc="http://schemas.openxmlformats.org/markup-compatibility/2006">
              <mc:Choice xmlns:v="urn:schemas-microsoft-com:vml" Requires="v">
                <p:oleObj spid="_x0000_s140292" name="CS ChemDraw Drawing" r:id="rId3" imgW="5341283" imgH="3751634" progId="ChemDraw.Document.6.0">
                  <p:embed/>
                </p:oleObj>
              </mc:Choice>
              <mc:Fallback>
                <p:oleObj name="CS ChemDraw Drawing" r:id="rId3" imgW="5341283" imgH="3751634"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38538" y="2428875"/>
                        <a:ext cx="5341937" cy="3751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6" name="TextBox 5"/>
          <p:cNvSpPr txBox="1"/>
          <p:nvPr/>
        </p:nvSpPr>
        <p:spPr>
          <a:xfrm>
            <a:off x="520701" y="2552700"/>
            <a:ext cx="2908300" cy="3046988"/>
          </a:xfrm>
          <a:prstGeom prst="rect">
            <a:avLst/>
          </a:prstGeom>
          <a:noFill/>
        </p:spPr>
        <p:txBody>
          <a:bodyPr wrap="square" rtlCol="0">
            <a:spAutoFit/>
          </a:bodyPr>
          <a:lstStyle/>
          <a:p>
            <a:r>
              <a:rPr lang="en-US" dirty="0" smtClean="0"/>
              <a:t>Chair structure: </a:t>
            </a:r>
          </a:p>
          <a:p>
            <a:r>
              <a:rPr lang="en-US" dirty="0" smtClean="0">
                <a:latin typeface="Symbol" pitchFamily="18" charset="2"/>
              </a:rPr>
              <a:t>a</a:t>
            </a:r>
            <a:r>
              <a:rPr lang="en-US" dirty="0" smtClean="0"/>
              <a:t>-OH axial, </a:t>
            </a:r>
            <a:r>
              <a:rPr lang="en-US" dirty="0" smtClean="0">
                <a:latin typeface="Symbol" pitchFamily="18" charset="2"/>
              </a:rPr>
              <a:t>b</a:t>
            </a:r>
            <a:r>
              <a:rPr lang="en-US" dirty="0" smtClean="0"/>
              <a:t>-OH equatorial</a:t>
            </a:r>
          </a:p>
          <a:p>
            <a:endParaRPr lang="en-US" dirty="0" smtClean="0"/>
          </a:p>
          <a:p>
            <a:endParaRPr lang="en-US" dirty="0" smtClean="0"/>
          </a:p>
          <a:p>
            <a:endParaRPr lang="en-US" dirty="0" smtClean="0"/>
          </a:p>
          <a:p>
            <a:r>
              <a:rPr lang="en-US" dirty="0" smtClean="0"/>
              <a:t>“Haworth” structure:</a:t>
            </a:r>
          </a:p>
          <a:p>
            <a:r>
              <a:rPr lang="en-US" dirty="0" smtClean="0">
                <a:latin typeface="Symbol" pitchFamily="18" charset="2"/>
              </a:rPr>
              <a:t>a</a:t>
            </a:r>
            <a:r>
              <a:rPr lang="en-US" dirty="0" smtClean="0"/>
              <a:t>- down, </a:t>
            </a:r>
            <a:r>
              <a:rPr lang="en-US" dirty="0" smtClean="0">
                <a:latin typeface="Symbol" pitchFamily="18" charset="2"/>
              </a:rPr>
              <a:t>b</a:t>
            </a:r>
            <a:r>
              <a:rPr lang="en-US" dirty="0" smtClean="0"/>
              <a:t>-up</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0"/>
          </p:nvPr>
        </p:nvSpPr>
        <p:spPr/>
        <p:txBody>
          <a:bodyPr/>
          <a:lstStyle/>
          <a:p>
            <a:fld id="{627F9669-B74F-4663-9034-D42095D3BC96}" type="slidenum">
              <a:rPr lang="en-US" smtClean="0"/>
              <a:pPr/>
              <a:t>8</a:t>
            </a:fld>
            <a:endParaRPr lang="en-US"/>
          </a:p>
        </p:txBody>
      </p:sp>
      <p:sp>
        <p:nvSpPr>
          <p:cNvPr id="3" name="Rectangle 2"/>
          <p:cNvSpPr/>
          <p:nvPr/>
        </p:nvSpPr>
        <p:spPr>
          <a:xfrm>
            <a:off x="444500" y="364004"/>
            <a:ext cx="8229600" cy="830997"/>
          </a:xfrm>
          <a:prstGeom prst="rect">
            <a:avLst/>
          </a:prstGeom>
        </p:spPr>
        <p:txBody>
          <a:bodyPr wrap="square">
            <a:spAutoFit/>
          </a:bodyPr>
          <a:lstStyle/>
          <a:p>
            <a:pPr algn="just"/>
            <a:r>
              <a:rPr lang="en-US" dirty="0" smtClean="0">
                <a:latin typeface="Symbol" pitchFamily="18" charset="2"/>
              </a:rPr>
              <a:t>a</a:t>
            </a:r>
            <a:r>
              <a:rPr lang="en-US" dirty="0" smtClean="0"/>
              <a:t>- and </a:t>
            </a:r>
            <a:r>
              <a:rPr lang="en-US" dirty="0" smtClean="0">
                <a:latin typeface="Symbol" pitchFamily="18" charset="2"/>
              </a:rPr>
              <a:t>b</a:t>
            </a:r>
            <a:r>
              <a:rPr lang="en-US" dirty="0" smtClean="0"/>
              <a:t>- </a:t>
            </a:r>
            <a:r>
              <a:rPr lang="en-US" dirty="0" err="1" smtClean="0"/>
              <a:t>anomers</a:t>
            </a:r>
            <a:r>
              <a:rPr lang="en-US" dirty="0" smtClean="0"/>
              <a:t> of cyclic </a:t>
            </a:r>
            <a:r>
              <a:rPr lang="en-US" dirty="0" err="1" smtClean="0"/>
              <a:t>hemiacetals</a:t>
            </a:r>
            <a:r>
              <a:rPr lang="en-US" dirty="0" smtClean="0"/>
              <a:t> interconvert via the open-chain </a:t>
            </a:r>
            <a:r>
              <a:rPr lang="en-US" dirty="0" err="1" smtClean="0"/>
              <a:t>aldehyde</a:t>
            </a:r>
            <a:r>
              <a:rPr lang="en-US" dirty="0" smtClean="0"/>
              <a:t>.  </a:t>
            </a:r>
          </a:p>
        </p:txBody>
      </p:sp>
      <p:graphicFrame>
        <p:nvGraphicFramePr>
          <p:cNvPr id="141314" name="Object 2"/>
          <p:cNvGraphicFramePr>
            <a:graphicFrameLocks noChangeAspect="1"/>
          </p:cNvGraphicFramePr>
          <p:nvPr/>
        </p:nvGraphicFramePr>
        <p:xfrm>
          <a:off x="1336675" y="1614488"/>
          <a:ext cx="6472238" cy="4164012"/>
        </p:xfrm>
        <a:graphic>
          <a:graphicData uri="http://schemas.openxmlformats.org/presentationml/2006/ole">
            <mc:AlternateContent xmlns:mc="http://schemas.openxmlformats.org/markup-compatibility/2006">
              <mc:Choice xmlns:v="urn:schemas-microsoft-com:vml" Requires="v">
                <p:oleObj spid="_x0000_s141316" name="CS ChemDraw Drawing" r:id="rId3" imgW="6472010" imgH="4164789" progId="ChemDraw.Document.6.0">
                  <p:embed/>
                </p:oleObj>
              </mc:Choice>
              <mc:Fallback>
                <p:oleObj name="CS ChemDraw Drawing" r:id="rId3" imgW="6472010" imgH="4164789" progId="ChemDraw.Document.6.0">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6675" y="1614488"/>
                        <a:ext cx="6472238" cy="4164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431800" y="6261100"/>
            <a:ext cx="2595582" cy="461665"/>
          </a:xfrm>
          <a:prstGeom prst="rect">
            <a:avLst/>
          </a:prstGeom>
          <a:noFill/>
        </p:spPr>
        <p:txBody>
          <a:bodyPr wrap="none" rtlCol="0">
            <a:spAutoFit/>
          </a:bodyPr>
          <a:lstStyle/>
          <a:p>
            <a:r>
              <a:rPr lang="en-US" dirty="0" smtClean="0"/>
              <a:t>See text, p. 1236.</a:t>
            </a:r>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Glycosides</a:t>
            </a:r>
            <a:endParaRPr lang="en-US" dirty="0"/>
          </a:p>
        </p:txBody>
      </p:sp>
      <p:sp>
        <p:nvSpPr>
          <p:cNvPr id="3" name="Content Placeholder 2"/>
          <p:cNvSpPr>
            <a:spLocks noGrp="1"/>
          </p:cNvSpPr>
          <p:nvPr>
            <p:ph idx="1"/>
          </p:nvPr>
        </p:nvSpPr>
        <p:spPr/>
        <p:txBody>
          <a:bodyPr/>
          <a:lstStyle/>
          <a:p>
            <a:r>
              <a:rPr lang="en-US" dirty="0" smtClean="0"/>
              <a:t>A monosaccharide </a:t>
            </a:r>
            <a:r>
              <a:rPr lang="en-US" dirty="0" err="1" smtClean="0"/>
              <a:t>hemiacetal</a:t>
            </a:r>
            <a:r>
              <a:rPr lang="en-US" dirty="0" smtClean="0"/>
              <a:t> can react with an alcohol to form an </a:t>
            </a:r>
            <a:r>
              <a:rPr lang="en-US" dirty="0" err="1" smtClean="0"/>
              <a:t>acetal</a:t>
            </a:r>
            <a:r>
              <a:rPr lang="en-US" dirty="0" smtClean="0"/>
              <a:t>.  Such </a:t>
            </a:r>
            <a:r>
              <a:rPr lang="en-US" dirty="0" err="1" smtClean="0"/>
              <a:t>acetals</a:t>
            </a:r>
            <a:r>
              <a:rPr lang="en-US" dirty="0" smtClean="0"/>
              <a:t> are called </a:t>
            </a:r>
            <a:r>
              <a:rPr lang="en-US" b="1" dirty="0" smtClean="0"/>
              <a:t>glycosides</a:t>
            </a:r>
            <a:r>
              <a:rPr lang="en-US" dirty="0" smtClean="0"/>
              <a:t>, and the new C-O bond is called a </a:t>
            </a:r>
            <a:r>
              <a:rPr lang="en-US" b="1" dirty="0" err="1" smtClean="0"/>
              <a:t>glycosidic</a:t>
            </a:r>
            <a:r>
              <a:rPr lang="en-US" b="1" dirty="0" smtClean="0"/>
              <a:t> bond</a:t>
            </a:r>
            <a:r>
              <a:rPr lang="en-US" dirty="0" smtClean="0"/>
              <a:t>.</a:t>
            </a:r>
          </a:p>
          <a:p>
            <a:endParaRPr lang="en-US" dirty="0" smtClean="0"/>
          </a:p>
          <a:p>
            <a:endParaRPr lang="en-US" dirty="0" smtClean="0"/>
          </a:p>
        </p:txBody>
      </p:sp>
      <p:sp>
        <p:nvSpPr>
          <p:cNvPr id="4" name="Slide Number Placeholder 3"/>
          <p:cNvSpPr>
            <a:spLocks noGrp="1"/>
          </p:cNvSpPr>
          <p:nvPr>
            <p:ph type="sldNum" sz="quarter" idx="10"/>
          </p:nvPr>
        </p:nvSpPr>
        <p:spPr/>
        <p:txBody>
          <a:bodyPr/>
          <a:lstStyle/>
          <a:p>
            <a:fld id="{CA0657DA-BC2A-43DF-B5F0-4F866DCDB88B}" type="slidenum">
              <a:rPr lang="en-US" smtClean="0"/>
              <a:pPr/>
              <a:t>9</a:t>
            </a:fld>
            <a:endParaRPr lang="en-US"/>
          </a:p>
        </p:txBody>
      </p:sp>
      <p:graphicFrame>
        <p:nvGraphicFramePr>
          <p:cNvPr id="142340" name="Object 4"/>
          <p:cNvGraphicFramePr>
            <a:graphicFrameLocks noChangeAspect="1"/>
          </p:cNvGraphicFramePr>
          <p:nvPr/>
        </p:nvGraphicFramePr>
        <p:xfrm>
          <a:off x="1347788" y="2867025"/>
          <a:ext cx="6448425" cy="1985963"/>
        </p:xfrm>
        <a:graphic>
          <a:graphicData uri="http://schemas.openxmlformats.org/presentationml/2006/ole">
            <mc:AlternateContent xmlns:mc="http://schemas.openxmlformats.org/markup-compatibility/2006">
              <mc:Choice xmlns:v="urn:schemas-microsoft-com:vml" Requires="v">
                <p:oleObj spid="_x0000_s142342" name="CS ChemDraw Drawing" r:id="rId3" imgW="6449082" imgH="1985523" progId="ChemDraw.Document.6.0">
                  <p:embed/>
                </p:oleObj>
              </mc:Choice>
              <mc:Fallback>
                <p:oleObj name="CS ChemDraw Drawing" r:id="rId3" imgW="6449082" imgH="1985523" progId="ChemDraw.Document.6.0">
                  <p:embed/>
                  <p:pic>
                    <p:nvPicPr>
                      <p:cNvPr id="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47788" y="2867025"/>
                        <a:ext cx="6448425" cy="198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richardson-sem">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richardson-sem</Template>
  <TotalTime>3319</TotalTime>
  <Words>3323</Words>
  <Application>Microsoft Office PowerPoint</Application>
  <PresentationFormat>On-screen Show (4:3)</PresentationFormat>
  <Paragraphs>386</Paragraphs>
  <Slides>64</Slides>
  <Notes>10</Notes>
  <HiddenSlides>0</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64</vt:i4>
      </vt:variant>
    </vt:vector>
  </HeadingPairs>
  <TitlesOfParts>
    <vt:vector size="67" baseType="lpstr">
      <vt:lpstr>richardson-sem</vt:lpstr>
      <vt:lpstr>CS ChemDraw Drawing</vt:lpstr>
      <vt:lpstr>Image</vt:lpstr>
      <vt:lpstr>Carbohydrates</vt:lpstr>
      <vt:lpstr>Carbohydrate Stereochemistry</vt:lpstr>
      <vt:lpstr>PowerPoint Presentation</vt:lpstr>
      <vt:lpstr>Carbohydrate Terminology</vt:lpstr>
      <vt:lpstr>PowerPoint Presentation</vt:lpstr>
      <vt:lpstr>Sugar Hemiacetals</vt:lpstr>
      <vt:lpstr>a- and b- Anomers</vt:lpstr>
      <vt:lpstr>PowerPoint Presentation</vt:lpstr>
      <vt:lpstr>Glycosides</vt:lpstr>
      <vt:lpstr>PowerPoint Presentation</vt:lpstr>
      <vt:lpstr>PowerPoint Presentation</vt:lpstr>
      <vt:lpstr>Polysaccharides</vt:lpstr>
      <vt:lpstr>Cellulose and Amylose</vt:lpstr>
      <vt:lpstr>High-Fructose Corn Syrup (HFCS)</vt:lpstr>
      <vt:lpstr>PowerPoint Presentation</vt:lpstr>
      <vt:lpstr>Is HFCS Unhealthy?</vt:lpstr>
      <vt:lpstr>The Rise of Corn</vt:lpstr>
      <vt:lpstr>“Corn Chips With Legs”</vt:lpstr>
      <vt:lpstr>Example: McDonald’s</vt:lpstr>
      <vt:lpstr>Corn as a Raw Material</vt:lpstr>
      <vt:lpstr>Fats and Oils</vt:lpstr>
      <vt:lpstr>Hydrogenated Vegetable Oil</vt:lpstr>
      <vt:lpstr>trans- Fats</vt:lpstr>
      <vt:lpstr>PowerPoint Presentation</vt:lpstr>
      <vt:lpstr>PowerPoint Presentation</vt:lpstr>
      <vt:lpstr>Meat Production</vt:lpstr>
      <vt:lpstr>PowerPoint Presentation</vt:lpstr>
      <vt:lpstr>Amino Acids</vt:lpstr>
      <vt:lpstr>Complete Proteins</vt:lpstr>
      <vt:lpstr>Agriculture’s Energy Cost</vt:lpstr>
      <vt:lpstr>Nitrogen Fixation</vt:lpstr>
      <vt:lpstr>The Haber Process</vt:lpstr>
      <vt:lpstr>Consequences of Productivity</vt:lpstr>
      <vt:lpstr>Walking a Dietary Minefield</vt:lpstr>
      <vt:lpstr>PowerPoint Presentation</vt:lpstr>
      <vt:lpstr>PowerPoint Presentation</vt:lpstr>
      <vt:lpstr>Obesity Trends* Among U.S. Adults BRFSS, 1985</vt:lpstr>
      <vt:lpstr>Obesity Trends* Among U.S. Adults BRFSS, 1986</vt:lpstr>
      <vt:lpstr>Obesity Trends* Among U.S. Adults BRFSS, 1987</vt:lpstr>
      <vt:lpstr>Obesity Trends* Among U.S. Adults BRFSS, 1988</vt:lpstr>
      <vt:lpstr>Obesity Trends* Among U.S. Adults BRFSS, 1989</vt:lpstr>
      <vt:lpstr>Obesity Trends* Among U.S. Adults BRFSS, 1990</vt:lpstr>
      <vt:lpstr>Obesity Trends* Among U.S. Adults BRFSS, 1991</vt:lpstr>
      <vt:lpstr>Obesity Trends* Among U.S. Adults BRFSS, 1992</vt:lpstr>
      <vt:lpstr>Obesity Trends* Among U.S. Adults BRFSS, 1993</vt:lpstr>
      <vt:lpstr>Obesity Trends* Among U.S. Adults BRFSS, 1994</vt:lpstr>
      <vt:lpstr>Obesity Trends* Among U.S. Adults BRFSS, 1995</vt:lpstr>
      <vt:lpstr>Obesity Trends* Among U.S. Adults BRFSS, 1996</vt:lpstr>
      <vt:lpstr>Obesity Trends* Among U.S. Adults BRFSS, 1997</vt:lpstr>
      <vt:lpstr>Obesity Trends* Among U.S. Adults BRFSS, 1998</vt:lpstr>
      <vt:lpstr>Obesity Trends* Among U.S. Adults BRFSS, 1999</vt:lpstr>
      <vt:lpstr>Obesity Trends* Among U.S. Adults BRFSS, 2000</vt:lpstr>
      <vt:lpstr>Obesity Trends* Among U.S. Adults BRFSS, 2001</vt:lpstr>
      <vt:lpstr>PowerPoint Presentation</vt:lpstr>
      <vt:lpstr>Obesity Trends* Among U.S. Adults BRFSS, 2003</vt:lpstr>
      <vt:lpstr>Obesity Trends* Among U.S. Adults BRFSS, 2004</vt:lpstr>
      <vt:lpstr>Obesity Trends* Among U.S. Adults BRFSS, 2005</vt:lpstr>
      <vt:lpstr>Obesity Trends* Among U.S. Adults BRFSS, 2006</vt:lpstr>
      <vt:lpstr>Obesity Trends* Among U.S. Adults BRFSS, 2007</vt:lpstr>
      <vt:lpstr>Obesity Trends* Among U.S. Adults BRFSS, 2008</vt:lpstr>
      <vt:lpstr>Obesity Trends* Among U.S. Adults BRFSS, 2009</vt:lpstr>
      <vt:lpstr>Obesity Trends* Among U.S. Adults BRFSS, 2010</vt:lpstr>
      <vt:lpstr>PowerPoint Presentation</vt:lpstr>
      <vt:lpstr>PowerPoint Presentation</vt:lpstr>
    </vt:vector>
  </TitlesOfParts>
  <Company>MT OPTICAL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Ribozyme Catalysis</dc:title>
  <dc:creator>Geoffrey Sametz</dc:creator>
  <cp:lastModifiedBy>sametz</cp:lastModifiedBy>
  <cp:revision>39</cp:revision>
  <dcterms:created xsi:type="dcterms:W3CDTF">2009-05-16T19:36:22Z</dcterms:created>
  <dcterms:modified xsi:type="dcterms:W3CDTF">2012-01-31T01:30:36Z</dcterms:modified>
</cp:coreProperties>
</file>