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297" r:id="rId2"/>
    <p:sldId id="301" r:id="rId3"/>
    <p:sldId id="302" r:id="rId4"/>
    <p:sldId id="303" r:id="rId5"/>
    <p:sldId id="305" r:id="rId6"/>
    <p:sldId id="306" r:id="rId7"/>
    <p:sldId id="307" r:id="rId8"/>
    <p:sldId id="381" r:id="rId9"/>
    <p:sldId id="309" r:id="rId10"/>
    <p:sldId id="308" r:id="rId11"/>
    <p:sldId id="256" r:id="rId12"/>
    <p:sldId id="257" r:id="rId13"/>
    <p:sldId id="258" r:id="rId14"/>
    <p:sldId id="266" r:id="rId15"/>
    <p:sldId id="299" r:id="rId16"/>
    <p:sldId id="368" r:id="rId17"/>
    <p:sldId id="366" r:id="rId18"/>
    <p:sldId id="267" r:id="rId19"/>
    <p:sldId id="372" r:id="rId20"/>
    <p:sldId id="367" r:id="rId21"/>
    <p:sldId id="370" r:id="rId22"/>
    <p:sldId id="369" r:id="rId23"/>
    <p:sldId id="318" r:id="rId24"/>
    <p:sldId id="319" r:id="rId25"/>
    <p:sldId id="320" r:id="rId26"/>
    <p:sldId id="321" r:id="rId27"/>
    <p:sldId id="331" r:id="rId28"/>
    <p:sldId id="322" r:id="rId29"/>
    <p:sldId id="325" r:id="rId30"/>
    <p:sldId id="323" r:id="rId31"/>
    <p:sldId id="311" r:id="rId32"/>
    <p:sldId id="330" r:id="rId33"/>
    <p:sldId id="332" r:id="rId34"/>
    <p:sldId id="326" r:id="rId35"/>
    <p:sldId id="347" r:id="rId36"/>
    <p:sldId id="348" r:id="rId37"/>
    <p:sldId id="340" r:id="rId38"/>
    <p:sldId id="344" r:id="rId39"/>
    <p:sldId id="334" r:id="rId40"/>
    <p:sldId id="272" r:id="rId41"/>
    <p:sldId id="345" r:id="rId42"/>
    <p:sldId id="274" r:id="rId43"/>
    <p:sldId id="346" r:id="rId44"/>
    <p:sldId id="343" r:id="rId45"/>
    <p:sldId id="275" r:id="rId46"/>
    <p:sldId id="349" r:id="rId47"/>
    <p:sldId id="354" r:id="rId48"/>
    <p:sldId id="338" r:id="rId49"/>
    <p:sldId id="337" r:id="rId50"/>
    <p:sldId id="335" r:id="rId51"/>
    <p:sldId id="350" r:id="rId52"/>
    <p:sldId id="352" r:id="rId53"/>
    <p:sldId id="351" r:id="rId54"/>
    <p:sldId id="353" r:id="rId55"/>
    <p:sldId id="378" r:id="rId56"/>
    <p:sldId id="277" r:id="rId57"/>
    <p:sldId id="278" r:id="rId58"/>
    <p:sldId id="279" r:id="rId59"/>
    <p:sldId id="357" r:id="rId60"/>
    <p:sldId id="358" r:id="rId61"/>
    <p:sldId id="389" r:id="rId62"/>
    <p:sldId id="390" r:id="rId63"/>
    <p:sldId id="391" r:id="rId64"/>
    <p:sldId id="392" r:id="rId65"/>
    <p:sldId id="385" r:id="rId66"/>
    <p:sldId id="387" r:id="rId67"/>
    <p:sldId id="388" r:id="rId68"/>
    <p:sldId id="384" r:id="rId69"/>
    <p:sldId id="393" r:id="rId70"/>
    <p:sldId id="394" r:id="rId71"/>
    <p:sldId id="395" r:id="rId72"/>
    <p:sldId id="396" r:id="rId73"/>
    <p:sldId id="397" r:id="rId74"/>
    <p:sldId id="398" r:id="rId75"/>
    <p:sldId id="399" r:id="rId76"/>
    <p:sldId id="380" r:id="rId77"/>
    <p:sldId id="400" r:id="rId78"/>
    <p:sldId id="401" r:id="rId79"/>
    <p:sldId id="403" r:id="rId80"/>
    <p:sldId id="373" r:id="rId81"/>
    <p:sldId id="374" r:id="rId82"/>
    <p:sldId id="280" r:id="rId83"/>
    <p:sldId id="355" r:id="rId84"/>
    <p:sldId id="281" r:id="rId85"/>
    <p:sldId id="375" r:id="rId86"/>
    <p:sldId id="376" r:id="rId87"/>
    <p:sldId id="282" r:id="rId88"/>
    <p:sldId id="362" r:id="rId89"/>
    <p:sldId id="363" r:id="rId90"/>
    <p:sldId id="382" r:id="rId91"/>
    <p:sldId id="359" r:id="rId92"/>
    <p:sldId id="377" r:id="rId93"/>
    <p:sldId id="285" r:id="rId94"/>
    <p:sldId id="286" r:id="rId95"/>
    <p:sldId id="293" r:id="rId96"/>
    <p:sldId id="386" r:id="rId97"/>
    <p:sldId id="298" r:id="rId9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autoAdjust="0"/>
    <p:restoredTop sz="82333" autoAdjust="0"/>
  </p:normalViewPr>
  <p:slideViewPr>
    <p:cSldViewPr>
      <p:cViewPr varScale="1">
        <p:scale>
          <a:sx n="60" d="100"/>
          <a:sy n="60" d="100"/>
        </p:scale>
        <p:origin x="-10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002"/>
    </p:cViewPr>
  </p:sorterViewPr>
  <p:notesViewPr>
    <p:cSldViewPr>
      <p:cViewPr varScale="1">
        <p:scale>
          <a:sx n="60" d="100"/>
          <a:sy n="60" d="100"/>
        </p:scale>
        <p:origin x="-2490"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image" Target="../media/image77.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90.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0.emf"/><Relationship Id="rId1" Type="http://schemas.openxmlformats.org/officeDocument/2006/relationships/image" Target="../media/image91.emf"/><Relationship Id="rId4" Type="http://schemas.openxmlformats.org/officeDocument/2006/relationships/image" Target="../media/image9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6BEC59-4C3D-4263-8227-747D8A46676A}" type="datetimeFigureOut">
              <a:rPr lang="en-US" smtClean="0"/>
              <a:pPr/>
              <a:t>3/3/2010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3DEE9D-4211-4549-A50D-38D59A77CF9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5E461-D55F-4632-B6F3-0E12F7B1CFF9}" type="datetimeFigureOut">
              <a:rPr lang="en-US" smtClean="0"/>
              <a:pPr/>
              <a:t>3/3/2010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B545E6-7F8C-4D2A-8A25-67F8DCF834A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71BA665-A9C9-4A49-8B53-E7BD697327F4}" type="slidenum">
              <a:rPr lang="en-US"/>
              <a:pPr/>
              <a:t>31</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dirty="0" smtClean="0"/>
              <a:t>Last 2 bullets: integration and splitting in 13-C, on the other hand, is trickier.</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DD930A4-B57B-4BA2-8A06-28F3719C42F8}" type="slidenum">
              <a:rPr lang="en-US"/>
              <a:pPr/>
              <a:t>34</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dirty="0" smtClean="0"/>
              <a:t>Note the terms “downfield” and “</a:t>
            </a:r>
            <a:r>
              <a:rPr lang="en-US" dirty="0" err="1" smtClean="0"/>
              <a:t>upfield</a:t>
            </a:r>
            <a:r>
              <a:rPr lang="en-US" dirty="0" smtClean="0"/>
              <a:t>”.  We use those terms frequently, even though most</a:t>
            </a:r>
            <a:r>
              <a:rPr lang="en-US" baseline="0" dirty="0" smtClean="0"/>
              <a:t> NMRs no longer vary the magnetic field strength.  The next slide explains where this terminology comes from.</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these chemical shifts are expressed in </a:t>
            </a:r>
            <a:r>
              <a:rPr lang="en-US" i="1" dirty="0" smtClean="0"/>
              <a:t>ranges</a:t>
            </a:r>
            <a:r>
              <a:rPr lang="en-US" i="0" baseline="0" dirty="0" smtClean="0"/>
              <a:t> and are approximate.  If more than one functional group is on the molecule, the net chemical shift will be even higher.</a:t>
            </a:r>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64800E2-AC27-4573-91C2-82030525AFE7}" type="slidenum">
              <a:rPr lang="en-US"/>
              <a:pPr/>
              <a:t>38</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smtClean="0"/>
              <a:t>This</a:t>
            </a:r>
            <a:r>
              <a:rPr lang="en-US" baseline="0" dirty="0" smtClean="0"/>
              <a:t> slide is just to show the general trend for CH</a:t>
            </a:r>
            <a:r>
              <a:rPr lang="en-US" baseline="-25000" dirty="0" smtClean="0"/>
              <a:t>3</a:t>
            </a:r>
            <a:r>
              <a:rPr lang="en-US" baseline="0" dirty="0" smtClean="0"/>
              <a:t>X</a:t>
            </a:r>
            <a:r>
              <a:rPr lang="en-US" baseline="0" dirty="0" smtClean="0">
                <a:sym typeface="Wingdings" pitchFamily="2" charset="2"/>
              </a:rPr>
              <a:t>RCH</a:t>
            </a:r>
            <a:r>
              <a:rPr lang="en-US" baseline="-25000" dirty="0" smtClean="0">
                <a:sym typeface="Wingdings" pitchFamily="2" charset="2"/>
              </a:rPr>
              <a:t>2</a:t>
            </a:r>
            <a:r>
              <a:rPr lang="en-US" baseline="0" dirty="0" smtClean="0">
                <a:sym typeface="Wingdings" pitchFamily="2" charset="2"/>
              </a:rPr>
              <a:t>XR</a:t>
            </a:r>
            <a:r>
              <a:rPr lang="en-US" baseline="-25000" dirty="0" smtClean="0">
                <a:sym typeface="Wingdings" pitchFamily="2" charset="2"/>
              </a:rPr>
              <a:t>2</a:t>
            </a:r>
            <a:r>
              <a:rPr lang="en-US" baseline="0" dirty="0" smtClean="0">
                <a:sym typeface="Wingdings" pitchFamily="2" charset="2"/>
              </a:rPr>
              <a:t>CHX</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note the additive effects when more than one electron-withdrawing</a:t>
            </a:r>
            <a:r>
              <a:rPr lang="en-US" baseline="0" dirty="0" smtClean="0"/>
              <a:t> group is present.</a:t>
            </a:r>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41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5DE2EA-9220-46BC-849D-A85EBF3DD4F9}" type="slidenum">
              <a:rPr lang="en-US"/>
              <a:pPr/>
              <a:t>55</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b="1" dirty="0">
              <a:solidFill>
                <a:srgbClr val="000000"/>
              </a:solidFill>
              <a:latin typeface="Arial" charset="0"/>
            </a:endParaRPr>
          </a:p>
          <a:p>
            <a:r>
              <a:rPr lang="en-US" dirty="0">
                <a:solidFill>
                  <a:srgbClr val="000000"/>
                </a:solidFill>
                <a:latin typeface="Arial" charset="0"/>
              </a:rPr>
              <a:t>Caption: Proton NMR spectrum of pure ethanol (a) and ethanol contaminated with a trace of acid (b).</a:t>
            </a:r>
          </a:p>
          <a:p>
            <a:endParaRPr lang="en-US" dirty="0">
              <a:solidFill>
                <a:srgbClr val="000000"/>
              </a:solidFill>
              <a:latin typeface="Arial" charset="0"/>
            </a:endParaRPr>
          </a:p>
          <a:p>
            <a:r>
              <a:rPr lang="en-US" dirty="0">
                <a:solidFill>
                  <a:srgbClr val="000000"/>
                </a:solidFill>
                <a:latin typeface="Arial" charset="0"/>
              </a:rPr>
              <a:t>Notes:  In pure ethanol the alcohol hydrogen exchanges slowly enough that it couples with the adjacent </a:t>
            </a:r>
            <a:r>
              <a:rPr lang="en-US" dirty="0" err="1">
                <a:solidFill>
                  <a:srgbClr val="000000"/>
                </a:solidFill>
                <a:latin typeface="Arial" charset="0"/>
              </a:rPr>
              <a:t>methylene</a:t>
            </a:r>
            <a:r>
              <a:rPr lang="en-US" dirty="0">
                <a:solidFill>
                  <a:srgbClr val="000000"/>
                </a:solidFill>
                <a:latin typeface="Arial" charset="0"/>
              </a:rPr>
              <a:t> protons. If an alcohol is contaminated with a catalytic amount of acid the exchange speeds up to the point where the </a:t>
            </a:r>
            <a:r>
              <a:rPr lang="en-US" dirty="0" err="1">
                <a:solidFill>
                  <a:srgbClr val="000000"/>
                </a:solidFill>
                <a:latin typeface="Arial" charset="0"/>
              </a:rPr>
              <a:t>methylene</a:t>
            </a:r>
            <a:r>
              <a:rPr lang="en-US" dirty="0">
                <a:solidFill>
                  <a:srgbClr val="000000"/>
                </a:solidFill>
                <a:latin typeface="Arial" charset="0"/>
              </a:rPr>
              <a:t> protons show only an average interaction with the alcohol proton in various environments, and the alcohol proton likewise gives a signal corresponding to its average environment. No signal splitting is observed between an alcohol proton and neighboring protons in this circumstance.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59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61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63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a:t>
            </a:r>
            <a:r>
              <a:rPr lang="en-US" dirty="0" err="1" smtClean="0"/>
              <a:t>Cl</a:t>
            </a:r>
            <a:r>
              <a:rPr lang="en-US" dirty="0" smtClean="0"/>
              <a:t> gives two clear molecular</a:t>
            </a:r>
            <a:r>
              <a:rPr lang="en-US" baseline="0" dirty="0" smtClean="0"/>
              <a:t> ion peaks because there are two common isotopes.</a:t>
            </a:r>
          </a:p>
          <a:p>
            <a:r>
              <a:rPr lang="en-US" baseline="0" dirty="0" smtClean="0"/>
              <a:t>M : (M+2) ~ 3:1</a:t>
            </a:r>
          </a:p>
          <a:p>
            <a:endParaRPr lang="en-US" baseline="0" dirty="0" smtClean="0"/>
          </a:p>
          <a:p>
            <a:r>
              <a:rPr lang="en-US" baseline="0" dirty="0" smtClean="0"/>
              <a:t>Similarly </a:t>
            </a:r>
            <a:r>
              <a:rPr lang="en-US" baseline="0" smtClean="0"/>
              <a:t>Br gives M : (M+2) ~ 1:1</a:t>
            </a:r>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11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67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2ADD6-2BD6-4232-A7D7-9DCA072C5818}" type="slidenum">
              <a:rPr lang="en-US"/>
              <a:pPr/>
              <a:t>68</a:t>
            </a:fld>
            <a:endParaRPr 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dirty="0">
              <a:solidFill>
                <a:srgbClr val="000000"/>
              </a:solidFill>
              <a:latin typeface="Arial" charset="0"/>
            </a:endParaRPr>
          </a:p>
          <a:p>
            <a:r>
              <a:rPr lang="en-US" dirty="0">
                <a:solidFill>
                  <a:srgbClr val="000000"/>
                </a:solidFill>
                <a:latin typeface="Arial" charset="0"/>
              </a:rPr>
              <a:t>Notes:  The first spectrum is of 2-chloropropanoic acid and the second is of 3-chloropropanoic acid. The first spectrum shows a </a:t>
            </a:r>
            <a:r>
              <a:rPr lang="en-US" dirty="0" err="1">
                <a:solidFill>
                  <a:srgbClr val="000000"/>
                </a:solidFill>
                <a:latin typeface="Arial" charset="0"/>
              </a:rPr>
              <a:t>deshielded</a:t>
            </a:r>
            <a:r>
              <a:rPr lang="en-US" dirty="0">
                <a:solidFill>
                  <a:srgbClr val="000000"/>
                </a:solidFill>
                <a:latin typeface="Arial" charset="0"/>
              </a:rPr>
              <a:t> </a:t>
            </a:r>
            <a:r>
              <a:rPr lang="en-US" dirty="0" err="1">
                <a:solidFill>
                  <a:srgbClr val="000000"/>
                </a:solidFill>
                <a:latin typeface="Arial" charset="0"/>
              </a:rPr>
              <a:t>methine</a:t>
            </a:r>
            <a:r>
              <a:rPr lang="en-US" dirty="0">
                <a:solidFill>
                  <a:srgbClr val="000000"/>
                </a:solidFill>
                <a:latin typeface="Arial" charset="0"/>
              </a:rPr>
              <a:t> proton signal split into a quartet by three methyl protons and a shielded methyl proton signal split into a doublet by one </a:t>
            </a:r>
            <a:r>
              <a:rPr lang="en-US" dirty="0" err="1">
                <a:solidFill>
                  <a:srgbClr val="000000"/>
                </a:solidFill>
                <a:latin typeface="Arial" charset="0"/>
              </a:rPr>
              <a:t>methine</a:t>
            </a:r>
            <a:r>
              <a:rPr lang="en-US" dirty="0">
                <a:solidFill>
                  <a:srgbClr val="000000"/>
                </a:solidFill>
                <a:latin typeface="Arial" charset="0"/>
              </a:rPr>
              <a:t> proton. The second spectrum shows two sets of </a:t>
            </a:r>
            <a:r>
              <a:rPr lang="en-US" dirty="0" err="1">
                <a:solidFill>
                  <a:srgbClr val="000000"/>
                </a:solidFill>
                <a:latin typeface="Arial" charset="0"/>
              </a:rPr>
              <a:t>methylene</a:t>
            </a:r>
            <a:r>
              <a:rPr lang="en-US" dirty="0">
                <a:solidFill>
                  <a:srgbClr val="000000"/>
                </a:solidFill>
                <a:latin typeface="Arial" charset="0"/>
              </a:rPr>
              <a:t> proton signals split into triplets caused by pairs of </a:t>
            </a:r>
            <a:r>
              <a:rPr lang="en-US" dirty="0" err="1">
                <a:solidFill>
                  <a:srgbClr val="000000"/>
                </a:solidFill>
                <a:latin typeface="Arial" charset="0"/>
              </a:rPr>
              <a:t>methylene</a:t>
            </a:r>
            <a:r>
              <a:rPr lang="en-US" dirty="0">
                <a:solidFill>
                  <a:srgbClr val="000000"/>
                </a:solidFill>
                <a:latin typeface="Arial" charset="0"/>
              </a:rPr>
              <a:t> protons splitting each other's signals.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2ADD6-2BD6-4232-A7D7-9DCA072C5818}" type="slidenum">
              <a:rPr lang="en-US"/>
              <a:pPr/>
              <a:t>72</a:t>
            </a:fld>
            <a:endParaRPr 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dirty="0">
              <a:solidFill>
                <a:srgbClr val="000000"/>
              </a:solidFill>
              <a:latin typeface="Arial" charset="0"/>
            </a:endParaRPr>
          </a:p>
          <a:p>
            <a:r>
              <a:rPr lang="en-US" dirty="0">
                <a:solidFill>
                  <a:srgbClr val="000000"/>
                </a:solidFill>
                <a:latin typeface="Arial" charset="0"/>
              </a:rPr>
              <a:t>Notes:  The first spectrum is of 2-chloropropanoic acid and the second is of 3-chloropropanoic acid. The first spectrum shows a </a:t>
            </a:r>
            <a:r>
              <a:rPr lang="en-US" dirty="0" err="1">
                <a:solidFill>
                  <a:srgbClr val="000000"/>
                </a:solidFill>
                <a:latin typeface="Arial" charset="0"/>
              </a:rPr>
              <a:t>deshielded</a:t>
            </a:r>
            <a:r>
              <a:rPr lang="en-US" dirty="0">
                <a:solidFill>
                  <a:srgbClr val="000000"/>
                </a:solidFill>
                <a:latin typeface="Arial" charset="0"/>
              </a:rPr>
              <a:t> </a:t>
            </a:r>
            <a:r>
              <a:rPr lang="en-US" dirty="0" err="1">
                <a:solidFill>
                  <a:srgbClr val="000000"/>
                </a:solidFill>
                <a:latin typeface="Arial" charset="0"/>
              </a:rPr>
              <a:t>methine</a:t>
            </a:r>
            <a:r>
              <a:rPr lang="en-US" dirty="0">
                <a:solidFill>
                  <a:srgbClr val="000000"/>
                </a:solidFill>
                <a:latin typeface="Arial" charset="0"/>
              </a:rPr>
              <a:t> proton signal split into a quartet by three methyl protons and a shielded methyl proton signal split into a doublet by one </a:t>
            </a:r>
            <a:r>
              <a:rPr lang="en-US" dirty="0" err="1">
                <a:solidFill>
                  <a:srgbClr val="000000"/>
                </a:solidFill>
                <a:latin typeface="Arial" charset="0"/>
              </a:rPr>
              <a:t>methine</a:t>
            </a:r>
            <a:r>
              <a:rPr lang="en-US" dirty="0">
                <a:solidFill>
                  <a:srgbClr val="000000"/>
                </a:solidFill>
                <a:latin typeface="Arial" charset="0"/>
              </a:rPr>
              <a:t> proton. The second spectrum shows two sets of </a:t>
            </a:r>
            <a:r>
              <a:rPr lang="en-US" dirty="0" err="1">
                <a:solidFill>
                  <a:srgbClr val="000000"/>
                </a:solidFill>
                <a:latin typeface="Arial" charset="0"/>
              </a:rPr>
              <a:t>methylene</a:t>
            </a:r>
            <a:r>
              <a:rPr lang="en-US" dirty="0">
                <a:solidFill>
                  <a:srgbClr val="000000"/>
                </a:solidFill>
                <a:latin typeface="Arial" charset="0"/>
              </a:rPr>
              <a:t> proton signals split into triplets caused by pairs of </a:t>
            </a:r>
            <a:r>
              <a:rPr lang="en-US" dirty="0" err="1">
                <a:solidFill>
                  <a:srgbClr val="000000"/>
                </a:solidFill>
                <a:latin typeface="Arial" charset="0"/>
              </a:rPr>
              <a:t>methylene</a:t>
            </a:r>
            <a:r>
              <a:rPr lang="en-US" dirty="0">
                <a:solidFill>
                  <a:srgbClr val="000000"/>
                </a:solidFill>
                <a:latin typeface="Arial" charset="0"/>
              </a:rPr>
              <a:t> protons splitting each other's signals.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83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7B3A942-B9EF-431D-BB1A-144E966E524C}" type="slidenum">
              <a:rPr lang="en-US"/>
              <a:pPr/>
              <a:t>86</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dirty="0" smtClean="0"/>
              <a:t>Axial </a:t>
            </a:r>
            <a:r>
              <a:rPr lang="en-US" dirty="0" err="1" smtClean="0"/>
              <a:t>hydrogens</a:t>
            </a:r>
            <a:r>
              <a:rPr lang="en-US" dirty="0" smtClean="0"/>
              <a:t> are 180 degrees apart, so their Js are larger.  Here, H1</a:t>
            </a:r>
            <a:r>
              <a:rPr lang="en-US" baseline="0" dirty="0" smtClean="0"/>
              <a:t> has one axial neighbor, so it’s split into a wide doublet.  H2 has two axial neighbors with the same J, so it’s split into a wide triplet.  H3 has one axial and one equatorial neighbor, so it’s split into a doublet of doublets (coupling to the equatorial </a:t>
            </a:r>
            <a:r>
              <a:rPr lang="en-US" baseline="0" dirty="0" err="1" smtClean="0"/>
              <a:t>neighbour</a:t>
            </a:r>
            <a:r>
              <a:rPr lang="en-US" baseline="0" dirty="0" smtClean="0"/>
              <a:t> is smaller).  H4 is equatorial and has small </a:t>
            </a:r>
            <a:r>
              <a:rPr lang="en-US" baseline="0" dirty="0" err="1" smtClean="0"/>
              <a:t>couplinc</a:t>
            </a:r>
            <a:r>
              <a:rPr lang="en-US" baseline="0" dirty="0" smtClean="0"/>
              <a:t> constants to its two </a:t>
            </a:r>
            <a:r>
              <a:rPr lang="en-US" baseline="0" dirty="0" err="1" smtClean="0"/>
              <a:t>neighbours</a:t>
            </a:r>
            <a:r>
              <a:rPr lang="en-US" baseline="0" dirty="0" smtClean="0"/>
              <a:t> and appears as a thin doublet of doublets.</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870C4-E3C0-4023-870B-5F73CCFE2559}" type="slidenum">
              <a:rPr lang="en-US"/>
              <a:pPr/>
              <a:t>88</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b="1" dirty="0">
              <a:solidFill>
                <a:srgbClr val="000000"/>
              </a:solidFill>
              <a:latin typeface="Arial" charset="0"/>
            </a:endParaRPr>
          </a:p>
          <a:p>
            <a:r>
              <a:rPr lang="en-US" dirty="0">
                <a:solidFill>
                  <a:srgbClr val="000000"/>
                </a:solidFill>
                <a:latin typeface="Arial" charset="0"/>
              </a:rPr>
              <a:t>Caption: Proton NMR spectrum of </a:t>
            </a:r>
            <a:r>
              <a:rPr lang="en-US" dirty="0" err="1">
                <a:solidFill>
                  <a:srgbClr val="000000"/>
                </a:solidFill>
                <a:latin typeface="Arial" charset="0"/>
              </a:rPr>
              <a:t>ethylbenzene</a:t>
            </a:r>
            <a:r>
              <a:rPr lang="en-US" dirty="0">
                <a:solidFill>
                  <a:srgbClr val="000000"/>
                </a:solidFill>
                <a:latin typeface="Arial" charset="0"/>
              </a:rPr>
              <a:t>.</a:t>
            </a:r>
          </a:p>
          <a:p>
            <a:endParaRPr lang="en-US" dirty="0">
              <a:solidFill>
                <a:srgbClr val="000000"/>
              </a:solidFill>
              <a:latin typeface="Arial" charset="0"/>
            </a:endParaRPr>
          </a:p>
          <a:p>
            <a:r>
              <a:rPr lang="en-US" dirty="0">
                <a:solidFill>
                  <a:srgbClr val="000000"/>
                </a:solidFill>
                <a:latin typeface="Arial" charset="0"/>
              </a:rPr>
              <a:t>Notes:  The ethyl group shows a shielded triplet and a </a:t>
            </a:r>
            <a:r>
              <a:rPr lang="en-US" dirty="0" err="1">
                <a:solidFill>
                  <a:srgbClr val="000000"/>
                </a:solidFill>
                <a:latin typeface="Arial" charset="0"/>
              </a:rPr>
              <a:t>deshielded</a:t>
            </a:r>
            <a:r>
              <a:rPr lang="en-US" dirty="0">
                <a:solidFill>
                  <a:srgbClr val="000000"/>
                </a:solidFill>
                <a:latin typeface="Arial" charset="0"/>
              </a:rPr>
              <a:t> quartet and the different kinds of aromatic protons all split each other's signals and pack the resulting lines into the same chemical shift area, resulting in a complex pattern. In practice the splitting between protons </a:t>
            </a:r>
            <a:r>
              <a:rPr lang="en-US" i="1" dirty="0">
                <a:solidFill>
                  <a:srgbClr val="000000"/>
                </a:solidFill>
                <a:latin typeface="Arial" charset="0"/>
              </a:rPr>
              <a:t>meta</a:t>
            </a:r>
            <a:r>
              <a:rPr lang="en-US" dirty="0">
                <a:solidFill>
                  <a:srgbClr val="000000"/>
                </a:solidFill>
                <a:latin typeface="Arial" charset="0"/>
              </a:rPr>
              <a:t> and </a:t>
            </a:r>
            <a:r>
              <a:rPr lang="en-US" i="1" dirty="0" err="1">
                <a:solidFill>
                  <a:srgbClr val="000000"/>
                </a:solidFill>
                <a:latin typeface="Arial" charset="0"/>
              </a:rPr>
              <a:t>para</a:t>
            </a:r>
            <a:r>
              <a:rPr lang="en-US" dirty="0">
                <a:solidFill>
                  <a:srgbClr val="000000"/>
                </a:solidFill>
                <a:latin typeface="Arial" charset="0"/>
              </a:rPr>
              <a:t> to one another is often too small to be observable with low- or medium-field NMR spectrometers.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235FE-5EF4-4FC0-9E0B-C9A95B9D471E}" type="slidenum">
              <a:rPr lang="en-US"/>
              <a:pPr/>
              <a:t>89</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dirty="0">
              <a:solidFill>
                <a:srgbClr val="000000"/>
              </a:solidFill>
              <a:latin typeface="Arial" charset="0"/>
            </a:endParaRPr>
          </a:p>
          <a:p>
            <a:r>
              <a:rPr lang="en-US" dirty="0">
                <a:solidFill>
                  <a:srgbClr val="000000"/>
                </a:solidFill>
                <a:latin typeface="Arial" charset="0"/>
              </a:rPr>
              <a:t>Notes:  The nitro group is powerfully electron withdrawing and its proximity to the various chemically different protons separates the signals of these protons from one another enough to see their signal multiplicities. The spectrometer used to generate this spectrum is not powerful enough to show mutual splitting of signals generated by protons substituted </a:t>
            </a:r>
            <a:r>
              <a:rPr lang="en-US" i="1" dirty="0">
                <a:solidFill>
                  <a:srgbClr val="000000"/>
                </a:solidFill>
                <a:latin typeface="Arial" charset="0"/>
              </a:rPr>
              <a:t>meta</a:t>
            </a:r>
            <a:r>
              <a:rPr lang="en-US" dirty="0">
                <a:solidFill>
                  <a:srgbClr val="000000"/>
                </a:solidFill>
                <a:latin typeface="Arial" charset="0"/>
              </a:rPr>
              <a:t> and </a:t>
            </a:r>
            <a:r>
              <a:rPr lang="en-US" i="1" dirty="0" err="1">
                <a:solidFill>
                  <a:srgbClr val="000000"/>
                </a:solidFill>
                <a:latin typeface="Arial" charset="0"/>
              </a:rPr>
              <a:t>para</a:t>
            </a:r>
            <a:r>
              <a:rPr lang="en-US" dirty="0">
                <a:solidFill>
                  <a:srgbClr val="000000"/>
                </a:solidFill>
                <a:latin typeface="Arial" charset="0"/>
              </a:rPr>
              <a:t> to one another, so the resulting spectrum is fairly simple. In order of increasing chemical shift a doublet of doublets followed by a triplet followed by a doublet is observed. These </a:t>
            </a:r>
            <a:r>
              <a:rPr lang="en-US" dirty="0" err="1">
                <a:solidFill>
                  <a:srgbClr val="000000"/>
                </a:solidFill>
                <a:latin typeface="Arial" charset="0"/>
              </a:rPr>
              <a:t>multiplets</a:t>
            </a:r>
            <a:r>
              <a:rPr lang="en-US" dirty="0">
                <a:solidFill>
                  <a:srgbClr val="000000"/>
                </a:solidFill>
                <a:latin typeface="Arial" charset="0"/>
              </a:rPr>
              <a:t> don't show the exact calculated relative intensities because </a:t>
            </a:r>
            <a:r>
              <a:rPr lang="en-US" dirty="0" err="1">
                <a:solidFill>
                  <a:srgbClr val="000000"/>
                </a:solidFill>
                <a:latin typeface="Arial" charset="0"/>
              </a:rPr>
              <a:t>multiplets</a:t>
            </a:r>
            <a:r>
              <a:rPr lang="en-US" dirty="0">
                <a:solidFill>
                  <a:srgbClr val="000000"/>
                </a:solidFill>
                <a:latin typeface="Arial" charset="0"/>
              </a:rPr>
              <a:t> generated by low- and medium-field instruments are asymmetric. As NMR field strengths increase the relative intensities of peaks in </a:t>
            </a:r>
            <a:r>
              <a:rPr lang="en-US" dirty="0" err="1">
                <a:solidFill>
                  <a:srgbClr val="000000"/>
                </a:solidFill>
                <a:latin typeface="Arial" charset="0"/>
              </a:rPr>
              <a:t>multiplets</a:t>
            </a:r>
            <a:r>
              <a:rPr lang="en-US" dirty="0">
                <a:solidFill>
                  <a:srgbClr val="000000"/>
                </a:solidFill>
                <a:latin typeface="Arial" charset="0"/>
              </a:rPr>
              <a:t> approaches theoretical values.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06BD6-87BB-4506-B33C-C9DC80D9F9D0}" type="slidenum">
              <a:rPr lang="en-US"/>
              <a:pPr/>
              <a:t>90</a:t>
            </a:fld>
            <a:endParaRPr 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en-US" dirty="0" smtClean="0">
                <a:solidFill>
                  <a:srgbClr val="000000"/>
                </a:solidFill>
                <a:latin typeface="Arial" charset="0"/>
              </a:rPr>
              <a:t>Notes</a:t>
            </a:r>
            <a:r>
              <a:rPr lang="en-US" dirty="0">
                <a:solidFill>
                  <a:srgbClr val="000000"/>
                </a:solidFill>
                <a:latin typeface="Arial" charset="0"/>
              </a:rPr>
              <a:t>:  The molecular formula suggests four units of </a:t>
            </a:r>
            <a:r>
              <a:rPr lang="en-US" dirty="0" err="1">
                <a:solidFill>
                  <a:srgbClr val="000000"/>
                </a:solidFill>
                <a:latin typeface="Arial" charset="0"/>
              </a:rPr>
              <a:t>unsaturation</a:t>
            </a:r>
            <a:r>
              <a:rPr lang="en-US" dirty="0">
                <a:solidFill>
                  <a:srgbClr val="000000"/>
                </a:solidFill>
                <a:latin typeface="Arial" charset="0"/>
              </a:rPr>
              <a:t>, and the NMR spectrum shows that these can be accounted for by the presence of a benzene ring (lines near 7 </a:t>
            </a:r>
            <a:r>
              <a:rPr lang="en-US" dirty="0" err="1">
                <a:solidFill>
                  <a:srgbClr val="000000"/>
                </a:solidFill>
                <a:latin typeface="Arial" charset="0"/>
              </a:rPr>
              <a:t>ppm</a:t>
            </a:r>
            <a:r>
              <a:rPr lang="en-US" dirty="0">
                <a:solidFill>
                  <a:srgbClr val="000000"/>
                </a:solidFill>
                <a:latin typeface="Arial" charset="0"/>
              </a:rPr>
              <a:t>). The aromatic region shows two doublets, characteristic of a </a:t>
            </a:r>
            <a:r>
              <a:rPr lang="en-US" i="1" dirty="0" err="1">
                <a:solidFill>
                  <a:srgbClr val="000000"/>
                </a:solidFill>
                <a:latin typeface="Arial" charset="0"/>
              </a:rPr>
              <a:t>para</a:t>
            </a:r>
            <a:r>
              <a:rPr lang="en-US" dirty="0" err="1">
                <a:solidFill>
                  <a:srgbClr val="000000"/>
                </a:solidFill>
                <a:latin typeface="Arial" charset="0"/>
              </a:rPr>
              <a:t>-disubstituted</a:t>
            </a:r>
            <a:r>
              <a:rPr lang="en-US" dirty="0">
                <a:solidFill>
                  <a:srgbClr val="000000"/>
                </a:solidFill>
                <a:latin typeface="Arial" charset="0"/>
              </a:rPr>
              <a:t> aromatic compound. No O–H stretch is seen in the 3300–3400 cm–1 region of the IR, and a C–O stretch is seen at 1100 cm–1, suggesting an ether. The integration line in the NMR passes over two singlet signals, showing each signal to be caused by three protons, suggesting two methyl groups. One methyl group is in the right position to be attached to the benzene ring and the other is in the right position to be attached to an ether oxygen. The compound generating these spectra is </a:t>
            </a:r>
            <a:r>
              <a:rPr lang="en-US" i="1" dirty="0" err="1">
                <a:solidFill>
                  <a:srgbClr val="000000"/>
                </a:solidFill>
                <a:latin typeface="Arial" charset="0"/>
              </a:rPr>
              <a:t>para</a:t>
            </a:r>
            <a:r>
              <a:rPr lang="en-US" dirty="0" err="1">
                <a:solidFill>
                  <a:srgbClr val="000000"/>
                </a:solidFill>
                <a:latin typeface="Arial" charset="0"/>
              </a:rPr>
              <a:t>-methoxytoluene</a:t>
            </a:r>
            <a:r>
              <a:rPr lang="en-US" dirty="0">
                <a:solidFill>
                  <a:srgbClr val="000000"/>
                </a:solidFill>
                <a:latin typeface="Arial"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C6H12: 84.096</a:t>
            </a:r>
          </a:p>
          <a:p>
            <a:r>
              <a:rPr lang="en-US" dirty="0" smtClean="0"/>
              <a:t>C5H8O: 84.059</a:t>
            </a:r>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ca. 3:1 ratio</a:t>
            </a:r>
            <a:r>
              <a:rPr lang="en-US" baseline="0" dirty="0" smtClean="0"/>
              <a:t> of M</a:t>
            </a:r>
            <a:r>
              <a:rPr lang="en-US" baseline="0" dirty="0" smtClean="0">
                <a:sym typeface="Wingdings" pitchFamily="2" charset="2"/>
              </a:rPr>
              <a:t> : (M+2)</a:t>
            </a:r>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typical IR spectrum measures % transmittance vs. frequency.  </a:t>
            </a:r>
            <a:r>
              <a:rPr lang="en-US" sz="1200" kern="1200" dirty="0" err="1" smtClean="0">
                <a:solidFill>
                  <a:schemeClr val="tx1"/>
                </a:solidFill>
                <a:latin typeface="+mn-lt"/>
                <a:ea typeface="+mn-ea"/>
                <a:cs typeface="+mn-cs"/>
              </a:rPr>
              <a:t>Transmittence</a:t>
            </a:r>
            <a:r>
              <a:rPr lang="en-US" sz="1200" kern="1200" dirty="0" smtClean="0">
                <a:solidFill>
                  <a:schemeClr val="tx1"/>
                </a:solidFill>
                <a:latin typeface="+mn-lt"/>
                <a:ea typeface="+mn-ea"/>
                <a:cs typeface="+mn-cs"/>
              </a:rPr>
              <a:t> is a measure of what fraction of the IR light passes through the sample.  As more is absorbed, the transmittance drops, suggesting there is something in the sample absorbing light at that frequency.  So although we often refer to these </a:t>
            </a:r>
            <a:r>
              <a:rPr lang="en-US" sz="1200" kern="1200" dirty="0" err="1" smtClean="0">
                <a:solidFill>
                  <a:schemeClr val="tx1"/>
                </a:solidFill>
                <a:latin typeface="+mn-lt"/>
                <a:ea typeface="+mn-ea"/>
                <a:cs typeface="+mn-cs"/>
              </a:rPr>
              <a:t>absorbances</a:t>
            </a:r>
            <a:r>
              <a:rPr lang="en-US" sz="1200" kern="1200" dirty="0" smtClean="0">
                <a:solidFill>
                  <a:schemeClr val="tx1"/>
                </a:solidFill>
                <a:latin typeface="+mn-lt"/>
                <a:ea typeface="+mn-ea"/>
                <a:cs typeface="+mn-cs"/>
              </a:rPr>
              <a:t> as “peaks”, they look like “upside-down peaks” or “valleys”.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Frequency is expressed in reciprocal centimeters  (1050-1200 cm</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for some odd reason.  A typical spectrum spans from 4000 to 600 cm</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typical IR spectrum measures % transmittance vs. frequency.  </a:t>
            </a:r>
            <a:r>
              <a:rPr lang="en-US" sz="1200" kern="1200" dirty="0" err="1" smtClean="0">
                <a:solidFill>
                  <a:schemeClr val="tx1"/>
                </a:solidFill>
                <a:latin typeface="+mn-lt"/>
                <a:ea typeface="+mn-ea"/>
                <a:cs typeface="+mn-cs"/>
              </a:rPr>
              <a:t>Transmittence</a:t>
            </a:r>
            <a:r>
              <a:rPr lang="en-US" sz="1200" kern="1200" dirty="0" smtClean="0">
                <a:solidFill>
                  <a:schemeClr val="tx1"/>
                </a:solidFill>
                <a:latin typeface="+mn-lt"/>
                <a:ea typeface="+mn-ea"/>
                <a:cs typeface="+mn-cs"/>
              </a:rPr>
              <a:t> is a measure of what fraction of the IR light passes through the sample.  As more is absorbed, the transmittance drops, suggesting there is something in the sample absorbing light at that frequency.  So although we often refer to these </a:t>
            </a:r>
            <a:r>
              <a:rPr lang="en-US" sz="1200" kern="1200" dirty="0" err="1" smtClean="0">
                <a:solidFill>
                  <a:schemeClr val="tx1"/>
                </a:solidFill>
                <a:latin typeface="+mn-lt"/>
                <a:ea typeface="+mn-ea"/>
                <a:cs typeface="+mn-cs"/>
              </a:rPr>
              <a:t>absorbances</a:t>
            </a:r>
            <a:r>
              <a:rPr lang="en-US" sz="1200" kern="1200" dirty="0" smtClean="0">
                <a:solidFill>
                  <a:schemeClr val="tx1"/>
                </a:solidFill>
                <a:latin typeface="+mn-lt"/>
                <a:ea typeface="+mn-ea"/>
                <a:cs typeface="+mn-cs"/>
              </a:rPr>
              <a:t> as “peaks”, they look like “upside-down peaks” or “valleys”.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Frequency is expressed in reciprocal centimeters  (1050-1200 cm</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for some odd reason.  A typical spectrum spans from 4000 to 600 cm</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1F9ECDA-71F7-44BF-A1EB-6967CA0B60F0}" type="slidenum">
              <a:rPr lang="en-US"/>
              <a:pPr/>
              <a:t>26</a:t>
            </a:fld>
            <a:endParaRPr lang="en-US"/>
          </a:p>
        </p:txBody>
      </p:sp>
      <p:sp>
        <p:nvSpPr>
          <p:cNvPr id="59394" name="Rectangle 1026"/>
          <p:cNvSpPr>
            <a:spLocks noGrp="1" noRot="1" noChangeAspect="1" noChangeArrowheads="1" noTextEdit="1"/>
          </p:cNvSpPr>
          <p:nvPr>
            <p:ph type="sldImg"/>
          </p:nvPr>
        </p:nvSpPr>
        <p:spPr>
          <a:ln/>
        </p:spPr>
      </p:sp>
      <p:sp>
        <p:nvSpPr>
          <p:cNvPr id="593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e.g. on a 300</a:t>
            </a:r>
            <a:r>
              <a:rPr lang="en-US" baseline="0" dirty="0" smtClean="0"/>
              <a:t> MHz spectrometer, protons resonate at 300 MHz but 13-C at 75 MHz</a:t>
            </a:r>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Transmitter: zaps all </a:t>
            </a:r>
            <a:r>
              <a:rPr lang="en-US" dirty="0" err="1" smtClean="0"/>
              <a:t>hydrogens</a:t>
            </a:r>
            <a:r>
              <a:rPr lang="en-US" dirty="0" smtClean="0"/>
              <a:t> at the same time with a broadband pulse</a:t>
            </a:r>
          </a:p>
          <a:p>
            <a:r>
              <a:rPr lang="en-US" dirty="0" smtClean="0"/>
              <a:t>Receiver:</a:t>
            </a:r>
            <a:r>
              <a:rPr lang="en-US" baseline="0" dirty="0" smtClean="0"/>
              <a:t> “listens” to the </a:t>
            </a:r>
            <a:r>
              <a:rPr lang="en-US" baseline="0" dirty="0" err="1" smtClean="0"/>
              <a:t>hydrogens</a:t>
            </a:r>
            <a:r>
              <a:rPr lang="en-US" baseline="0" dirty="0" smtClean="0"/>
              <a:t> as they emit at their own frequencies.</a:t>
            </a:r>
            <a:endParaRPr lang="en-US" dirty="0"/>
          </a:p>
        </p:txBody>
      </p:sp>
      <p:sp>
        <p:nvSpPr>
          <p:cNvPr id="4" name="Slide Number Placeholder 3"/>
          <p:cNvSpPr>
            <a:spLocks noGrp="1"/>
          </p:cNvSpPr>
          <p:nvPr>
            <p:ph type="sldNum" sz="quarter" idx="10"/>
          </p:nvPr>
        </p:nvSpPr>
        <p:spPr/>
        <p:txBody>
          <a:bodyPr/>
          <a:lstStyle/>
          <a:p>
            <a:fld id="{93B545E6-7F8C-4D2A-8A25-67F8DCF834AC}"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E34BF4-F847-4DE2-AEF5-FB6E9EDF73F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D28378-6469-47E3-B5B1-F3F2DDD18C9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FB3368-2E4D-470A-8A6E-94DAC6C7D15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91C122-5B17-46F0-B193-D575FDAC4AD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B25764-7E50-404D-9849-E7A224140F7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969B4B6-CAB3-4520-B733-C8E2B938F75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67BD435-6751-435B-B974-FF110F044FB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425FDC0-DF4D-485A-B4AC-0E1A70B670A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30AD1EE-9EB1-48AC-A79B-305F5FD478DC}" type="slidenum">
              <a:rPr lang="en-US"/>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3F41B3-349E-49A0-BF7F-050ACBE391F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361678B-1625-4B89-A71A-715A6A625AD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37862B7-6D3E-4FDA-9F1A-C9EC25878C9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 Id="rId9" Type="http://schemas.openxmlformats.org/officeDocument/2006/relationships/image" Target="../media/image39.wmf"/></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4.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oleObject" Target="../embeddings/oleObject9.bin"/></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oleObject10.bin"/><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w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16.bin"/></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18.bin"/></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oleObject" Target="../embeddings/oleObject20.bin"/></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hyperlink" Target="http://orgchem.colorado.edu/hndbksupport/nmrtheory/splittingcomplex.html" TargetMode="External"/><Relationship Id="rId5" Type="http://schemas.openxmlformats.org/officeDocument/2006/relationships/oleObject" Target="../embeddings/oleObject25.bin"/><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01.wmf"/><Relationship Id="rId4" Type="http://schemas.openxmlformats.org/officeDocument/2006/relationships/image" Target="../media/image100.wmf"/></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oleObject" Target="../embeddings/oleObject26.bin"/><Relationship Id="rId4" Type="http://schemas.openxmlformats.org/officeDocument/2006/relationships/image" Target="../media/image106.jpeg"/></Relationships>
</file>

<file path=ppt/slides/_rels/slide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685800" y="-1143000"/>
            <a:ext cx="7772400" cy="1143000"/>
          </a:xfrm>
        </p:spPr>
        <p:txBody>
          <a:bodyPr/>
          <a:lstStyle/>
          <a:p>
            <a:r>
              <a:rPr lang="en-US">
                <a:solidFill>
                  <a:srgbClr val="669900"/>
                </a:solidFill>
              </a:rPr>
              <a:t>Ch 15</a:t>
            </a:r>
            <a:endParaRPr lang="en-US"/>
          </a:p>
        </p:txBody>
      </p:sp>
      <p:grpSp>
        <p:nvGrpSpPr>
          <p:cNvPr id="44035" name="Group 3"/>
          <p:cNvGrpSpPr>
            <a:grpSpLocks/>
          </p:cNvGrpSpPr>
          <p:nvPr/>
        </p:nvGrpSpPr>
        <p:grpSpPr bwMode="auto">
          <a:xfrm>
            <a:off x="2422525" y="577850"/>
            <a:ext cx="6359525" cy="5822950"/>
            <a:chOff x="1466" y="364"/>
            <a:chExt cx="4006" cy="3668"/>
          </a:xfrm>
        </p:grpSpPr>
        <p:sp>
          <p:nvSpPr>
            <p:cNvPr id="44036" name="Rectangle 4"/>
            <p:cNvSpPr>
              <a:spLocks noChangeArrowheads="1"/>
            </p:cNvSpPr>
            <p:nvPr/>
          </p:nvSpPr>
          <p:spPr bwMode="auto">
            <a:xfrm>
              <a:off x="2052" y="936"/>
              <a:ext cx="3264" cy="2736"/>
            </a:xfrm>
            <a:prstGeom prst="rect">
              <a:avLst/>
            </a:prstGeom>
            <a:solidFill>
              <a:srgbClr val="003399"/>
            </a:solidFill>
            <a:ln w="9525">
              <a:noFill/>
              <a:miter lim="800000"/>
              <a:headEnd/>
              <a:tailEnd/>
            </a:ln>
          </p:spPr>
          <p:txBody>
            <a:bodyPr/>
            <a:lstStyle/>
            <a:p>
              <a:pPr algn="r">
                <a:lnSpc>
                  <a:spcPts val="6500"/>
                </a:lnSpc>
              </a:pPr>
              <a:r>
                <a:rPr lang="en-US" sz="3200" b="1">
                  <a:solidFill>
                    <a:srgbClr val="FFFFFF"/>
                  </a:solidFill>
                </a:rPr>
                <a:t>Chapter 2</a:t>
              </a:r>
              <a:br>
                <a:rPr lang="en-US" sz="3200" b="1">
                  <a:solidFill>
                    <a:srgbClr val="FFFFFF"/>
                  </a:solidFill>
                </a:rPr>
              </a:br>
              <a:r>
                <a:rPr lang="en-US" sz="4800" b="1">
                  <a:solidFill>
                    <a:srgbClr val="FFFFFF"/>
                  </a:solidFill>
                </a:rPr>
                <a:t>Constructing a </a:t>
              </a:r>
              <a:br>
                <a:rPr lang="en-US" sz="4800" b="1">
                  <a:solidFill>
                    <a:srgbClr val="FFFFFF"/>
                  </a:solidFill>
                </a:rPr>
              </a:br>
              <a:r>
                <a:rPr lang="en-US" sz="4800" b="1">
                  <a:solidFill>
                    <a:srgbClr val="FFFFFF"/>
                  </a:solidFill>
                </a:rPr>
                <a:t>Government:</a:t>
              </a:r>
              <a:br>
                <a:rPr lang="en-US" sz="4800" b="1">
                  <a:solidFill>
                    <a:srgbClr val="FFFFFF"/>
                  </a:solidFill>
                </a:rPr>
              </a:br>
              <a:r>
                <a:rPr lang="en-US" sz="4800" b="1">
                  <a:solidFill>
                    <a:srgbClr val="FFFFFF"/>
                  </a:solidFill>
                </a:rPr>
                <a:t>The Founding and </a:t>
              </a:r>
              <a:br>
                <a:rPr lang="en-US" sz="4800" b="1">
                  <a:solidFill>
                    <a:srgbClr val="FFFFFF"/>
                  </a:solidFill>
                </a:rPr>
              </a:br>
              <a:r>
                <a:rPr lang="en-US" sz="4800" b="1">
                  <a:solidFill>
                    <a:srgbClr val="FFFFFF"/>
                  </a:solidFill>
                </a:rPr>
                <a:t>the Constitution</a:t>
              </a:r>
              <a:r>
                <a:rPr lang="en-US" sz="5400" b="1">
                  <a:solidFill>
                    <a:srgbClr val="FFFFFF"/>
                  </a:solidFill>
                </a:rPr>
                <a:t/>
              </a:r>
              <a:br>
                <a:rPr lang="en-US" sz="5400" b="1">
                  <a:solidFill>
                    <a:srgbClr val="FFFFFF"/>
                  </a:solidFill>
                </a:rPr>
              </a:br>
              <a:r>
                <a:rPr lang="en-US" sz="5400" b="1">
                  <a:solidFill>
                    <a:srgbClr val="FFFFFF"/>
                  </a:solidFill>
                </a:rPr>
                <a:t/>
              </a:r>
              <a:br>
                <a:rPr lang="en-US" sz="5400" b="1">
                  <a:solidFill>
                    <a:srgbClr val="FFFFFF"/>
                  </a:solidFill>
                </a:rPr>
              </a:br>
              <a:endParaRPr lang="en-US" sz="3600" b="1">
                <a:solidFill>
                  <a:srgbClr val="FF0000"/>
                </a:solidFill>
              </a:endParaRPr>
            </a:p>
          </p:txBody>
        </p:sp>
        <p:sp>
          <p:nvSpPr>
            <p:cNvPr id="44037" name="Rectangle 5"/>
            <p:cNvSpPr>
              <a:spLocks noChangeArrowheads="1"/>
            </p:cNvSpPr>
            <p:nvPr/>
          </p:nvSpPr>
          <p:spPr bwMode="auto">
            <a:xfrm>
              <a:off x="2208" y="876"/>
              <a:ext cx="3264" cy="2736"/>
            </a:xfrm>
            <a:prstGeom prst="rect">
              <a:avLst/>
            </a:prstGeom>
            <a:solidFill>
              <a:srgbClr val="003399"/>
            </a:solidFill>
            <a:ln w="9525">
              <a:noFill/>
              <a:miter lim="800000"/>
              <a:headEnd/>
              <a:tailEnd/>
            </a:ln>
          </p:spPr>
          <p:txBody>
            <a:bodyPr/>
            <a:lstStyle/>
            <a:p>
              <a:pPr algn="r">
                <a:lnSpc>
                  <a:spcPts val="4500"/>
                </a:lnSpc>
              </a:pPr>
              <a:r>
                <a:rPr lang="en-US" sz="3200" b="1">
                  <a:solidFill>
                    <a:srgbClr val="FFFFFF"/>
                  </a:solidFill>
                </a:rPr>
                <a:t>Chapter 15</a:t>
              </a:r>
              <a:br>
                <a:rPr lang="en-US" sz="3200" b="1">
                  <a:solidFill>
                    <a:srgbClr val="FFFFFF"/>
                  </a:solidFill>
                </a:rPr>
              </a:br>
              <a:r>
                <a:rPr lang="en-US" sz="4800" b="1">
                  <a:solidFill>
                    <a:srgbClr val="FFFFFF"/>
                  </a:solidFill>
                </a:rPr>
                <a:t>Organic</a:t>
              </a:r>
              <a:br>
                <a:rPr lang="en-US" sz="4800" b="1">
                  <a:solidFill>
                    <a:srgbClr val="FFFFFF"/>
                  </a:solidFill>
                </a:rPr>
              </a:br>
              <a:r>
                <a:rPr lang="en-US" sz="4800" b="1">
                  <a:solidFill>
                    <a:srgbClr val="FFFFFF"/>
                  </a:solidFill>
                </a:rPr>
                <a:t>Chemistry </a:t>
              </a:r>
              <a:br>
                <a:rPr lang="en-US" sz="4800" b="1">
                  <a:solidFill>
                    <a:srgbClr val="FFFFFF"/>
                  </a:solidFill>
                </a:rPr>
              </a:br>
              <a:r>
                <a:rPr lang="en-US">
                  <a:solidFill>
                    <a:srgbClr val="FFFFFF"/>
                  </a:solidFill>
                </a:rPr>
                <a:t>Third Edition</a:t>
              </a:r>
              <a:r>
                <a:rPr lang="en-US" sz="5400" b="1">
                  <a:solidFill>
                    <a:srgbClr val="FFFFFF"/>
                  </a:solidFill>
                </a:rPr>
                <a:t/>
              </a:r>
              <a:br>
                <a:rPr lang="en-US" sz="5400" b="1">
                  <a:solidFill>
                    <a:srgbClr val="FFFFFF"/>
                  </a:solidFill>
                </a:rPr>
              </a:br>
              <a:endParaRPr lang="en-US" sz="3600" b="1">
                <a:solidFill>
                  <a:srgbClr val="FF0000"/>
                </a:solidFill>
              </a:endParaRPr>
            </a:p>
          </p:txBody>
        </p:sp>
        <p:sp>
          <p:nvSpPr>
            <p:cNvPr id="44038" name="Text Box 6"/>
            <p:cNvSpPr txBox="1">
              <a:spLocks noChangeArrowheads="1"/>
            </p:cNvSpPr>
            <p:nvPr/>
          </p:nvSpPr>
          <p:spPr bwMode="auto">
            <a:xfrm>
              <a:off x="1466" y="364"/>
              <a:ext cx="2676" cy="404"/>
            </a:xfrm>
            <a:prstGeom prst="rect">
              <a:avLst/>
            </a:prstGeom>
            <a:noFill/>
            <a:ln w="9525">
              <a:noFill/>
              <a:miter lim="800000"/>
              <a:headEnd/>
              <a:tailEnd/>
            </a:ln>
            <a:effectLst/>
          </p:spPr>
          <p:txBody>
            <a:bodyPr wrap="none">
              <a:spAutoFit/>
            </a:bodyPr>
            <a:lstStyle/>
            <a:p>
              <a:pPr eaLnBrk="0" hangingPunct="0"/>
              <a:r>
                <a:rPr lang="en-US" sz="3600">
                  <a:solidFill>
                    <a:schemeClr val="bg1"/>
                  </a:solidFill>
                  <a:effectLst>
                    <a:outerShdw blurRad="38100" dist="38100" dir="2700000" algn="tl">
                      <a:srgbClr val="000000"/>
                    </a:outerShdw>
                  </a:effectLst>
                </a:rPr>
                <a:t>Norton Media Library</a:t>
              </a:r>
            </a:p>
          </p:txBody>
        </p:sp>
        <p:sp>
          <p:nvSpPr>
            <p:cNvPr id="44039" name="Rectangle 7"/>
            <p:cNvSpPr>
              <a:spLocks noChangeArrowheads="1"/>
            </p:cNvSpPr>
            <p:nvPr/>
          </p:nvSpPr>
          <p:spPr bwMode="auto">
            <a:xfrm>
              <a:off x="3684" y="3216"/>
              <a:ext cx="1776" cy="816"/>
            </a:xfrm>
            <a:prstGeom prst="rect">
              <a:avLst/>
            </a:prstGeom>
            <a:solidFill>
              <a:srgbClr val="003399"/>
            </a:solidFill>
            <a:ln w="9525">
              <a:solidFill>
                <a:srgbClr val="003399"/>
              </a:solidFill>
              <a:miter lim="800000"/>
              <a:headEnd/>
              <a:tailEnd/>
            </a:ln>
          </p:spPr>
          <p:txBody>
            <a:bodyPr/>
            <a:lstStyle/>
            <a:p>
              <a:pPr algn="r">
                <a:lnSpc>
                  <a:spcPts val="3000"/>
                </a:lnSpc>
              </a:pPr>
              <a:r>
                <a:rPr lang="en-US" b="1">
                  <a:solidFill>
                    <a:schemeClr val="bg1"/>
                  </a:solidFill>
                </a:rPr>
                <a:t>Maitland Jones, Jr.</a:t>
              </a:r>
              <a:endParaRPr lang="en-US" sz="3600" b="1">
                <a:solidFill>
                  <a:srgbClr val="FF0000"/>
                </a:solidFill>
              </a:endParaRPr>
            </a:p>
          </p:txBody>
        </p:sp>
      </p:grpSp>
      <p:pic>
        <p:nvPicPr>
          <p:cNvPr id="44040" name="Picture 8" descr="C:\Documents and Settings\sobrien.WWNNT.000\Desktop\Orgo3_jpg_for_ppt\Orgo3.jpg"/>
          <p:cNvPicPr>
            <a:picLocks noChangeAspect="1" noChangeArrowheads="1"/>
          </p:cNvPicPr>
          <p:nvPr/>
        </p:nvPicPr>
        <p:blipFill>
          <a:blip r:embed="rId2" cstate="print"/>
          <a:srcRect/>
          <a:stretch>
            <a:fillRect/>
          </a:stretch>
        </p:blipFill>
        <p:spPr bwMode="auto">
          <a:xfrm>
            <a:off x="1371600" y="1814513"/>
            <a:ext cx="2455863" cy="3227387"/>
          </a:xfrm>
          <a:prstGeom prst="rect">
            <a:avLst/>
          </a:prstGeom>
          <a:noFill/>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t>15.04.jpg</a:t>
            </a:r>
          </a:p>
        </p:txBody>
      </p:sp>
      <p:pic>
        <p:nvPicPr>
          <p:cNvPr id="2051" name="Picture 3" descr="c:\Documents and Settings\sobrien.WWNNT.000\Desktop\Orgo3_jpg_for_ppt\ch15\15.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dirty="0"/>
              <a:t>15.04.jpg</a:t>
            </a:r>
          </a:p>
        </p:txBody>
      </p:sp>
      <p:pic>
        <p:nvPicPr>
          <p:cNvPr id="2051" name="Picture 3" descr="c:\Documents and Settings\sobrien.WWNNT.000\Desktop\Orgo3_jpg_for_ppt\ch15\15.0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6" name="Picture 2" descr="Table 15.1.jpg                                                 000A75C8Macintosh HD                   B59B56B6:"/>
          <p:cNvPicPr>
            <a:picLocks noChangeAspect="1" noChangeArrowheads="1"/>
          </p:cNvPicPr>
          <p:nvPr/>
        </p:nvPicPr>
        <p:blipFill>
          <a:blip r:embed="rId4" cstate="print"/>
          <a:srcRect/>
          <a:stretch>
            <a:fillRect/>
          </a:stretch>
        </p:blipFill>
        <p:spPr bwMode="auto">
          <a:xfrm>
            <a:off x="0" y="0"/>
            <a:ext cx="9145588" cy="685958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15.07.jpg</a:t>
            </a:r>
          </a:p>
        </p:txBody>
      </p:sp>
      <p:pic>
        <p:nvPicPr>
          <p:cNvPr id="3075" name="Picture 3" descr="c:\Documents and Settings\sobrien.WWNNT.000\Desktop\Orgo3_jpg_for_ppt\ch15\15.0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6" name="TextBox 5"/>
          <p:cNvSpPr txBox="1"/>
          <p:nvPr/>
        </p:nvSpPr>
        <p:spPr>
          <a:xfrm>
            <a:off x="6477000" y="1074003"/>
            <a:ext cx="1666675" cy="830997"/>
          </a:xfrm>
          <a:prstGeom prst="rect">
            <a:avLst/>
          </a:prstGeom>
          <a:noFill/>
        </p:spPr>
        <p:txBody>
          <a:bodyPr wrap="none" rtlCol="0">
            <a:spAutoFit/>
          </a:bodyPr>
          <a:lstStyle/>
          <a:p>
            <a:pPr algn="ctr"/>
            <a:r>
              <a:rPr lang="en-US" dirty="0" smtClean="0"/>
              <a:t>C</a:t>
            </a:r>
            <a:r>
              <a:rPr lang="en-US" baseline="-25000" dirty="0" smtClean="0"/>
              <a:t>6</a:t>
            </a:r>
            <a:r>
              <a:rPr lang="en-US" dirty="0" smtClean="0"/>
              <a:t>H</a:t>
            </a:r>
            <a:r>
              <a:rPr lang="en-US" baseline="-25000" dirty="0" smtClean="0"/>
              <a:t>12</a:t>
            </a:r>
          </a:p>
          <a:p>
            <a:pPr algn="ctr"/>
            <a:r>
              <a:rPr lang="en-US" dirty="0" smtClean="0"/>
              <a:t>MW 84.096</a:t>
            </a:r>
            <a:endParaRPr lang="en-US" dirty="0"/>
          </a:p>
        </p:txBody>
      </p:sp>
      <p:sp>
        <p:nvSpPr>
          <p:cNvPr id="7" name="TextBox 6"/>
          <p:cNvSpPr txBox="1"/>
          <p:nvPr/>
        </p:nvSpPr>
        <p:spPr>
          <a:xfrm>
            <a:off x="6477000" y="4350603"/>
            <a:ext cx="1666675" cy="830997"/>
          </a:xfrm>
          <a:prstGeom prst="rect">
            <a:avLst/>
          </a:prstGeom>
          <a:noFill/>
        </p:spPr>
        <p:txBody>
          <a:bodyPr wrap="none" rtlCol="0">
            <a:spAutoFit/>
          </a:bodyPr>
          <a:lstStyle/>
          <a:p>
            <a:pPr algn="ctr"/>
            <a:r>
              <a:rPr lang="en-US" dirty="0" smtClean="0"/>
              <a:t>C</a:t>
            </a:r>
            <a:r>
              <a:rPr lang="en-US" baseline="-25000" dirty="0" smtClean="0"/>
              <a:t>5</a:t>
            </a:r>
            <a:r>
              <a:rPr lang="en-US" dirty="0" smtClean="0"/>
              <a:t>H</a:t>
            </a:r>
            <a:r>
              <a:rPr lang="en-US" baseline="-25000" dirty="0" smtClean="0"/>
              <a:t>8</a:t>
            </a:r>
            <a:r>
              <a:rPr lang="en-US" dirty="0" smtClean="0"/>
              <a:t>O</a:t>
            </a:r>
          </a:p>
          <a:p>
            <a:pPr algn="ctr"/>
            <a:r>
              <a:rPr lang="en-US" dirty="0" smtClean="0"/>
              <a:t>MW 84.059</a:t>
            </a:r>
            <a:endParaRPr lang="en-US" dirty="0"/>
          </a:p>
        </p:txBody>
      </p:sp>
      <p:sp>
        <p:nvSpPr>
          <p:cNvPr id="8" name="TextBox 7"/>
          <p:cNvSpPr txBox="1"/>
          <p:nvPr/>
        </p:nvSpPr>
        <p:spPr>
          <a:xfrm>
            <a:off x="457200" y="6320135"/>
            <a:ext cx="8250977" cy="461665"/>
          </a:xfrm>
          <a:prstGeom prst="rect">
            <a:avLst/>
          </a:prstGeom>
          <a:solidFill>
            <a:srgbClr val="FFFF00"/>
          </a:solidFill>
        </p:spPr>
        <p:txBody>
          <a:bodyPr wrap="none" rtlCol="0">
            <a:spAutoFit/>
          </a:bodyPr>
          <a:lstStyle/>
          <a:p>
            <a:r>
              <a:rPr lang="en-US" dirty="0" smtClean="0"/>
              <a:t>High-Resolution MS can determine the exact molecular formula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p:cBhvr override="childStyle">
                                        <p:cTn id="6" dur="500" fill="hold"/>
                                        <p:tgtEl>
                                          <p:spTgt spid="3074"/>
                                        </p:tgtEl>
                                        <p:attrNameLst>
                                          <p:attrName>style.color</p:attrName>
                                        </p:attrNameLst>
                                      </p:cBhvr>
                                      <p:by>
                                        <p:hsl h="0" s="12549" l="25098"/>
                                      </p:by>
                                    </p:animClr>
                                    <p:animClr clrSpc="hsl">
                                      <p:cBhvr>
                                        <p:cTn id="7" dur="500" fill="hold"/>
                                        <p:tgtEl>
                                          <p:spTgt spid="3074"/>
                                        </p:tgtEl>
                                        <p:attrNameLst>
                                          <p:attrName>fillcolor</p:attrName>
                                        </p:attrNameLst>
                                      </p:cBhvr>
                                      <p:by>
                                        <p:hsl h="0" s="12549" l="25098"/>
                                      </p:by>
                                    </p:animClr>
                                    <p:animClr clrSpc="hsl">
                                      <p:cBhvr>
                                        <p:cTn id="8" dur="500" fill="hold"/>
                                        <p:tgtEl>
                                          <p:spTgt spid="3074"/>
                                        </p:tgtEl>
                                        <p:attrNameLst>
                                          <p:attrName>stroke.color</p:attrName>
                                        </p:attrNameLst>
                                      </p:cBhvr>
                                      <p:by>
                                        <p:hsl h="0" s="12549" l="25098"/>
                                      </p:by>
                                    </p:animClr>
                                    <p:set>
                                      <p:cBhvr>
                                        <p:cTn id="9" dur="500" fill="hold"/>
                                        <p:tgtEl>
                                          <p:spTgt spid="3074"/>
                                        </p:tgtEl>
                                        <p:attrNameLst>
                                          <p:attrName>fill.type</p:attrName>
                                        </p:attrNameLst>
                                      </p:cBhvr>
                                      <p:to>
                                        <p:strVal val="solid"/>
                                      </p:to>
                                    </p:set>
                                  </p:childTnLst>
                                </p:cTn>
                              </p:par>
                              <p:par>
                                <p:cTn id="10" presetID="30" presetClass="emph" presetSubtype="0" fill="hold" nodeType="withEffect">
                                  <p:stCondLst>
                                    <p:cond delay="0"/>
                                  </p:stCondLst>
                                  <p:childTnLst>
                                    <p:animClr clrSpc="hsl">
                                      <p:cBhvr override="childStyle">
                                        <p:cTn id="11" dur="500" fill="hold"/>
                                        <p:tgtEl>
                                          <p:spTgt spid="3075"/>
                                        </p:tgtEl>
                                        <p:attrNameLst>
                                          <p:attrName>style.color</p:attrName>
                                        </p:attrNameLst>
                                      </p:cBhvr>
                                      <p:by>
                                        <p:hsl h="0" s="12549" l="25098"/>
                                      </p:by>
                                    </p:animClr>
                                    <p:animClr clrSpc="hsl">
                                      <p:cBhvr>
                                        <p:cTn id="12" dur="500" fill="hold"/>
                                        <p:tgtEl>
                                          <p:spTgt spid="3075"/>
                                        </p:tgtEl>
                                        <p:attrNameLst>
                                          <p:attrName>fillcolor</p:attrName>
                                        </p:attrNameLst>
                                      </p:cBhvr>
                                      <p:by>
                                        <p:hsl h="0" s="12549" l="25098"/>
                                      </p:by>
                                    </p:animClr>
                                    <p:animClr clrSpc="hsl">
                                      <p:cBhvr>
                                        <p:cTn id="13" dur="500" fill="hold"/>
                                        <p:tgtEl>
                                          <p:spTgt spid="3075"/>
                                        </p:tgtEl>
                                        <p:attrNameLst>
                                          <p:attrName>stroke.color</p:attrName>
                                        </p:attrNameLst>
                                      </p:cBhvr>
                                      <p:by>
                                        <p:hsl h="0" s="12549" l="25098"/>
                                      </p:by>
                                    </p:animClr>
                                    <p:set>
                                      <p:cBhvr>
                                        <p:cTn id="14" dur="500" fill="hold"/>
                                        <p:tgtEl>
                                          <p:spTgt spid="3075"/>
                                        </p:tgtEl>
                                        <p:attrNameLst>
                                          <p:attrName>fill.type</p:attrName>
                                        </p:attrNameLst>
                                      </p:cBhvr>
                                      <p:to>
                                        <p:strVal val="solid"/>
                                      </p:to>
                                    </p:set>
                                  </p:childTnLst>
                                </p:cTn>
                              </p:par>
                              <p:par>
                                <p:cTn id="15" presetID="30" presetClass="emph" presetSubtype="0" fill="hold" grpId="0" nodeType="withEffect">
                                  <p:stCondLst>
                                    <p:cond delay="0"/>
                                  </p:stCondLst>
                                  <p:childTnLst>
                                    <p:animClr clrSpc="hsl">
                                      <p:cBhvr override="childStyle">
                                        <p:cTn id="16" dur="500" fill="hold"/>
                                        <p:tgtEl>
                                          <p:spTgt spid="6"/>
                                        </p:tgtEl>
                                        <p:attrNameLst>
                                          <p:attrName>style.color</p:attrName>
                                        </p:attrNameLst>
                                      </p:cBhvr>
                                      <p:by>
                                        <p:hsl h="0" s="12549" l="25098"/>
                                      </p:by>
                                    </p:animClr>
                                    <p:animClr clrSpc="hsl">
                                      <p:cBhvr>
                                        <p:cTn id="17" dur="500" fill="hold"/>
                                        <p:tgtEl>
                                          <p:spTgt spid="6"/>
                                        </p:tgtEl>
                                        <p:attrNameLst>
                                          <p:attrName>fillcolor</p:attrName>
                                        </p:attrNameLst>
                                      </p:cBhvr>
                                      <p:by>
                                        <p:hsl h="0" s="12549" l="25098"/>
                                      </p:by>
                                    </p:animClr>
                                    <p:animClr clrSpc="hsl">
                                      <p:cBhvr>
                                        <p:cTn id="18" dur="500" fill="hold"/>
                                        <p:tgtEl>
                                          <p:spTgt spid="6"/>
                                        </p:tgtEl>
                                        <p:attrNameLst>
                                          <p:attrName>stroke.color</p:attrName>
                                        </p:attrNameLst>
                                      </p:cBhvr>
                                      <p:by>
                                        <p:hsl h="0" s="12549" l="25098"/>
                                      </p:by>
                                    </p:animClr>
                                    <p:set>
                                      <p:cBhvr>
                                        <p:cTn id="19" dur="500" fill="hold"/>
                                        <p:tgtEl>
                                          <p:spTgt spid="6"/>
                                        </p:tgtEl>
                                        <p:attrNameLst>
                                          <p:attrName>fill.type</p:attrName>
                                        </p:attrNameLst>
                                      </p:cBhvr>
                                      <p:to>
                                        <p:strVal val="solid"/>
                                      </p:to>
                                    </p:set>
                                  </p:childTnLst>
                                </p:cTn>
                              </p:par>
                              <p:par>
                                <p:cTn id="20" presetID="30" presetClass="emph" presetSubtype="0" fill="hold" grpId="0" nodeType="withEffect">
                                  <p:stCondLst>
                                    <p:cond delay="0"/>
                                  </p:stCondLst>
                                  <p:childTnLst>
                                    <p:animClr clrSpc="hsl">
                                      <p:cBhvr override="childStyle">
                                        <p:cTn id="21" dur="500" fill="hold"/>
                                        <p:tgtEl>
                                          <p:spTgt spid="7"/>
                                        </p:tgtEl>
                                        <p:attrNameLst>
                                          <p:attrName>style.color</p:attrName>
                                        </p:attrNameLst>
                                      </p:cBhvr>
                                      <p:by>
                                        <p:hsl h="0" s="12549" l="25098"/>
                                      </p:by>
                                    </p:animClr>
                                    <p:animClr clrSpc="hsl">
                                      <p:cBhvr>
                                        <p:cTn id="22" dur="500" fill="hold"/>
                                        <p:tgtEl>
                                          <p:spTgt spid="7"/>
                                        </p:tgtEl>
                                        <p:attrNameLst>
                                          <p:attrName>fillcolor</p:attrName>
                                        </p:attrNameLst>
                                      </p:cBhvr>
                                      <p:by>
                                        <p:hsl h="0" s="12549" l="25098"/>
                                      </p:by>
                                    </p:animClr>
                                    <p:animClr clrSpc="hsl">
                                      <p:cBhvr>
                                        <p:cTn id="23" dur="500" fill="hold"/>
                                        <p:tgtEl>
                                          <p:spTgt spid="7"/>
                                        </p:tgtEl>
                                        <p:attrNameLst>
                                          <p:attrName>stroke.color</p:attrName>
                                        </p:attrNameLst>
                                      </p:cBhvr>
                                      <p:by>
                                        <p:hsl h="0" s="12549" l="25098"/>
                                      </p:by>
                                    </p:animClr>
                                    <p:set>
                                      <p:cBhvr>
                                        <p:cTn id="24" dur="500" fill="hold"/>
                                        <p:tgtEl>
                                          <p:spTgt spid="7"/>
                                        </p:tgtEl>
                                        <p:attrNameLst>
                                          <p:attrName>fill.type</p:attrName>
                                        </p:attrNameLst>
                                      </p:cBhvr>
                                      <p:to>
                                        <p:strVal val="solid"/>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6" grpId="0"/>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15.08.jpg</a:t>
            </a:r>
          </a:p>
        </p:txBody>
      </p:sp>
      <p:pic>
        <p:nvPicPr>
          <p:cNvPr id="4099" name="Picture 3" descr="c:\Documents and Settings\sobrien.WWNNT.000\Desktop\Orgo3_jpg_for_ppt\ch15\15.0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15.16.jpg</a:t>
            </a:r>
          </a:p>
        </p:txBody>
      </p:sp>
      <p:pic>
        <p:nvPicPr>
          <p:cNvPr id="12291" name="Picture 3" descr="c:\Documents and Settings\sobrien.WWNNT.000\Desktop\Orgo3_jpg_for_ppt\ch15\15.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z="4000" dirty="0" smtClean="0">
                <a:latin typeface="Arial" pitchFamily="34" charset="0"/>
                <a:cs typeface="Arial" pitchFamily="34" charset="0"/>
              </a:rPr>
              <a:t>Infrared Spectroscopy</a:t>
            </a:r>
            <a:endParaRPr lang="en-US" sz="4000" dirty="0">
              <a:latin typeface="Arial" pitchFamily="34" charset="0"/>
              <a:cs typeface="Arial" pitchFamily="34" charset="0"/>
            </a:endParaRPr>
          </a:p>
        </p:txBody>
      </p:sp>
      <p:sp>
        <p:nvSpPr>
          <p:cNvPr id="4" name="TextBox 3"/>
          <p:cNvSpPr txBox="1"/>
          <p:nvPr/>
        </p:nvSpPr>
        <p:spPr>
          <a:xfrm>
            <a:off x="381001" y="1143000"/>
            <a:ext cx="8381999" cy="5632311"/>
          </a:xfrm>
          <a:prstGeom prst="rect">
            <a:avLst/>
          </a:prstGeom>
          <a:noFill/>
        </p:spPr>
        <p:txBody>
          <a:bodyPr wrap="square" rtlCol="0">
            <a:spAutoFit/>
          </a:bodyPr>
          <a:lstStyle/>
          <a:p>
            <a:pPr algn="just">
              <a:buFont typeface="Arial" pitchFamily="34" charset="0"/>
              <a:buChar char="•"/>
            </a:pPr>
            <a:r>
              <a:rPr lang="en-US" dirty="0" smtClean="0">
                <a:latin typeface="Arial" pitchFamily="34" charset="0"/>
                <a:cs typeface="Arial" pitchFamily="34" charset="0"/>
              </a:rPr>
              <a:t>Bond </a:t>
            </a:r>
            <a:r>
              <a:rPr lang="en-US" dirty="0">
                <a:latin typeface="Arial" pitchFamily="34" charset="0"/>
                <a:cs typeface="Arial" pitchFamily="34" charset="0"/>
              </a:rPr>
              <a:t>lengths and bond angles are not constant.  Molecular vibrations cause </a:t>
            </a:r>
            <a:r>
              <a:rPr lang="en-US" dirty="0" smtClean="0">
                <a:latin typeface="Arial" pitchFamily="34" charset="0"/>
                <a:cs typeface="Arial" pitchFamily="34" charset="0"/>
              </a:rPr>
              <a:t>changes in bond lengths </a:t>
            </a:r>
            <a:r>
              <a:rPr lang="en-US" dirty="0">
                <a:latin typeface="Arial" pitchFamily="34" charset="0"/>
                <a:cs typeface="Arial" pitchFamily="34" charset="0"/>
              </a:rPr>
              <a:t>and </a:t>
            </a:r>
            <a:r>
              <a:rPr lang="en-US" dirty="0" smtClean="0">
                <a:latin typeface="Arial" pitchFamily="34" charset="0"/>
                <a:cs typeface="Arial" pitchFamily="34" charset="0"/>
              </a:rPr>
              <a:t>angles to oscillate:  </a:t>
            </a:r>
            <a:endParaRPr lang="en-US" dirty="0">
              <a:latin typeface="Arial" pitchFamily="34" charset="0"/>
              <a:cs typeface="Arial" pitchFamily="34" charset="0"/>
            </a:endParaRPr>
          </a:p>
          <a:p>
            <a:pPr algn="just"/>
            <a:r>
              <a:rPr lang="en-US" dirty="0">
                <a:latin typeface="Arial" pitchFamily="34" charset="0"/>
                <a:cs typeface="Arial" pitchFamily="34" charset="0"/>
              </a:rPr>
              <a:t> </a:t>
            </a:r>
          </a:p>
          <a:p>
            <a:pPr algn="just"/>
            <a:endParaRPr lang="en-US" dirty="0" smtClean="0">
              <a:latin typeface="Arial" pitchFamily="34" charset="0"/>
              <a:cs typeface="Arial" pitchFamily="34" charset="0"/>
            </a:endParaRPr>
          </a:p>
          <a:p>
            <a:pPr algn="just"/>
            <a:endParaRPr lang="en-US" dirty="0">
              <a:latin typeface="Arial" pitchFamily="34" charset="0"/>
              <a:cs typeface="Arial" pitchFamily="34" charset="0"/>
            </a:endParaRPr>
          </a:p>
          <a:p>
            <a:pPr algn="just"/>
            <a:endParaRPr lang="en-US" dirty="0">
              <a:latin typeface="Arial" pitchFamily="34" charset="0"/>
              <a:cs typeface="Arial" pitchFamily="34" charset="0"/>
            </a:endParaRPr>
          </a:p>
          <a:p>
            <a:pPr algn="just">
              <a:buFont typeface="Arial" pitchFamily="34" charset="0"/>
              <a:buChar char="•"/>
            </a:pPr>
            <a:r>
              <a:rPr lang="en-US" dirty="0" smtClean="0">
                <a:latin typeface="Arial" pitchFamily="34" charset="0"/>
                <a:cs typeface="Arial" pitchFamily="34" charset="0"/>
              </a:rPr>
              <a:t>If </a:t>
            </a:r>
            <a:r>
              <a:rPr lang="en-US" dirty="0">
                <a:latin typeface="Arial" pitchFamily="34" charset="0"/>
                <a:cs typeface="Arial" pitchFamily="34" charset="0"/>
              </a:rPr>
              <a:t>a bond stretch causes a change in the size of the molecule’s dipole moment, then it is capable of absorbing </a:t>
            </a:r>
            <a:r>
              <a:rPr lang="en-US" dirty="0" smtClean="0">
                <a:latin typeface="Arial" pitchFamily="34" charset="0"/>
                <a:cs typeface="Arial" pitchFamily="34" charset="0"/>
              </a:rPr>
              <a:t>infrared.  </a:t>
            </a:r>
            <a:r>
              <a:rPr lang="en-US" dirty="0">
                <a:latin typeface="Arial" pitchFamily="34" charset="0"/>
                <a:cs typeface="Arial" pitchFamily="34" charset="0"/>
              </a:rPr>
              <a:t>Different types of bond stretches absorb at different frequencies.  </a:t>
            </a:r>
            <a:endParaRPr lang="en-US" dirty="0" smtClean="0">
              <a:latin typeface="Arial" pitchFamily="34" charset="0"/>
              <a:cs typeface="Arial" pitchFamily="34" charset="0"/>
            </a:endParaRPr>
          </a:p>
          <a:p>
            <a:pPr algn="just">
              <a:buFont typeface="Arial" pitchFamily="34" charset="0"/>
              <a:buChar char="•"/>
            </a:pPr>
            <a:endParaRPr lang="en-US" dirty="0" smtClean="0">
              <a:latin typeface="Arial" pitchFamily="34" charset="0"/>
              <a:cs typeface="Arial" pitchFamily="34" charset="0"/>
            </a:endParaRPr>
          </a:p>
          <a:p>
            <a:pPr algn="just">
              <a:buFont typeface="Arial" pitchFamily="34" charset="0"/>
              <a:buChar char="•"/>
            </a:pPr>
            <a:r>
              <a:rPr lang="en-US" b="1" dirty="0" smtClean="0">
                <a:latin typeface="Arial" pitchFamily="34" charset="0"/>
                <a:cs typeface="Arial" pitchFamily="34" charset="0"/>
              </a:rPr>
              <a:t>IR can be used to identify functional groups in the molecule</a:t>
            </a:r>
            <a:endParaRPr lang="en-US" b="1" dirty="0">
              <a:latin typeface="Arial" pitchFamily="34" charset="0"/>
              <a:cs typeface="Arial" pitchFamily="34" charset="0"/>
            </a:endParaRPr>
          </a:p>
          <a:p>
            <a:pPr algn="just"/>
            <a:endParaRPr lang="en-US" b="1" dirty="0">
              <a:latin typeface="Arial" pitchFamily="34" charset="0"/>
              <a:cs typeface="Arial" pitchFamily="34" charset="0"/>
            </a:endParaRPr>
          </a:p>
        </p:txBody>
      </p:sp>
      <p:graphicFrame>
        <p:nvGraphicFramePr>
          <p:cNvPr id="46083" name="Object 3"/>
          <p:cNvGraphicFramePr>
            <a:graphicFrameLocks noChangeAspect="1"/>
          </p:cNvGraphicFramePr>
          <p:nvPr/>
        </p:nvGraphicFramePr>
        <p:xfrm>
          <a:off x="2438400" y="2395921"/>
          <a:ext cx="4241800" cy="804479"/>
        </p:xfrm>
        <a:graphic>
          <a:graphicData uri="http://schemas.openxmlformats.org/presentationml/2006/ole">
            <p:oleObj spid="_x0000_s46083" name="CS ChemDraw Drawing" r:id="rId3" imgW="1473290" imgH="279940" progId="ChemDraw.Document.6.0">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rial" pitchFamily="34" charset="0"/>
                <a:cs typeface="Arial" pitchFamily="34" charset="0"/>
              </a:rPr>
              <a:t>Some Useful IR Stretching Frequencies</a:t>
            </a:r>
            <a:endParaRPr lang="en-US" sz="3200" dirty="0">
              <a:latin typeface="Arial" pitchFamily="34" charset="0"/>
              <a:cs typeface="Arial" pitchFamily="34" charset="0"/>
            </a:endParaRPr>
          </a:p>
        </p:txBody>
      </p:sp>
      <p:graphicFrame>
        <p:nvGraphicFramePr>
          <p:cNvPr id="4" name="Table 3"/>
          <p:cNvGraphicFramePr>
            <a:graphicFrameLocks noGrp="1"/>
          </p:cNvGraphicFramePr>
          <p:nvPr/>
        </p:nvGraphicFramePr>
        <p:xfrm>
          <a:off x="990600" y="1844040"/>
          <a:ext cx="7162800" cy="3870960"/>
        </p:xfrm>
        <a:graphic>
          <a:graphicData uri="http://schemas.openxmlformats.org/drawingml/2006/table">
            <a:tbl>
              <a:tblPr firstRow="1" bandRow="1">
                <a:tableStyleId>{5C22544A-7EE6-4342-B048-85BDC9FD1C3A}</a:tableStyleId>
              </a:tblPr>
              <a:tblGrid>
                <a:gridCol w="2387600"/>
                <a:gridCol w="2387600"/>
                <a:gridCol w="2387600"/>
              </a:tblGrid>
              <a:tr h="370840">
                <a:tc>
                  <a:txBody>
                    <a:bodyPr/>
                    <a:lstStyle/>
                    <a:p>
                      <a:r>
                        <a:rPr lang="en-US" sz="2000" dirty="0" smtClean="0"/>
                        <a:t>Bond</a:t>
                      </a:r>
                      <a:endParaRPr lang="en-US" sz="2000" dirty="0"/>
                    </a:p>
                  </a:txBody>
                  <a:tcPr/>
                </a:tc>
                <a:tc>
                  <a:txBody>
                    <a:bodyPr/>
                    <a:lstStyle/>
                    <a:p>
                      <a:r>
                        <a:rPr lang="en-US" sz="2000" dirty="0" smtClean="0"/>
                        <a:t>Frequency (cm</a:t>
                      </a:r>
                      <a:r>
                        <a:rPr lang="en-US" sz="2000" baseline="30000" dirty="0" smtClean="0"/>
                        <a:t>-1</a:t>
                      </a:r>
                      <a:r>
                        <a:rPr lang="en-US" sz="2000" dirty="0" smtClean="0"/>
                        <a:t>)</a:t>
                      </a:r>
                      <a:endParaRPr lang="en-US" sz="2000" dirty="0"/>
                    </a:p>
                  </a:txBody>
                  <a:tcPr/>
                </a:tc>
                <a:tc>
                  <a:txBody>
                    <a:bodyPr/>
                    <a:lstStyle/>
                    <a:p>
                      <a:r>
                        <a:rPr lang="en-US" sz="2000" dirty="0" smtClean="0"/>
                        <a:t>Intensity</a:t>
                      </a:r>
                      <a:endParaRPr lang="en-US" sz="2000" dirty="0"/>
                    </a:p>
                  </a:txBody>
                  <a:tcPr/>
                </a:tc>
              </a:tr>
              <a:tr h="370840">
                <a:tc>
                  <a:txBody>
                    <a:bodyPr/>
                    <a:lstStyle/>
                    <a:p>
                      <a:r>
                        <a:rPr lang="en-US" sz="2000" dirty="0" smtClean="0"/>
                        <a:t>O-H (alcohol)</a:t>
                      </a:r>
                      <a:endParaRPr lang="en-US" sz="2000" dirty="0"/>
                    </a:p>
                  </a:txBody>
                  <a:tcPr/>
                </a:tc>
                <a:tc>
                  <a:txBody>
                    <a:bodyPr/>
                    <a:lstStyle/>
                    <a:p>
                      <a:r>
                        <a:rPr lang="en-US" sz="2000" dirty="0" smtClean="0"/>
                        <a:t>3650-3200</a:t>
                      </a:r>
                      <a:endParaRPr lang="en-US" sz="2000" dirty="0"/>
                    </a:p>
                  </a:txBody>
                  <a:tcPr/>
                </a:tc>
                <a:tc>
                  <a:txBody>
                    <a:bodyPr/>
                    <a:lstStyle/>
                    <a:p>
                      <a:r>
                        <a:rPr lang="en-US" sz="2000" dirty="0" smtClean="0"/>
                        <a:t>Strong, broad</a:t>
                      </a:r>
                      <a:endParaRPr lang="en-US" sz="2000" dirty="0"/>
                    </a:p>
                  </a:txBody>
                  <a:tcPr/>
                </a:tc>
              </a:tr>
              <a:tr h="370840">
                <a:tc>
                  <a:txBody>
                    <a:bodyPr/>
                    <a:lstStyle/>
                    <a:p>
                      <a:r>
                        <a:rPr lang="en-US" sz="2000" dirty="0" smtClean="0"/>
                        <a:t>O-H (carboxylic acid)</a:t>
                      </a:r>
                      <a:endParaRPr lang="en-US" sz="2000" dirty="0"/>
                    </a:p>
                  </a:txBody>
                  <a:tcPr/>
                </a:tc>
                <a:tc>
                  <a:txBody>
                    <a:bodyPr/>
                    <a:lstStyle/>
                    <a:p>
                      <a:r>
                        <a:rPr lang="en-US" sz="2000" dirty="0" smtClean="0"/>
                        <a:t>3300-2500</a:t>
                      </a:r>
                      <a:endParaRPr lang="en-US" sz="2000" dirty="0"/>
                    </a:p>
                  </a:txBody>
                  <a:tcPr/>
                </a:tc>
                <a:tc>
                  <a:txBody>
                    <a:bodyPr/>
                    <a:lstStyle/>
                    <a:p>
                      <a:r>
                        <a:rPr lang="en-US" sz="2000" dirty="0" smtClean="0"/>
                        <a:t>Strong, </a:t>
                      </a:r>
                      <a:r>
                        <a:rPr lang="en-US" sz="2000" b="1" dirty="0" smtClean="0"/>
                        <a:t>very</a:t>
                      </a:r>
                      <a:r>
                        <a:rPr lang="en-US" sz="2000" dirty="0" smtClean="0"/>
                        <a:t> broad</a:t>
                      </a:r>
                      <a:endParaRPr lang="en-US" sz="2000" dirty="0"/>
                    </a:p>
                  </a:txBody>
                  <a:tcPr/>
                </a:tc>
              </a:tr>
              <a:tr h="370840">
                <a:tc>
                  <a:txBody>
                    <a:bodyPr/>
                    <a:lstStyle/>
                    <a:p>
                      <a:r>
                        <a:rPr lang="en-US" sz="2000" dirty="0" smtClean="0"/>
                        <a:t>N-H</a:t>
                      </a:r>
                      <a:endParaRPr lang="en-US" sz="2000" dirty="0"/>
                    </a:p>
                  </a:txBody>
                  <a:tcPr/>
                </a:tc>
                <a:tc>
                  <a:txBody>
                    <a:bodyPr/>
                    <a:lstStyle/>
                    <a:p>
                      <a:r>
                        <a:rPr lang="en-US" sz="2000" dirty="0" smtClean="0"/>
                        <a:t>3500-3300</a:t>
                      </a:r>
                      <a:endParaRPr lang="en-US" sz="2000" dirty="0"/>
                    </a:p>
                  </a:txBody>
                  <a:tcPr/>
                </a:tc>
                <a:tc>
                  <a:txBody>
                    <a:bodyPr/>
                    <a:lstStyle/>
                    <a:p>
                      <a:r>
                        <a:rPr lang="en-US" sz="2000" dirty="0" smtClean="0"/>
                        <a:t>Medium, broad</a:t>
                      </a:r>
                      <a:endParaRPr lang="en-US" sz="2000" dirty="0"/>
                    </a:p>
                  </a:txBody>
                  <a:tcPr/>
                </a:tc>
              </a:tr>
              <a:tr h="370840">
                <a:tc>
                  <a:txBody>
                    <a:bodyPr/>
                    <a:lstStyle/>
                    <a:p>
                      <a:r>
                        <a:rPr lang="en-US" sz="2000" dirty="0" smtClean="0"/>
                        <a:t>C-H</a:t>
                      </a:r>
                      <a:endParaRPr lang="en-US" sz="2000" dirty="0"/>
                    </a:p>
                  </a:txBody>
                  <a:tcPr/>
                </a:tc>
                <a:tc>
                  <a:txBody>
                    <a:bodyPr/>
                    <a:lstStyle/>
                    <a:p>
                      <a:r>
                        <a:rPr lang="en-US" sz="2000" dirty="0" smtClean="0"/>
                        <a:t>3300-2700</a:t>
                      </a:r>
                      <a:endParaRPr lang="en-US" sz="2000" dirty="0"/>
                    </a:p>
                  </a:txBody>
                  <a:tcPr/>
                </a:tc>
                <a:tc>
                  <a:txBody>
                    <a:bodyPr/>
                    <a:lstStyle/>
                    <a:p>
                      <a:r>
                        <a:rPr lang="en-US" sz="2000" dirty="0" smtClean="0"/>
                        <a:t>Medium</a:t>
                      </a:r>
                      <a:endParaRPr lang="en-US" sz="2000" dirty="0"/>
                    </a:p>
                  </a:txBody>
                  <a:tcPr/>
                </a:tc>
              </a:tr>
              <a:tr h="370840">
                <a:tc>
                  <a:txBody>
                    <a:bodyPr/>
                    <a:lstStyle/>
                    <a:p>
                      <a:r>
                        <a:rPr lang="en-US" sz="2000" dirty="0" smtClean="0"/>
                        <a:t>C</a:t>
                      </a:r>
                      <a:r>
                        <a:rPr lang="en-US" sz="2000" kern="1200" dirty="0" smtClean="0">
                          <a:solidFill>
                            <a:schemeClr val="dk1"/>
                          </a:solidFill>
                          <a:latin typeface="+mn-lt"/>
                          <a:ea typeface="+mn-ea"/>
                          <a:cs typeface="+mn-cs"/>
                        </a:rPr>
                        <a:t>≡N</a:t>
                      </a:r>
                      <a:endParaRPr lang="en-US" sz="2000" dirty="0"/>
                    </a:p>
                  </a:txBody>
                  <a:tcPr/>
                </a:tc>
                <a:tc>
                  <a:txBody>
                    <a:bodyPr/>
                    <a:lstStyle/>
                    <a:p>
                      <a:r>
                        <a:rPr lang="en-US" sz="2000" dirty="0" smtClean="0"/>
                        <a:t>2260-2220</a:t>
                      </a:r>
                      <a:endParaRPr lang="en-US" sz="2000" dirty="0"/>
                    </a:p>
                  </a:txBody>
                  <a:tcPr/>
                </a:tc>
                <a:tc>
                  <a:txBody>
                    <a:bodyPr/>
                    <a:lstStyle/>
                    <a:p>
                      <a:r>
                        <a:rPr lang="en-US" sz="2000" dirty="0" smtClean="0"/>
                        <a:t>Medium</a:t>
                      </a:r>
                      <a:endParaRPr lang="en-US" sz="2000" dirty="0"/>
                    </a:p>
                  </a:txBody>
                  <a:tcPr/>
                </a:tc>
              </a:tr>
              <a:tr h="370840">
                <a:tc>
                  <a:txBody>
                    <a:bodyPr/>
                    <a:lstStyle/>
                    <a:p>
                      <a:r>
                        <a:rPr lang="en-US" sz="2000" dirty="0" smtClean="0"/>
                        <a:t>C</a:t>
                      </a:r>
                      <a:r>
                        <a:rPr lang="en-US" sz="2000" kern="1200" dirty="0" smtClean="0">
                          <a:solidFill>
                            <a:schemeClr val="dk1"/>
                          </a:solidFill>
                          <a:latin typeface="+mn-lt"/>
                          <a:ea typeface="+mn-ea"/>
                          <a:cs typeface="+mn-cs"/>
                        </a:rPr>
                        <a:t>≡C</a:t>
                      </a:r>
                      <a:endParaRPr lang="en-US" sz="2000" dirty="0"/>
                    </a:p>
                  </a:txBody>
                  <a:tcPr/>
                </a:tc>
                <a:tc>
                  <a:txBody>
                    <a:bodyPr/>
                    <a:lstStyle/>
                    <a:p>
                      <a:r>
                        <a:rPr lang="en-US" sz="2000" dirty="0" smtClean="0"/>
                        <a:t>2260-2100</a:t>
                      </a:r>
                      <a:endParaRPr lang="en-US" sz="2000" dirty="0"/>
                    </a:p>
                  </a:txBody>
                  <a:tcPr/>
                </a:tc>
                <a:tc>
                  <a:txBody>
                    <a:bodyPr/>
                    <a:lstStyle/>
                    <a:p>
                      <a:r>
                        <a:rPr lang="en-US" sz="2000" dirty="0" smtClean="0"/>
                        <a:t>Medium to weak</a:t>
                      </a:r>
                      <a:endParaRPr lang="en-US" sz="2000" dirty="0"/>
                    </a:p>
                  </a:txBody>
                  <a:tcPr/>
                </a:tc>
              </a:tr>
              <a:tr h="370840">
                <a:tc>
                  <a:txBody>
                    <a:bodyPr/>
                    <a:lstStyle/>
                    <a:p>
                      <a:r>
                        <a:rPr lang="en-US" sz="2000" dirty="0" smtClean="0"/>
                        <a:t>C=O</a:t>
                      </a:r>
                      <a:endParaRPr lang="en-US" sz="2000" dirty="0"/>
                    </a:p>
                  </a:txBody>
                  <a:tcPr/>
                </a:tc>
                <a:tc>
                  <a:txBody>
                    <a:bodyPr/>
                    <a:lstStyle/>
                    <a:p>
                      <a:r>
                        <a:rPr lang="en-US" sz="2000" dirty="0" smtClean="0"/>
                        <a:t>1780-1650</a:t>
                      </a:r>
                      <a:endParaRPr lang="en-US" sz="2000" dirty="0"/>
                    </a:p>
                  </a:txBody>
                  <a:tcPr/>
                </a:tc>
                <a:tc>
                  <a:txBody>
                    <a:bodyPr/>
                    <a:lstStyle/>
                    <a:p>
                      <a:r>
                        <a:rPr lang="en-US" sz="2000" dirty="0" smtClean="0"/>
                        <a:t>Strong</a:t>
                      </a:r>
                      <a:endParaRPr lang="en-US" sz="2000" dirty="0"/>
                    </a:p>
                  </a:txBody>
                  <a:tcPr/>
                </a:tc>
              </a:tr>
              <a:tr h="370840">
                <a:tc>
                  <a:txBody>
                    <a:bodyPr/>
                    <a:lstStyle/>
                    <a:p>
                      <a:r>
                        <a:rPr lang="en-US" sz="2000" dirty="0" smtClean="0"/>
                        <a:t>C-O</a:t>
                      </a:r>
                      <a:endParaRPr lang="en-US" sz="2000" dirty="0"/>
                    </a:p>
                  </a:txBody>
                  <a:tcPr/>
                </a:tc>
                <a:tc>
                  <a:txBody>
                    <a:bodyPr/>
                    <a:lstStyle/>
                    <a:p>
                      <a:r>
                        <a:rPr lang="en-US" sz="2000" dirty="0" smtClean="0"/>
                        <a:t>1250-1050</a:t>
                      </a:r>
                      <a:endParaRPr lang="en-US" sz="2000" dirty="0"/>
                    </a:p>
                  </a:txBody>
                  <a:tcPr/>
                </a:tc>
                <a:tc>
                  <a:txBody>
                    <a:bodyPr/>
                    <a:lstStyle/>
                    <a:p>
                      <a:r>
                        <a:rPr lang="en-US" sz="2000" dirty="0" smtClean="0"/>
                        <a:t>strong</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FG13_14ab"/>
          <p:cNvPicPr>
            <a:picLocks noChangeAspect="1" noChangeArrowheads="1"/>
          </p:cNvPicPr>
          <p:nvPr/>
        </p:nvPicPr>
        <p:blipFill>
          <a:blip r:embed="rId3" cstate="print"/>
          <a:srcRect/>
          <a:stretch>
            <a:fillRect/>
          </a:stretch>
        </p:blipFill>
        <p:spPr bwMode="auto">
          <a:xfrm>
            <a:off x="3175" y="0"/>
            <a:ext cx="9140825" cy="6854825"/>
          </a:xfrm>
          <a:prstGeom prst="rect">
            <a:avLst/>
          </a:prstGeom>
          <a:noFill/>
        </p:spPr>
      </p:pic>
      <p:sp>
        <p:nvSpPr>
          <p:cNvPr id="32770" name="Text Box 2"/>
          <p:cNvSpPr txBox="1">
            <a:spLocks noChangeArrowheads="1"/>
          </p:cNvSpPr>
          <p:nvPr/>
        </p:nvSpPr>
        <p:spPr bwMode="auto">
          <a:xfrm>
            <a:off x="5846816" y="3424535"/>
            <a:ext cx="3113353" cy="461665"/>
          </a:xfrm>
          <a:prstGeom prst="rect">
            <a:avLst/>
          </a:prstGeom>
          <a:noFill/>
          <a:ln w="9525">
            <a:noFill/>
            <a:miter lim="800000"/>
            <a:headEnd/>
            <a:tailEnd/>
          </a:ln>
          <a:effectLst/>
        </p:spPr>
        <p:txBody>
          <a:bodyPr wrap="none">
            <a:spAutoFit/>
          </a:bodyPr>
          <a:lstStyle/>
          <a:p>
            <a:pPr algn="ctr"/>
            <a:r>
              <a:rPr lang="en-US" sz="2400" dirty="0">
                <a:solidFill>
                  <a:srgbClr val="FF0000"/>
                </a:solidFill>
                <a:latin typeface="Arial" pitchFamily="34" charset="0"/>
                <a:cs typeface="Arial" pitchFamily="34" charset="0"/>
              </a:rPr>
              <a:t>The fingerprint </a:t>
            </a:r>
            <a:r>
              <a:rPr lang="en-US" sz="2400" dirty="0" smtClean="0">
                <a:solidFill>
                  <a:srgbClr val="FF0000"/>
                </a:solidFill>
                <a:latin typeface="Arial" pitchFamily="34" charset="0"/>
                <a:cs typeface="Arial" pitchFamily="34" charset="0"/>
              </a:rPr>
              <a:t>region</a:t>
            </a:r>
            <a:endParaRPr lang="en-US" sz="2400" dirty="0">
              <a:solidFill>
                <a:srgbClr val="FF0000"/>
              </a:solidFill>
              <a:latin typeface="Arial" pitchFamily="34" charset="0"/>
              <a:cs typeface="Arial" pitchFamily="34" charset="0"/>
            </a:endParaRPr>
          </a:p>
        </p:txBody>
      </p:sp>
      <p:sp>
        <p:nvSpPr>
          <p:cNvPr id="32773" name="Rectangle 5"/>
          <p:cNvSpPr>
            <a:spLocks noChangeArrowheads="1"/>
          </p:cNvSpPr>
          <p:nvPr/>
        </p:nvSpPr>
        <p:spPr bwMode="auto">
          <a:xfrm>
            <a:off x="762000" y="3429000"/>
            <a:ext cx="4419600" cy="461665"/>
          </a:xfrm>
          <a:prstGeom prst="rect">
            <a:avLst/>
          </a:prstGeom>
          <a:noFill/>
          <a:ln w="9525">
            <a:noFill/>
            <a:miter lim="800000"/>
            <a:headEnd/>
            <a:tailEnd/>
          </a:ln>
          <a:effectLst/>
        </p:spPr>
        <p:txBody>
          <a:bodyPr wrap="square">
            <a:spAutoFit/>
          </a:bodyPr>
          <a:lstStyle/>
          <a:p>
            <a:pPr algn="ctr"/>
            <a:r>
              <a:rPr lang="en-US" sz="2400" dirty="0">
                <a:solidFill>
                  <a:schemeClr val="accent2">
                    <a:lumMod val="75000"/>
                  </a:schemeClr>
                </a:solidFill>
                <a:latin typeface="Arial" pitchFamily="34" charset="0"/>
                <a:cs typeface="Arial" pitchFamily="34" charset="0"/>
              </a:rPr>
              <a:t>The functional </a:t>
            </a:r>
            <a:r>
              <a:rPr lang="en-US" sz="2400" dirty="0" smtClean="0">
                <a:solidFill>
                  <a:schemeClr val="accent2">
                    <a:lumMod val="75000"/>
                  </a:schemeClr>
                </a:solidFill>
                <a:latin typeface="Arial" pitchFamily="34" charset="0"/>
                <a:cs typeface="Arial" pitchFamily="34" charset="0"/>
              </a:rPr>
              <a:t>group region</a:t>
            </a:r>
            <a:endParaRPr lang="en-US" sz="2400" dirty="0">
              <a:solidFill>
                <a:schemeClr val="accent2">
                  <a:lumMod val="75000"/>
                </a:schemeClr>
              </a:solidFill>
              <a:latin typeface="Arial" pitchFamily="34" charset="0"/>
              <a:cs typeface="Arial" pitchFamily="34" charset="0"/>
            </a:endParaRPr>
          </a:p>
        </p:txBody>
      </p:sp>
      <p:sp>
        <p:nvSpPr>
          <p:cNvPr id="5" name="Left Brace 4"/>
          <p:cNvSpPr/>
          <p:nvPr/>
        </p:nvSpPr>
        <p:spPr>
          <a:xfrm rot="16200000">
            <a:off x="2819400" y="990600"/>
            <a:ext cx="380999" cy="4648200"/>
          </a:xfrm>
          <a:prstGeom prst="leftBrace">
            <a:avLst>
              <a:gd name="adj1" fmla="val 8333"/>
              <a:gd name="adj2" fmla="val 50410"/>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 name="Left Brace 6"/>
          <p:cNvSpPr/>
          <p:nvPr/>
        </p:nvSpPr>
        <p:spPr>
          <a:xfrm rot="16200000">
            <a:off x="6972302" y="1485899"/>
            <a:ext cx="380999" cy="3657601"/>
          </a:xfrm>
          <a:prstGeom prst="leftBrace">
            <a:avLst>
              <a:gd name="adj1" fmla="val 8333"/>
              <a:gd name="adj2" fmla="val 54837"/>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TextBox 7"/>
          <p:cNvSpPr txBox="1"/>
          <p:nvPr/>
        </p:nvSpPr>
        <p:spPr>
          <a:xfrm>
            <a:off x="1402884" y="819090"/>
            <a:ext cx="1492716" cy="400110"/>
          </a:xfrm>
          <a:prstGeom prst="rect">
            <a:avLst/>
          </a:prstGeom>
          <a:noFill/>
        </p:spPr>
        <p:txBody>
          <a:bodyPr wrap="none" rtlCol="0">
            <a:spAutoFit/>
          </a:bodyPr>
          <a:lstStyle/>
          <a:p>
            <a:r>
              <a:rPr lang="en-US" sz="2000" dirty="0" smtClean="0">
                <a:solidFill>
                  <a:schemeClr val="accent2">
                    <a:lumMod val="75000"/>
                  </a:schemeClr>
                </a:solidFill>
                <a:latin typeface="Arial" pitchFamily="34" charset="0"/>
                <a:cs typeface="Arial" pitchFamily="34" charset="0"/>
              </a:rPr>
              <a:t>O-H stretch</a:t>
            </a:r>
          </a:p>
        </p:txBody>
      </p:sp>
      <p:sp>
        <p:nvSpPr>
          <p:cNvPr id="9" name="Down Arrow 8"/>
          <p:cNvSpPr/>
          <p:nvPr/>
        </p:nvSpPr>
        <p:spPr>
          <a:xfrm>
            <a:off x="1752600" y="1295400"/>
            <a:ext cx="45719" cy="1371600"/>
          </a:xfrm>
          <a:prstGeom prst="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15.17.jpg</a:t>
            </a:r>
          </a:p>
        </p:txBody>
      </p:sp>
      <p:pic>
        <p:nvPicPr>
          <p:cNvPr id="13315" name="Picture 3" descr="c:\Documents and Settings\sobrien.WWNNT.000\Desktop\Orgo3_jpg_for_ppt\ch15\15.1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304800" y="681335"/>
            <a:ext cx="8534400" cy="461665"/>
          </a:xfrm>
          <a:prstGeom prst="rect">
            <a:avLst/>
          </a:prstGeom>
          <a:noFill/>
        </p:spPr>
        <p:txBody>
          <a:bodyPr wrap="square" rtlCol="0">
            <a:spAutoFit/>
          </a:bodyPr>
          <a:lstStyle/>
          <a:p>
            <a:r>
              <a:rPr lang="en-US" dirty="0" smtClean="0">
                <a:latin typeface="Arial" pitchFamily="34" charset="0"/>
                <a:cs typeface="Arial" pitchFamily="34" charset="0"/>
              </a:rPr>
              <a:t>Carbonyls have very strong absorptions at ~1650-1780 cm</a:t>
            </a:r>
            <a:r>
              <a:rPr lang="en-US" baseline="30000" dirty="0" smtClean="0">
                <a:latin typeface="Arial" pitchFamily="34" charset="0"/>
                <a:cs typeface="Arial" pitchFamily="34" charset="0"/>
              </a:rPr>
              <a:t>-1</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667000"/>
            <a:ext cx="7543800" cy="954107"/>
          </a:xfrm>
          <a:prstGeom prst="rect">
            <a:avLst/>
          </a:prstGeom>
          <a:noFill/>
        </p:spPr>
        <p:txBody>
          <a:bodyPr wrap="square" rtlCol="0">
            <a:spAutoFit/>
          </a:bodyPr>
          <a:lstStyle/>
          <a:p>
            <a:pPr algn="just"/>
            <a:r>
              <a:rPr lang="en-US" sz="2800" dirty="0" smtClean="0">
                <a:latin typeface="Arial" pitchFamily="34" charset="0"/>
                <a:cs typeface="Arial" pitchFamily="34" charset="0"/>
              </a:rPr>
              <a:t>A carboxylic has a very broad O-H stretch (plus a C=O stretch)</a:t>
            </a:r>
          </a:p>
        </p:txBody>
      </p:sp>
      <p:pic>
        <p:nvPicPr>
          <p:cNvPr id="157697" name="Picture 1"/>
          <p:cNvPicPr>
            <a:picLocks noChangeAspect="1" noChangeArrowheads="1"/>
          </p:cNvPicPr>
          <p:nvPr/>
        </p:nvPicPr>
        <p:blipFill>
          <a:blip r:embed="rId2" cstate="print"/>
          <a:srcRect/>
          <a:stretch>
            <a:fillRect/>
          </a:stretch>
        </p:blipFill>
        <p:spPr bwMode="auto">
          <a:xfrm>
            <a:off x="1114425" y="3886200"/>
            <a:ext cx="6915150" cy="2438400"/>
          </a:xfrm>
          <a:prstGeom prst="rect">
            <a:avLst/>
          </a:prstGeom>
          <a:noFill/>
          <a:ln w="9525">
            <a:noFill/>
            <a:miter lim="800000"/>
            <a:headEnd/>
            <a:tailEnd/>
          </a:ln>
          <a:effectLst/>
        </p:spPr>
      </p:pic>
      <p:pic>
        <p:nvPicPr>
          <p:cNvPr id="157698" name="Picture 2"/>
          <p:cNvPicPr>
            <a:picLocks noChangeAspect="1" noChangeArrowheads="1"/>
          </p:cNvPicPr>
          <p:nvPr/>
        </p:nvPicPr>
        <p:blipFill>
          <a:blip r:embed="rId3" cstate="print"/>
          <a:srcRect/>
          <a:stretch>
            <a:fillRect/>
          </a:stretch>
        </p:blipFill>
        <p:spPr bwMode="auto">
          <a:xfrm>
            <a:off x="1104900" y="76200"/>
            <a:ext cx="6934200" cy="2495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Degree of </a:t>
            </a:r>
            <a:r>
              <a:rPr lang="en-US" dirty="0" err="1" smtClean="0">
                <a:latin typeface="Arial" pitchFamily="34" charset="0"/>
                <a:cs typeface="Arial" pitchFamily="34" charset="0"/>
              </a:rPr>
              <a:t>Unsaturation</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latin typeface="Arial" pitchFamily="34" charset="0"/>
                <a:cs typeface="Arial" pitchFamily="34" charset="0"/>
              </a:rPr>
              <a:t>Degree of </a:t>
            </a:r>
            <a:r>
              <a:rPr lang="en-US" dirty="0" err="1" smtClean="0">
                <a:latin typeface="Arial" pitchFamily="34" charset="0"/>
                <a:cs typeface="Arial" pitchFamily="34" charset="0"/>
              </a:rPr>
              <a:t>Unsaturation</a:t>
            </a:r>
            <a:r>
              <a:rPr lang="en-US" dirty="0" smtClean="0">
                <a:latin typeface="Arial" pitchFamily="34" charset="0"/>
                <a:cs typeface="Arial" pitchFamily="34" charset="0"/>
              </a:rPr>
              <a:t> (or “Double Bond Equivalents”, DBE) is the number of </a:t>
            </a:r>
            <a:r>
              <a:rPr lang="en-US" dirty="0" smtClean="0">
                <a:latin typeface="Symbol" pitchFamily="18" charset="2"/>
                <a:cs typeface="Arial" pitchFamily="34" charset="0"/>
              </a:rPr>
              <a:t>p</a:t>
            </a:r>
            <a:r>
              <a:rPr lang="en-US" dirty="0" smtClean="0">
                <a:latin typeface="Arial" pitchFamily="34" charset="0"/>
                <a:cs typeface="Arial" pitchFamily="34" charset="0"/>
              </a:rPr>
              <a:t>-bonds and/or rings present in a molecule</a:t>
            </a:r>
          </a:p>
          <a:p>
            <a:r>
              <a:rPr lang="en-US" dirty="0" smtClean="0">
                <a:latin typeface="Arial" pitchFamily="34" charset="0"/>
                <a:cs typeface="Arial" pitchFamily="34" charset="0"/>
              </a:rPr>
              <a:t>For the formula C</a:t>
            </a:r>
            <a:r>
              <a:rPr lang="en-US" baseline="-25000" dirty="0" smtClean="0">
                <a:latin typeface="Arial" pitchFamily="34" charset="0"/>
                <a:cs typeface="Arial" pitchFamily="34" charset="0"/>
              </a:rPr>
              <a:t>C</a:t>
            </a:r>
            <a:r>
              <a:rPr lang="en-US" dirty="0" smtClean="0">
                <a:latin typeface="Arial" pitchFamily="34" charset="0"/>
                <a:cs typeface="Arial" pitchFamily="34" charset="0"/>
              </a:rPr>
              <a:t>H</a:t>
            </a:r>
            <a:r>
              <a:rPr lang="en-US" baseline="-25000" dirty="0" smtClean="0">
                <a:latin typeface="Arial" pitchFamily="34" charset="0"/>
                <a:cs typeface="Arial" pitchFamily="34" charset="0"/>
              </a:rPr>
              <a:t>H</a:t>
            </a:r>
            <a:r>
              <a:rPr lang="en-US" dirty="0" smtClean="0">
                <a:latin typeface="Arial" pitchFamily="34" charset="0"/>
                <a:cs typeface="Arial" pitchFamily="34" charset="0"/>
              </a:rPr>
              <a:t>X</a:t>
            </a:r>
            <a:r>
              <a:rPr lang="en-US" baseline="-25000" dirty="0" smtClean="0">
                <a:latin typeface="Arial" pitchFamily="34" charset="0"/>
                <a:cs typeface="Arial" pitchFamily="34" charset="0"/>
              </a:rPr>
              <a:t>X</a:t>
            </a:r>
            <a:r>
              <a:rPr lang="en-US" dirty="0" smtClean="0">
                <a:latin typeface="Arial" pitchFamily="34" charset="0"/>
                <a:cs typeface="Arial" pitchFamily="34" charset="0"/>
              </a:rPr>
              <a:t>N</a:t>
            </a:r>
            <a:r>
              <a:rPr lang="en-US" baseline="-25000" dirty="0" smtClean="0">
                <a:latin typeface="Arial" pitchFamily="34" charset="0"/>
                <a:cs typeface="Arial" pitchFamily="34" charset="0"/>
              </a:rPr>
              <a:t>N</a:t>
            </a:r>
            <a:r>
              <a:rPr lang="en-US" dirty="0" smtClean="0">
                <a:latin typeface="Arial" pitchFamily="34" charset="0"/>
                <a:cs typeface="Arial" pitchFamily="34" charset="0"/>
              </a:rPr>
              <a:t>O</a:t>
            </a:r>
            <a:r>
              <a:rPr lang="en-US" baseline="-25000" dirty="0" smtClean="0">
                <a:latin typeface="Arial" pitchFamily="34" charset="0"/>
                <a:cs typeface="Arial" pitchFamily="34" charset="0"/>
              </a:rPr>
              <a:t>O</a:t>
            </a:r>
            <a:r>
              <a:rPr lang="en-US" dirty="0" smtClean="0">
                <a:latin typeface="Arial" pitchFamily="34" charset="0"/>
                <a:cs typeface="Arial" pitchFamily="34" charset="0"/>
              </a:rPr>
              <a:t>, where X = halogen:</a:t>
            </a:r>
          </a:p>
          <a:p>
            <a:endParaRPr lang="en-US" dirty="0">
              <a:latin typeface="Arial" pitchFamily="34" charset="0"/>
              <a:cs typeface="Arial" pitchFamily="34" charset="0"/>
            </a:endParaRPr>
          </a:p>
          <a:p>
            <a:pPr>
              <a:buNone/>
            </a:pPr>
            <a:endParaRPr lang="en-US" baseline="-25000" dirty="0">
              <a:latin typeface="Arial" pitchFamily="34" charset="0"/>
              <a:cs typeface="Arial" pitchFamily="34" charset="0"/>
            </a:endParaRPr>
          </a:p>
        </p:txBody>
      </p:sp>
      <p:sp>
        <p:nvSpPr>
          <p:cNvPr id="645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451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4517"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048000" y="5410200"/>
            <a:ext cx="3009900" cy="8763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504825" y="1919288"/>
            <a:ext cx="8134350" cy="3019425"/>
          </a:xfrm>
          <a:prstGeom prst="rect">
            <a:avLst/>
          </a:prstGeom>
          <a:noFill/>
          <a:ln w="9525">
            <a:noFill/>
            <a:miter lim="800000"/>
            <a:headEnd/>
            <a:tailEnd/>
          </a:ln>
          <a:effectLst/>
        </p:spPr>
      </p:pic>
      <p:sp>
        <p:nvSpPr>
          <p:cNvPr id="6" name="TextBox 5"/>
          <p:cNvSpPr txBox="1"/>
          <p:nvPr/>
        </p:nvSpPr>
        <p:spPr>
          <a:xfrm>
            <a:off x="381000" y="381000"/>
            <a:ext cx="8458200" cy="1384995"/>
          </a:xfrm>
          <a:prstGeom prst="rect">
            <a:avLst/>
          </a:prstGeom>
          <a:noFill/>
        </p:spPr>
        <p:txBody>
          <a:bodyPr wrap="square" rtlCol="0">
            <a:spAutoFit/>
          </a:bodyPr>
          <a:lstStyle/>
          <a:p>
            <a:pPr>
              <a:buFont typeface="Arial" pitchFamily="34" charset="0"/>
              <a:buChar char="•"/>
            </a:pPr>
            <a:r>
              <a:rPr lang="en-US" sz="2800" dirty="0" smtClean="0">
                <a:latin typeface="Arial" pitchFamily="34" charset="0"/>
                <a:cs typeface="Arial" pitchFamily="34" charset="0"/>
              </a:rPr>
              <a:t>NH stretches are similar in frequency to –OH stretches, but usually weaker</a:t>
            </a:r>
          </a:p>
          <a:p>
            <a:pPr>
              <a:buFont typeface="Arial" pitchFamily="34" charset="0"/>
              <a:buChar char="•"/>
            </a:pPr>
            <a:r>
              <a:rPr lang="en-US" sz="2800" dirty="0" smtClean="0">
                <a:latin typeface="Arial" pitchFamily="34" charset="0"/>
                <a:cs typeface="Arial" pitchFamily="34" charset="0"/>
              </a:rPr>
              <a:t>An NH</a:t>
            </a:r>
            <a:r>
              <a:rPr lang="en-US" sz="2800" b="1" u="sng" baseline="-25000" dirty="0" smtClean="0">
                <a:latin typeface="Arial" pitchFamily="34" charset="0"/>
                <a:cs typeface="Arial" pitchFamily="34" charset="0"/>
              </a:rPr>
              <a:t>2</a:t>
            </a:r>
            <a:r>
              <a:rPr lang="en-US" sz="2800" dirty="0" smtClean="0">
                <a:latin typeface="Arial" pitchFamily="34" charset="0"/>
                <a:cs typeface="Arial" pitchFamily="34" charset="0"/>
              </a:rPr>
              <a:t> group has a double peak</a:t>
            </a:r>
          </a:p>
        </p:txBody>
      </p:sp>
      <p:pic>
        <p:nvPicPr>
          <p:cNvPr id="156673" name="Picture 1"/>
          <p:cNvPicPr>
            <a:picLocks noChangeAspect="1" noChangeArrowheads="1"/>
          </p:cNvPicPr>
          <p:nvPr/>
        </p:nvPicPr>
        <p:blipFill>
          <a:blip r:embed="rId2" cstate="print"/>
          <a:srcRect/>
          <a:stretch>
            <a:fillRect/>
          </a:stretch>
        </p:blipFill>
        <p:spPr bwMode="auto">
          <a:xfrm>
            <a:off x="504825" y="1919288"/>
            <a:ext cx="8134350" cy="3019425"/>
          </a:xfrm>
          <a:prstGeom prst="rect">
            <a:avLst/>
          </a:prstGeom>
          <a:noFill/>
          <a:ln w="9525">
            <a:noFill/>
            <a:miter lim="800000"/>
            <a:headEnd/>
            <a:tailEnd/>
          </a:ln>
          <a:effectLst/>
        </p:spPr>
      </p:pic>
      <p:cxnSp>
        <p:nvCxnSpPr>
          <p:cNvPr id="8" name="Straight Arrow Connector 7"/>
          <p:cNvCxnSpPr/>
          <p:nvPr/>
        </p:nvCxnSpPr>
        <p:spPr>
          <a:xfrm rot="16200000" flipH="1">
            <a:off x="990600" y="2362200"/>
            <a:ext cx="12954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noChangeArrowheads="1"/>
          </p:cNvPicPr>
          <p:nvPr/>
        </p:nvPicPr>
        <p:blipFill>
          <a:blip r:embed="rId2" cstate="print"/>
          <a:srcRect/>
          <a:stretch>
            <a:fillRect/>
          </a:stretch>
        </p:blipFill>
        <p:spPr bwMode="auto">
          <a:xfrm>
            <a:off x="685800" y="762000"/>
            <a:ext cx="7683500" cy="2814920"/>
          </a:xfrm>
          <a:prstGeom prst="rect">
            <a:avLst/>
          </a:prstGeom>
          <a:noFill/>
          <a:ln w="9525">
            <a:noFill/>
            <a:miter lim="800000"/>
            <a:headEnd/>
            <a:tailEnd/>
          </a:ln>
          <a:effectLst/>
        </p:spPr>
      </p:pic>
      <p:sp>
        <p:nvSpPr>
          <p:cNvPr id="4" name="TextBox 3"/>
          <p:cNvSpPr txBox="1"/>
          <p:nvPr/>
        </p:nvSpPr>
        <p:spPr>
          <a:xfrm>
            <a:off x="990600" y="76200"/>
            <a:ext cx="7467600" cy="830997"/>
          </a:xfrm>
          <a:prstGeom prst="rect">
            <a:avLst/>
          </a:prstGeom>
          <a:noFill/>
        </p:spPr>
        <p:txBody>
          <a:bodyPr wrap="square" rtlCol="0">
            <a:spAutoFit/>
          </a:bodyPr>
          <a:lstStyle/>
          <a:p>
            <a:r>
              <a:rPr lang="en-US" dirty="0" smtClean="0">
                <a:latin typeface="Arial" pitchFamily="34" charset="0"/>
                <a:cs typeface="Arial" pitchFamily="34" charset="0"/>
              </a:rPr>
              <a:t>Absorption at ~ 3000 cm</a:t>
            </a:r>
            <a:r>
              <a:rPr lang="en-US" baseline="30000" dirty="0" smtClean="0">
                <a:latin typeface="Arial" pitchFamily="34" charset="0"/>
                <a:cs typeface="Arial" pitchFamily="34" charset="0"/>
              </a:rPr>
              <a:t>-1</a:t>
            </a:r>
            <a:r>
              <a:rPr lang="en-US" dirty="0" smtClean="0">
                <a:latin typeface="Arial" pitchFamily="34" charset="0"/>
                <a:cs typeface="Arial" pitchFamily="34" charset="0"/>
              </a:rPr>
              <a:t> will practically always be seen (C-H stretch)</a:t>
            </a:r>
          </a:p>
        </p:txBody>
      </p:sp>
      <p:pic>
        <p:nvPicPr>
          <p:cNvPr id="155650" name="Picture 2"/>
          <p:cNvPicPr>
            <a:picLocks noChangeAspect="1" noChangeArrowheads="1"/>
          </p:cNvPicPr>
          <p:nvPr/>
        </p:nvPicPr>
        <p:blipFill>
          <a:blip r:embed="rId3" cstate="print"/>
          <a:srcRect/>
          <a:stretch>
            <a:fillRect/>
          </a:stretch>
        </p:blipFill>
        <p:spPr bwMode="auto">
          <a:xfrm>
            <a:off x="1133475" y="4267200"/>
            <a:ext cx="6867525" cy="2514600"/>
          </a:xfrm>
          <a:prstGeom prst="rect">
            <a:avLst/>
          </a:prstGeom>
          <a:noFill/>
          <a:ln w="9525">
            <a:noFill/>
            <a:miter lim="800000"/>
            <a:headEnd/>
            <a:tailEnd/>
          </a:ln>
          <a:effectLst/>
        </p:spPr>
      </p:pic>
      <p:sp>
        <p:nvSpPr>
          <p:cNvPr id="5" name="TextBox 4"/>
          <p:cNvSpPr txBox="1"/>
          <p:nvPr/>
        </p:nvSpPr>
        <p:spPr>
          <a:xfrm>
            <a:off x="1143000" y="3505200"/>
            <a:ext cx="2885726" cy="830997"/>
          </a:xfrm>
          <a:prstGeom prst="rect">
            <a:avLst/>
          </a:prstGeom>
          <a:noFill/>
        </p:spPr>
        <p:txBody>
          <a:bodyPr wrap="none" rtlCol="0">
            <a:spAutoFit/>
          </a:bodyPr>
          <a:lstStyle/>
          <a:p>
            <a:r>
              <a:rPr lang="en-US" dirty="0" smtClean="0">
                <a:latin typeface="Arial" pitchFamily="34" charset="0"/>
                <a:cs typeface="Arial" pitchFamily="34" charset="0"/>
              </a:rPr>
              <a:t>sp</a:t>
            </a:r>
            <a:r>
              <a:rPr lang="en-US" baseline="30000" dirty="0" smtClean="0">
                <a:latin typeface="Arial" pitchFamily="34" charset="0"/>
                <a:cs typeface="Arial" pitchFamily="34" charset="0"/>
              </a:rPr>
              <a:t>3</a:t>
            </a:r>
            <a:r>
              <a:rPr lang="en-US" dirty="0" smtClean="0">
                <a:latin typeface="Arial" pitchFamily="34" charset="0"/>
                <a:cs typeface="Arial" pitchFamily="34" charset="0"/>
              </a:rPr>
              <a:t> C-H &lt;3000 cm</a:t>
            </a:r>
            <a:r>
              <a:rPr lang="en-US" baseline="30000" dirty="0" smtClean="0">
                <a:latin typeface="Arial" pitchFamily="34" charset="0"/>
                <a:cs typeface="Arial" pitchFamily="34" charset="0"/>
              </a:rPr>
              <a:t>-1</a:t>
            </a:r>
          </a:p>
          <a:p>
            <a:r>
              <a:rPr lang="en-US" dirty="0" smtClean="0">
                <a:latin typeface="Arial" pitchFamily="34" charset="0"/>
                <a:cs typeface="Arial" pitchFamily="34" charset="0"/>
              </a:rPr>
              <a:t>sp</a:t>
            </a:r>
            <a:r>
              <a:rPr lang="en-US" baseline="30000" dirty="0" smtClean="0">
                <a:latin typeface="Arial" pitchFamily="34" charset="0"/>
                <a:cs typeface="Arial" pitchFamily="34" charset="0"/>
              </a:rPr>
              <a:t>2</a:t>
            </a:r>
            <a:r>
              <a:rPr lang="en-US" dirty="0" smtClean="0">
                <a:latin typeface="Arial" pitchFamily="34" charset="0"/>
                <a:cs typeface="Arial" pitchFamily="34" charset="0"/>
              </a:rPr>
              <a:t> C-H &gt;3000 cm</a:t>
            </a:r>
            <a:r>
              <a:rPr lang="en-US" baseline="30000" dirty="0" smtClean="0">
                <a:latin typeface="Arial" pitchFamily="34" charset="0"/>
                <a:cs typeface="Arial" pitchFamily="34" charset="0"/>
              </a:rPr>
              <a:t>-1</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cstate="print"/>
          <a:srcRect/>
          <a:stretch>
            <a:fillRect/>
          </a:stretch>
        </p:blipFill>
        <p:spPr bwMode="auto">
          <a:xfrm>
            <a:off x="790575" y="2143125"/>
            <a:ext cx="7562850" cy="2571750"/>
          </a:xfrm>
          <a:prstGeom prst="rect">
            <a:avLst/>
          </a:prstGeom>
          <a:noFill/>
          <a:ln w="9525">
            <a:noFill/>
            <a:miter lim="800000"/>
            <a:headEnd/>
            <a:tailEnd/>
          </a:ln>
          <a:effectLst/>
        </p:spPr>
      </p:pic>
      <p:sp>
        <p:nvSpPr>
          <p:cNvPr id="3" name="TextBox 2"/>
          <p:cNvSpPr txBox="1"/>
          <p:nvPr/>
        </p:nvSpPr>
        <p:spPr>
          <a:xfrm>
            <a:off x="914400" y="762000"/>
            <a:ext cx="8229601" cy="1200329"/>
          </a:xfrm>
          <a:prstGeom prst="rect">
            <a:avLst/>
          </a:prstGeom>
          <a:noFill/>
        </p:spPr>
        <p:txBody>
          <a:bodyPr wrap="square" rtlCol="0">
            <a:spAutoFit/>
          </a:bodyPr>
          <a:lstStyle/>
          <a:p>
            <a:r>
              <a:rPr lang="en-US" dirty="0" smtClean="0">
                <a:latin typeface="Arial" pitchFamily="34" charset="0"/>
                <a:cs typeface="Arial" pitchFamily="34" charset="0"/>
              </a:rPr>
              <a:t>Absorption in the 2100-2300 cm-1 region is uncommon but significant—C≡C or C≡N.  Alkynes aren’t very polar, so their C≡C stretches tend to be weak.</a:t>
            </a:r>
          </a:p>
        </p:txBody>
      </p:sp>
      <p:cxnSp>
        <p:nvCxnSpPr>
          <p:cNvPr id="6" name="Straight Arrow Connector 5"/>
          <p:cNvCxnSpPr/>
          <p:nvPr/>
        </p:nvCxnSpPr>
        <p:spPr>
          <a:xfrm>
            <a:off x="3581400" y="1752600"/>
            <a:ext cx="1295400" cy="685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1066801" y="5257800"/>
            <a:ext cx="7620000" cy="830997"/>
          </a:xfrm>
          <a:prstGeom prst="rect">
            <a:avLst/>
          </a:prstGeom>
          <a:noFill/>
        </p:spPr>
        <p:txBody>
          <a:bodyPr wrap="square" rtlCol="0">
            <a:spAutoFit/>
          </a:bodyPr>
          <a:lstStyle/>
          <a:p>
            <a:r>
              <a:rPr lang="en-US" dirty="0" smtClean="0">
                <a:latin typeface="Arial" pitchFamily="34" charset="0"/>
                <a:cs typeface="Arial" pitchFamily="34" charset="0"/>
              </a:rPr>
              <a:t>Terminal </a:t>
            </a:r>
            <a:r>
              <a:rPr lang="en-US" dirty="0" err="1" smtClean="0">
                <a:latin typeface="Arial" pitchFamily="34" charset="0"/>
                <a:cs typeface="Arial" pitchFamily="34" charset="0"/>
              </a:rPr>
              <a:t>alkyne</a:t>
            </a:r>
            <a:r>
              <a:rPr lang="en-US" dirty="0" smtClean="0">
                <a:latin typeface="Arial" pitchFamily="34" charset="0"/>
                <a:cs typeface="Arial" pitchFamily="34" charset="0"/>
              </a:rPr>
              <a:t> C-H stretches are higher frequency than sp</a:t>
            </a:r>
            <a:r>
              <a:rPr lang="en-US" baseline="30000" dirty="0" smtClean="0">
                <a:latin typeface="Arial" pitchFamily="34" charset="0"/>
                <a:cs typeface="Arial" pitchFamily="34" charset="0"/>
              </a:rPr>
              <a:t>2</a:t>
            </a:r>
            <a:r>
              <a:rPr lang="en-US" dirty="0" smtClean="0">
                <a:latin typeface="Arial" pitchFamily="34" charset="0"/>
                <a:cs typeface="Arial" pitchFamily="34" charset="0"/>
              </a:rPr>
              <a:t>- or sp</a:t>
            </a:r>
            <a:r>
              <a:rPr lang="en-US" baseline="30000" dirty="0" smtClean="0">
                <a:latin typeface="Arial" pitchFamily="34" charset="0"/>
                <a:cs typeface="Arial" pitchFamily="34" charset="0"/>
              </a:rPr>
              <a:t>3</a:t>
            </a:r>
            <a:r>
              <a:rPr lang="en-US" dirty="0" smtClean="0">
                <a:latin typeface="Arial" pitchFamily="34" charset="0"/>
                <a:cs typeface="Arial" pitchFamily="34" charset="0"/>
              </a:rPr>
              <a:t>-C-H stretches </a:t>
            </a:r>
          </a:p>
        </p:txBody>
      </p:sp>
      <p:cxnSp>
        <p:nvCxnSpPr>
          <p:cNvPr id="9" name="Straight Arrow Connector 8"/>
          <p:cNvCxnSpPr/>
          <p:nvPr/>
        </p:nvCxnSpPr>
        <p:spPr>
          <a:xfrm rot="16200000" flipV="1">
            <a:off x="2400300" y="4533900"/>
            <a:ext cx="990600" cy="152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Nuclear Magnetic Resonance (NMR) Spectroscopy</a:t>
            </a:r>
            <a:endParaRPr lang="en-US" dirty="0">
              <a:latin typeface="Arial" pitchFamily="34" charset="0"/>
              <a:cs typeface="Arial" pitchFamily="34" charset="0"/>
            </a:endParaRPr>
          </a:p>
        </p:txBody>
      </p:sp>
      <p:sp>
        <p:nvSpPr>
          <p:cNvPr id="3" name="Content Placeholder 2"/>
          <p:cNvSpPr>
            <a:spLocks noGrp="1"/>
          </p:cNvSpPr>
          <p:nvPr>
            <p:ph idx="1"/>
          </p:nvPr>
        </p:nvSpPr>
        <p:spPr>
          <a:xfrm>
            <a:off x="762000" y="1981200"/>
            <a:ext cx="7696200" cy="4114800"/>
          </a:xfrm>
        </p:spPr>
        <p:txBody>
          <a:bodyPr/>
          <a:lstStyle/>
          <a:p>
            <a:r>
              <a:rPr lang="en-US" dirty="0" smtClean="0">
                <a:latin typeface="Arial" pitchFamily="34" charset="0"/>
                <a:cs typeface="Arial" pitchFamily="34" charset="0"/>
              </a:rPr>
              <a:t>Some subatomic particles (e.g. : electrons, protons, some nuclei) have a property called “spin”</a:t>
            </a:r>
          </a:p>
          <a:p>
            <a:pPr lvl="1">
              <a:buNone/>
            </a:pPr>
            <a:r>
              <a:rPr lang="en-US" baseline="30000" dirty="0" smtClean="0">
                <a:latin typeface="Arial" pitchFamily="34" charset="0"/>
                <a:cs typeface="Arial" pitchFamily="34" charset="0"/>
              </a:rPr>
              <a:t>1</a:t>
            </a:r>
            <a:r>
              <a:rPr lang="en-US" dirty="0" smtClean="0">
                <a:latin typeface="Arial" pitchFamily="34" charset="0"/>
                <a:cs typeface="Arial" pitchFamily="34" charset="0"/>
              </a:rPr>
              <a:t>H, </a:t>
            </a:r>
            <a:r>
              <a:rPr lang="en-US" baseline="30000" dirty="0" smtClean="0">
                <a:latin typeface="Arial" pitchFamily="34" charset="0"/>
                <a:cs typeface="Arial" pitchFamily="34" charset="0"/>
              </a:rPr>
              <a:t>13</a:t>
            </a:r>
            <a:r>
              <a:rPr lang="en-US" dirty="0" smtClean="0">
                <a:latin typeface="Arial" pitchFamily="34" charset="0"/>
                <a:cs typeface="Arial" pitchFamily="34" charset="0"/>
              </a:rPr>
              <a:t>C: S = ½</a:t>
            </a:r>
          </a:p>
          <a:p>
            <a:pPr lvl="1">
              <a:buNone/>
            </a:pPr>
            <a:r>
              <a:rPr lang="en-US" baseline="30000" dirty="0" smtClean="0">
                <a:latin typeface="Arial" pitchFamily="34" charset="0"/>
                <a:cs typeface="Arial" pitchFamily="34" charset="0"/>
              </a:rPr>
              <a:t>2</a:t>
            </a:r>
            <a:r>
              <a:rPr lang="en-US" dirty="0" smtClean="0">
                <a:latin typeface="Arial" pitchFamily="34" charset="0"/>
                <a:cs typeface="Arial" pitchFamily="34" charset="0"/>
              </a:rPr>
              <a:t>H : S = 1</a:t>
            </a:r>
          </a:p>
          <a:p>
            <a:pPr>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Spin gives the particle a magnetic dipole moment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15.18.jpg</a:t>
            </a:r>
          </a:p>
        </p:txBody>
      </p:sp>
      <p:pic>
        <p:nvPicPr>
          <p:cNvPr id="14339" name="Picture 3" descr="c:\Documents and Settings\sobrien.WWNNT.000\Desktop\Orgo3_jpg_for_ppt\ch15\15.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219200" y="1752600"/>
            <a:ext cx="609600" cy="1447800"/>
            <a:chOff x="1392" y="2256"/>
            <a:chExt cx="384" cy="912"/>
          </a:xfrm>
        </p:grpSpPr>
        <p:sp>
          <p:nvSpPr>
            <p:cNvPr id="27651" name="Oval 3"/>
            <p:cNvSpPr>
              <a:spLocks noChangeArrowheads="1"/>
            </p:cNvSpPr>
            <p:nvPr/>
          </p:nvSpPr>
          <p:spPr bwMode="auto">
            <a:xfrm>
              <a:off x="1392" y="2496"/>
              <a:ext cx="384" cy="384"/>
            </a:xfrm>
            <a:prstGeom prst="ellipse">
              <a:avLst/>
            </a:prstGeom>
            <a:gradFill rotWithShape="0">
              <a:gsLst>
                <a:gs pos="0">
                  <a:schemeClr val="accent1"/>
                </a:gs>
                <a:gs pos="100000">
                  <a:schemeClr val="accent1">
                    <a:gamma/>
                    <a:shade val="46275"/>
                    <a:invGamma/>
                  </a:schemeClr>
                </a:gs>
              </a:gsLst>
              <a:lin ang="2700000" scaled="1"/>
            </a:gradFill>
            <a:ln w="9525">
              <a:solidFill>
                <a:schemeClr val="tx1"/>
              </a:solidFill>
              <a:round/>
              <a:headEnd/>
              <a:tailEnd/>
            </a:ln>
            <a:effectLst/>
          </p:spPr>
          <p:txBody>
            <a:bodyPr wrap="none" anchor="ctr"/>
            <a:lstStyle/>
            <a:p>
              <a:endParaRPr lang="en-US"/>
            </a:p>
          </p:txBody>
        </p:sp>
        <p:sp>
          <p:nvSpPr>
            <p:cNvPr id="27652" name="Line 4"/>
            <p:cNvSpPr>
              <a:spLocks noChangeShapeType="1"/>
            </p:cNvSpPr>
            <p:nvPr/>
          </p:nvSpPr>
          <p:spPr bwMode="auto">
            <a:xfrm flipV="1">
              <a:off x="1584" y="2256"/>
              <a:ext cx="0" cy="288"/>
            </a:xfrm>
            <a:prstGeom prst="line">
              <a:avLst/>
            </a:prstGeom>
            <a:noFill/>
            <a:ln w="9525">
              <a:solidFill>
                <a:schemeClr val="tx1"/>
              </a:solidFill>
              <a:round/>
              <a:headEnd/>
              <a:tailEnd/>
            </a:ln>
            <a:effectLst/>
          </p:spPr>
          <p:txBody>
            <a:bodyPr wrap="none" anchor="ctr"/>
            <a:lstStyle/>
            <a:p>
              <a:endParaRPr lang="en-US"/>
            </a:p>
          </p:txBody>
        </p:sp>
        <p:sp>
          <p:nvSpPr>
            <p:cNvPr id="27653" name="Line 5"/>
            <p:cNvSpPr>
              <a:spLocks noChangeShapeType="1"/>
            </p:cNvSpPr>
            <p:nvPr/>
          </p:nvSpPr>
          <p:spPr bwMode="auto">
            <a:xfrm flipV="1">
              <a:off x="1584" y="2880"/>
              <a:ext cx="0" cy="288"/>
            </a:xfrm>
            <a:prstGeom prst="line">
              <a:avLst/>
            </a:prstGeom>
            <a:noFill/>
            <a:ln w="9525">
              <a:solidFill>
                <a:schemeClr val="tx1"/>
              </a:solidFill>
              <a:round/>
              <a:headEnd/>
              <a:tailEnd/>
            </a:ln>
            <a:effectLst/>
          </p:spPr>
          <p:txBody>
            <a:bodyPr wrap="none" anchor="ctr"/>
            <a:lstStyle/>
            <a:p>
              <a:endParaRPr lang="en-US"/>
            </a:p>
          </p:txBody>
        </p:sp>
        <p:sp>
          <p:nvSpPr>
            <p:cNvPr id="27655" name="Freeform 7"/>
            <p:cNvSpPr>
              <a:spLocks/>
            </p:cNvSpPr>
            <p:nvPr/>
          </p:nvSpPr>
          <p:spPr bwMode="auto">
            <a:xfrm>
              <a:off x="1488" y="2688"/>
              <a:ext cx="240" cy="48"/>
            </a:xfrm>
            <a:custGeom>
              <a:avLst/>
              <a:gdLst/>
              <a:ahLst/>
              <a:cxnLst>
                <a:cxn ang="0">
                  <a:pos x="0" y="48"/>
                </a:cxn>
                <a:cxn ang="0">
                  <a:pos x="144" y="96"/>
                </a:cxn>
                <a:cxn ang="0">
                  <a:pos x="336" y="0"/>
                </a:cxn>
              </a:cxnLst>
              <a:rect l="0" t="0" r="r" b="b"/>
              <a:pathLst>
                <a:path w="336" h="104">
                  <a:moveTo>
                    <a:pt x="0" y="48"/>
                  </a:moveTo>
                  <a:cubicBezTo>
                    <a:pt x="44" y="76"/>
                    <a:pt x="88" y="104"/>
                    <a:pt x="144" y="96"/>
                  </a:cubicBezTo>
                  <a:cubicBezTo>
                    <a:pt x="200" y="88"/>
                    <a:pt x="268" y="44"/>
                    <a:pt x="336" y="0"/>
                  </a:cubicBezTo>
                </a:path>
              </a:pathLst>
            </a:custGeom>
            <a:noFill/>
            <a:ln w="28575" cmpd="sng">
              <a:solidFill>
                <a:schemeClr val="tx1"/>
              </a:solidFill>
              <a:round/>
              <a:headEnd/>
              <a:tailEnd type="arrow" w="med" len="med"/>
            </a:ln>
            <a:effectLst/>
          </p:spPr>
          <p:txBody>
            <a:bodyPr wrap="none" anchor="ctr"/>
            <a:lstStyle/>
            <a:p>
              <a:endParaRPr lang="en-US"/>
            </a:p>
          </p:txBody>
        </p:sp>
      </p:grpSp>
      <p:grpSp>
        <p:nvGrpSpPr>
          <p:cNvPr id="3" name="Group 12"/>
          <p:cNvGrpSpPr>
            <a:grpSpLocks/>
          </p:cNvGrpSpPr>
          <p:nvPr/>
        </p:nvGrpSpPr>
        <p:grpSpPr bwMode="auto">
          <a:xfrm>
            <a:off x="1219200" y="3581400"/>
            <a:ext cx="609600" cy="1447800"/>
            <a:chOff x="2160" y="2256"/>
            <a:chExt cx="384" cy="912"/>
          </a:xfrm>
        </p:grpSpPr>
        <p:sp>
          <p:nvSpPr>
            <p:cNvPr id="27656" name="Oval 8"/>
            <p:cNvSpPr>
              <a:spLocks noChangeArrowheads="1"/>
            </p:cNvSpPr>
            <p:nvPr/>
          </p:nvSpPr>
          <p:spPr bwMode="auto">
            <a:xfrm>
              <a:off x="2160" y="2496"/>
              <a:ext cx="384" cy="384"/>
            </a:xfrm>
            <a:prstGeom prst="ellipse">
              <a:avLst/>
            </a:prstGeom>
            <a:gradFill rotWithShape="0">
              <a:gsLst>
                <a:gs pos="0">
                  <a:schemeClr val="accent1"/>
                </a:gs>
                <a:gs pos="100000">
                  <a:schemeClr val="accent1">
                    <a:gamma/>
                    <a:shade val="46275"/>
                    <a:invGamma/>
                  </a:schemeClr>
                </a:gs>
              </a:gsLst>
              <a:lin ang="2700000" scaled="1"/>
            </a:gradFill>
            <a:ln w="9525">
              <a:solidFill>
                <a:schemeClr val="tx1"/>
              </a:solidFill>
              <a:round/>
              <a:headEnd/>
              <a:tailEnd/>
            </a:ln>
            <a:effectLst/>
          </p:spPr>
          <p:txBody>
            <a:bodyPr wrap="none" anchor="ctr"/>
            <a:lstStyle/>
            <a:p>
              <a:endParaRPr lang="en-US"/>
            </a:p>
          </p:txBody>
        </p:sp>
        <p:sp>
          <p:nvSpPr>
            <p:cNvPr id="27657" name="Line 9"/>
            <p:cNvSpPr>
              <a:spLocks noChangeShapeType="1"/>
            </p:cNvSpPr>
            <p:nvPr/>
          </p:nvSpPr>
          <p:spPr bwMode="auto">
            <a:xfrm flipV="1">
              <a:off x="2352" y="2256"/>
              <a:ext cx="0" cy="288"/>
            </a:xfrm>
            <a:prstGeom prst="line">
              <a:avLst/>
            </a:prstGeom>
            <a:noFill/>
            <a:ln w="9525">
              <a:solidFill>
                <a:schemeClr val="tx1"/>
              </a:solidFill>
              <a:round/>
              <a:headEnd/>
              <a:tailEnd/>
            </a:ln>
            <a:effectLst/>
          </p:spPr>
          <p:txBody>
            <a:bodyPr wrap="none" anchor="ctr"/>
            <a:lstStyle/>
            <a:p>
              <a:endParaRPr lang="en-US"/>
            </a:p>
          </p:txBody>
        </p:sp>
        <p:sp>
          <p:nvSpPr>
            <p:cNvPr id="27658" name="Line 10"/>
            <p:cNvSpPr>
              <a:spLocks noChangeShapeType="1"/>
            </p:cNvSpPr>
            <p:nvPr/>
          </p:nvSpPr>
          <p:spPr bwMode="auto">
            <a:xfrm flipV="1">
              <a:off x="2352" y="2880"/>
              <a:ext cx="0" cy="288"/>
            </a:xfrm>
            <a:prstGeom prst="line">
              <a:avLst/>
            </a:prstGeom>
            <a:noFill/>
            <a:ln w="9525">
              <a:solidFill>
                <a:schemeClr val="tx1"/>
              </a:solidFill>
              <a:round/>
              <a:headEnd/>
              <a:tailEnd/>
            </a:ln>
            <a:effectLst/>
          </p:spPr>
          <p:txBody>
            <a:bodyPr wrap="none" anchor="ctr"/>
            <a:lstStyle/>
            <a:p>
              <a:endParaRPr lang="en-US"/>
            </a:p>
          </p:txBody>
        </p:sp>
        <p:sp>
          <p:nvSpPr>
            <p:cNvPr id="27659" name="Freeform 11"/>
            <p:cNvSpPr>
              <a:spLocks/>
            </p:cNvSpPr>
            <p:nvPr/>
          </p:nvSpPr>
          <p:spPr bwMode="auto">
            <a:xfrm rot="20417827" flipH="1">
              <a:off x="2256" y="2688"/>
              <a:ext cx="240" cy="48"/>
            </a:xfrm>
            <a:custGeom>
              <a:avLst/>
              <a:gdLst/>
              <a:ahLst/>
              <a:cxnLst>
                <a:cxn ang="0">
                  <a:pos x="0" y="48"/>
                </a:cxn>
                <a:cxn ang="0">
                  <a:pos x="144" y="96"/>
                </a:cxn>
                <a:cxn ang="0">
                  <a:pos x="336" y="0"/>
                </a:cxn>
              </a:cxnLst>
              <a:rect l="0" t="0" r="r" b="b"/>
              <a:pathLst>
                <a:path w="336" h="104">
                  <a:moveTo>
                    <a:pt x="0" y="48"/>
                  </a:moveTo>
                  <a:cubicBezTo>
                    <a:pt x="44" y="76"/>
                    <a:pt x="88" y="104"/>
                    <a:pt x="144" y="96"/>
                  </a:cubicBezTo>
                  <a:cubicBezTo>
                    <a:pt x="200" y="88"/>
                    <a:pt x="268" y="44"/>
                    <a:pt x="336" y="0"/>
                  </a:cubicBezTo>
                </a:path>
              </a:pathLst>
            </a:custGeom>
            <a:noFill/>
            <a:ln w="28575" cmpd="sng">
              <a:solidFill>
                <a:schemeClr val="tx1"/>
              </a:solidFill>
              <a:round/>
              <a:headEnd/>
              <a:tailEnd type="arrow" w="med" len="med"/>
            </a:ln>
            <a:effectLst/>
          </p:spPr>
          <p:txBody>
            <a:bodyPr wrap="none" anchor="ctr"/>
            <a:lstStyle/>
            <a:p>
              <a:endParaRPr lang="en-US"/>
            </a:p>
          </p:txBody>
        </p:sp>
      </p:grpSp>
      <p:sp>
        <p:nvSpPr>
          <p:cNvPr id="27662" name="Line 14"/>
          <p:cNvSpPr>
            <a:spLocks noChangeShapeType="1"/>
          </p:cNvSpPr>
          <p:nvPr/>
        </p:nvSpPr>
        <p:spPr bwMode="auto">
          <a:xfrm flipV="1">
            <a:off x="2971800" y="2133600"/>
            <a:ext cx="0" cy="914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7663" name="Line 15"/>
          <p:cNvSpPr>
            <a:spLocks noChangeShapeType="1"/>
          </p:cNvSpPr>
          <p:nvPr/>
        </p:nvSpPr>
        <p:spPr bwMode="auto">
          <a:xfrm>
            <a:off x="2971800" y="3733800"/>
            <a:ext cx="0" cy="914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7664" name="Text Box 16"/>
          <p:cNvSpPr txBox="1">
            <a:spLocks noChangeArrowheads="1"/>
          </p:cNvSpPr>
          <p:nvPr/>
        </p:nvSpPr>
        <p:spPr bwMode="auto">
          <a:xfrm>
            <a:off x="2117725" y="2332038"/>
            <a:ext cx="415925" cy="579437"/>
          </a:xfrm>
          <a:prstGeom prst="rect">
            <a:avLst/>
          </a:prstGeom>
          <a:noFill/>
          <a:ln w="9525">
            <a:noFill/>
            <a:miter lim="800000"/>
            <a:headEnd/>
            <a:tailEnd/>
          </a:ln>
          <a:effectLst/>
        </p:spPr>
        <p:txBody>
          <a:bodyPr wrap="none">
            <a:spAutoFit/>
          </a:bodyPr>
          <a:lstStyle/>
          <a:p>
            <a:r>
              <a:rPr lang="en-US" sz="3200" b="1">
                <a:latin typeface="Times"/>
              </a:rPr>
              <a:t>=</a:t>
            </a:r>
          </a:p>
        </p:txBody>
      </p:sp>
      <p:sp>
        <p:nvSpPr>
          <p:cNvPr id="27665" name="Text Box 17"/>
          <p:cNvSpPr txBox="1">
            <a:spLocks noChangeArrowheads="1"/>
          </p:cNvSpPr>
          <p:nvPr/>
        </p:nvSpPr>
        <p:spPr bwMode="auto">
          <a:xfrm>
            <a:off x="2174875" y="3916363"/>
            <a:ext cx="415925" cy="579437"/>
          </a:xfrm>
          <a:prstGeom prst="rect">
            <a:avLst/>
          </a:prstGeom>
          <a:noFill/>
          <a:ln w="9525">
            <a:noFill/>
            <a:miter lim="800000"/>
            <a:headEnd/>
            <a:tailEnd/>
          </a:ln>
          <a:effectLst/>
        </p:spPr>
        <p:txBody>
          <a:bodyPr wrap="none">
            <a:spAutoFit/>
          </a:bodyPr>
          <a:lstStyle/>
          <a:p>
            <a:r>
              <a:rPr lang="en-US" sz="3200" b="1">
                <a:latin typeface="Times"/>
              </a:rPr>
              <a:t>=</a:t>
            </a:r>
          </a:p>
        </p:txBody>
      </p:sp>
      <p:sp>
        <p:nvSpPr>
          <p:cNvPr id="27666" name="Rectangle 18"/>
          <p:cNvSpPr>
            <a:spLocks noChangeArrowheads="1"/>
          </p:cNvSpPr>
          <p:nvPr/>
        </p:nvSpPr>
        <p:spPr bwMode="auto">
          <a:xfrm>
            <a:off x="304800" y="1371600"/>
            <a:ext cx="3352800" cy="4038600"/>
          </a:xfrm>
          <a:prstGeom prst="rect">
            <a:avLst/>
          </a:prstGeom>
          <a:noFill/>
          <a:ln w="38100">
            <a:solidFill>
              <a:srgbClr val="44FF00"/>
            </a:solidFill>
            <a:miter lim="800000"/>
            <a:headEnd/>
            <a:tailEnd/>
          </a:ln>
          <a:effectLst/>
        </p:spPr>
        <p:txBody>
          <a:bodyPr wrap="none" anchor="ctr"/>
          <a:lstStyle/>
          <a:p>
            <a:endParaRPr lang="en-US"/>
          </a:p>
        </p:txBody>
      </p:sp>
      <p:sp>
        <p:nvSpPr>
          <p:cNvPr id="27667" name="Line 19"/>
          <p:cNvSpPr>
            <a:spLocks noChangeShapeType="1"/>
          </p:cNvSpPr>
          <p:nvPr/>
        </p:nvSpPr>
        <p:spPr bwMode="auto">
          <a:xfrm flipV="1">
            <a:off x="5715000" y="1447800"/>
            <a:ext cx="0" cy="2438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7668" name="Text Box 20"/>
          <p:cNvSpPr txBox="1">
            <a:spLocks noChangeArrowheads="1"/>
          </p:cNvSpPr>
          <p:nvPr/>
        </p:nvSpPr>
        <p:spPr bwMode="auto">
          <a:xfrm rot="-5400000">
            <a:off x="5060950" y="2559050"/>
            <a:ext cx="1063625" cy="822325"/>
          </a:xfrm>
          <a:prstGeom prst="rect">
            <a:avLst/>
          </a:prstGeom>
          <a:noFill/>
          <a:ln w="9525">
            <a:noFill/>
            <a:miter lim="800000"/>
            <a:headEnd/>
            <a:tailEnd/>
          </a:ln>
          <a:effectLst/>
        </p:spPr>
        <p:txBody>
          <a:bodyPr wrap="none">
            <a:spAutoFit/>
          </a:bodyPr>
          <a:lstStyle/>
          <a:p>
            <a:r>
              <a:rPr lang="en-US" sz="2400">
                <a:latin typeface="Times"/>
              </a:rPr>
              <a:t>Energy</a:t>
            </a:r>
          </a:p>
          <a:p>
            <a:endParaRPr lang="en-US" sz="2400">
              <a:latin typeface="Times"/>
            </a:endParaRPr>
          </a:p>
        </p:txBody>
      </p:sp>
      <p:sp>
        <p:nvSpPr>
          <p:cNvPr id="27669" name="Line 21"/>
          <p:cNvSpPr>
            <a:spLocks noChangeShapeType="1"/>
          </p:cNvSpPr>
          <p:nvPr/>
        </p:nvSpPr>
        <p:spPr bwMode="auto">
          <a:xfrm>
            <a:off x="6248400" y="2971800"/>
            <a:ext cx="304800" cy="0"/>
          </a:xfrm>
          <a:prstGeom prst="line">
            <a:avLst/>
          </a:prstGeom>
          <a:noFill/>
          <a:ln w="28575">
            <a:solidFill>
              <a:schemeClr val="tx1"/>
            </a:solidFill>
            <a:round/>
            <a:headEnd/>
            <a:tailEnd/>
          </a:ln>
          <a:effectLst/>
        </p:spPr>
        <p:txBody>
          <a:bodyPr wrap="none" anchor="ctr"/>
          <a:lstStyle/>
          <a:p>
            <a:endParaRPr lang="en-US"/>
          </a:p>
        </p:txBody>
      </p:sp>
      <p:sp>
        <p:nvSpPr>
          <p:cNvPr id="27670" name="Line 22"/>
          <p:cNvSpPr>
            <a:spLocks noChangeShapeType="1"/>
          </p:cNvSpPr>
          <p:nvPr/>
        </p:nvSpPr>
        <p:spPr bwMode="auto">
          <a:xfrm>
            <a:off x="7010400" y="2971800"/>
            <a:ext cx="304800" cy="0"/>
          </a:xfrm>
          <a:prstGeom prst="line">
            <a:avLst/>
          </a:prstGeom>
          <a:noFill/>
          <a:ln w="28575">
            <a:solidFill>
              <a:schemeClr val="tx1"/>
            </a:solidFill>
            <a:round/>
            <a:headEnd/>
            <a:tailEnd/>
          </a:ln>
          <a:effectLst/>
        </p:spPr>
        <p:txBody>
          <a:bodyPr wrap="none" anchor="ctr"/>
          <a:lstStyle/>
          <a:p>
            <a:endParaRPr lang="en-US"/>
          </a:p>
        </p:txBody>
      </p:sp>
      <p:sp>
        <p:nvSpPr>
          <p:cNvPr id="27671" name="Line 23"/>
          <p:cNvSpPr>
            <a:spLocks noChangeShapeType="1"/>
          </p:cNvSpPr>
          <p:nvPr/>
        </p:nvSpPr>
        <p:spPr bwMode="auto">
          <a:xfrm flipV="1">
            <a:off x="6400800" y="27432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7672" name="Line 24"/>
          <p:cNvSpPr>
            <a:spLocks noChangeShapeType="1"/>
          </p:cNvSpPr>
          <p:nvPr/>
        </p:nvSpPr>
        <p:spPr bwMode="auto">
          <a:xfrm>
            <a:off x="7162800" y="27432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7673" name="Text Box 25"/>
          <p:cNvSpPr txBox="1">
            <a:spLocks noChangeArrowheads="1"/>
          </p:cNvSpPr>
          <p:nvPr/>
        </p:nvSpPr>
        <p:spPr bwMode="auto">
          <a:xfrm>
            <a:off x="4495800" y="4038600"/>
            <a:ext cx="4359275" cy="1200329"/>
          </a:xfrm>
          <a:prstGeom prst="rect">
            <a:avLst/>
          </a:prstGeom>
          <a:noFill/>
          <a:ln w="9525">
            <a:noFill/>
            <a:miter lim="800000"/>
            <a:headEnd/>
            <a:tailEnd/>
          </a:ln>
          <a:effectLst/>
        </p:spPr>
        <p:txBody>
          <a:bodyPr>
            <a:spAutoFit/>
          </a:bodyPr>
          <a:lstStyle/>
          <a:p>
            <a:r>
              <a:rPr lang="en-US" sz="2400" b="1" dirty="0">
                <a:latin typeface="Arial" pitchFamily="34" charset="0"/>
                <a:cs typeface="Arial" pitchFamily="34" charset="0"/>
              </a:rPr>
              <a:t>In the absence of a magnetic field, both spin states have equal energy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2"/>
          <p:cNvSpPr>
            <a:spLocks noChangeShapeType="1"/>
          </p:cNvSpPr>
          <p:nvPr/>
        </p:nvSpPr>
        <p:spPr bwMode="auto">
          <a:xfrm flipV="1">
            <a:off x="762000" y="1295400"/>
            <a:ext cx="0" cy="1905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71" name="Text Box 3"/>
          <p:cNvSpPr txBox="1">
            <a:spLocks noChangeArrowheads="1"/>
          </p:cNvSpPr>
          <p:nvPr/>
        </p:nvSpPr>
        <p:spPr bwMode="auto">
          <a:xfrm rot="-5400000">
            <a:off x="90488" y="1949450"/>
            <a:ext cx="1063625" cy="822325"/>
          </a:xfrm>
          <a:prstGeom prst="rect">
            <a:avLst/>
          </a:prstGeom>
          <a:noFill/>
          <a:ln w="9525">
            <a:noFill/>
            <a:miter lim="800000"/>
            <a:headEnd/>
            <a:tailEnd/>
          </a:ln>
          <a:effectLst/>
        </p:spPr>
        <p:txBody>
          <a:bodyPr wrap="none">
            <a:spAutoFit/>
          </a:bodyPr>
          <a:lstStyle/>
          <a:p>
            <a:r>
              <a:rPr lang="en-US" sz="2400">
                <a:latin typeface="Times"/>
              </a:rPr>
              <a:t>Energy</a:t>
            </a:r>
          </a:p>
          <a:p>
            <a:endParaRPr lang="en-US" sz="2400">
              <a:latin typeface="Times"/>
            </a:endParaRPr>
          </a:p>
        </p:txBody>
      </p:sp>
      <p:sp>
        <p:nvSpPr>
          <p:cNvPr id="32772" name="Line 4"/>
          <p:cNvSpPr>
            <a:spLocks noChangeShapeType="1"/>
          </p:cNvSpPr>
          <p:nvPr/>
        </p:nvSpPr>
        <p:spPr bwMode="auto">
          <a:xfrm>
            <a:off x="1295400" y="2362200"/>
            <a:ext cx="304800" cy="0"/>
          </a:xfrm>
          <a:prstGeom prst="line">
            <a:avLst/>
          </a:prstGeom>
          <a:noFill/>
          <a:ln w="28575">
            <a:solidFill>
              <a:schemeClr val="tx1"/>
            </a:solidFill>
            <a:round/>
            <a:headEnd/>
            <a:tailEnd/>
          </a:ln>
          <a:effectLst/>
        </p:spPr>
        <p:txBody>
          <a:bodyPr wrap="none" anchor="ctr"/>
          <a:lstStyle/>
          <a:p>
            <a:endParaRPr lang="en-US"/>
          </a:p>
        </p:txBody>
      </p:sp>
      <p:sp>
        <p:nvSpPr>
          <p:cNvPr id="32773" name="Line 5"/>
          <p:cNvSpPr>
            <a:spLocks noChangeShapeType="1"/>
          </p:cNvSpPr>
          <p:nvPr/>
        </p:nvSpPr>
        <p:spPr bwMode="auto">
          <a:xfrm>
            <a:off x="1828800" y="2362200"/>
            <a:ext cx="304800" cy="0"/>
          </a:xfrm>
          <a:prstGeom prst="line">
            <a:avLst/>
          </a:prstGeom>
          <a:noFill/>
          <a:ln w="28575">
            <a:solidFill>
              <a:schemeClr val="tx1"/>
            </a:solidFill>
            <a:round/>
            <a:headEnd/>
            <a:tailEnd/>
          </a:ln>
          <a:effectLst/>
        </p:spPr>
        <p:txBody>
          <a:bodyPr wrap="none" anchor="ctr"/>
          <a:lstStyle/>
          <a:p>
            <a:endParaRPr lang="en-US"/>
          </a:p>
        </p:txBody>
      </p:sp>
      <p:sp>
        <p:nvSpPr>
          <p:cNvPr id="32774" name="Line 6"/>
          <p:cNvSpPr>
            <a:spLocks noChangeShapeType="1"/>
          </p:cNvSpPr>
          <p:nvPr/>
        </p:nvSpPr>
        <p:spPr bwMode="auto">
          <a:xfrm flipV="1">
            <a:off x="1447800" y="21336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75" name="Line 7"/>
          <p:cNvSpPr>
            <a:spLocks noChangeShapeType="1"/>
          </p:cNvSpPr>
          <p:nvPr/>
        </p:nvSpPr>
        <p:spPr bwMode="auto">
          <a:xfrm>
            <a:off x="1981200" y="21336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76" name="AutoShape 8"/>
          <p:cNvSpPr>
            <a:spLocks noChangeArrowheads="1"/>
          </p:cNvSpPr>
          <p:nvPr/>
        </p:nvSpPr>
        <p:spPr bwMode="auto">
          <a:xfrm>
            <a:off x="2590800" y="1905000"/>
            <a:ext cx="990600" cy="609600"/>
          </a:xfrm>
          <a:prstGeom prst="rightArrow">
            <a:avLst>
              <a:gd name="adj1" fmla="val 50000"/>
              <a:gd name="adj2" fmla="val 40625"/>
            </a:avLst>
          </a:prstGeom>
          <a:solidFill>
            <a:schemeClr val="tx1"/>
          </a:solidFill>
          <a:ln w="9525">
            <a:solidFill>
              <a:schemeClr val="tx1"/>
            </a:solidFill>
            <a:miter lim="800000"/>
            <a:headEnd/>
            <a:tailEnd/>
          </a:ln>
          <a:effectLst/>
        </p:spPr>
        <p:txBody>
          <a:bodyPr wrap="none" anchor="ctr"/>
          <a:lstStyle/>
          <a:p>
            <a:endParaRPr lang="en-US"/>
          </a:p>
        </p:txBody>
      </p:sp>
      <p:sp>
        <p:nvSpPr>
          <p:cNvPr id="32777" name="Line 9"/>
          <p:cNvSpPr>
            <a:spLocks noChangeShapeType="1"/>
          </p:cNvSpPr>
          <p:nvPr/>
        </p:nvSpPr>
        <p:spPr bwMode="auto">
          <a:xfrm flipV="1">
            <a:off x="4038600" y="1295400"/>
            <a:ext cx="0" cy="1905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78" name="Line 10"/>
          <p:cNvSpPr>
            <a:spLocks noChangeShapeType="1"/>
          </p:cNvSpPr>
          <p:nvPr/>
        </p:nvSpPr>
        <p:spPr bwMode="auto">
          <a:xfrm>
            <a:off x="4572000" y="2743200"/>
            <a:ext cx="304800" cy="0"/>
          </a:xfrm>
          <a:prstGeom prst="line">
            <a:avLst/>
          </a:prstGeom>
          <a:noFill/>
          <a:ln w="28575">
            <a:solidFill>
              <a:schemeClr val="tx1"/>
            </a:solidFill>
            <a:round/>
            <a:headEnd/>
            <a:tailEnd/>
          </a:ln>
          <a:effectLst/>
        </p:spPr>
        <p:txBody>
          <a:bodyPr wrap="none" anchor="ctr"/>
          <a:lstStyle/>
          <a:p>
            <a:endParaRPr lang="en-US"/>
          </a:p>
        </p:txBody>
      </p:sp>
      <p:sp>
        <p:nvSpPr>
          <p:cNvPr id="32779" name="Line 11"/>
          <p:cNvSpPr>
            <a:spLocks noChangeShapeType="1"/>
          </p:cNvSpPr>
          <p:nvPr/>
        </p:nvSpPr>
        <p:spPr bwMode="auto">
          <a:xfrm>
            <a:off x="4572000" y="1828800"/>
            <a:ext cx="304800" cy="0"/>
          </a:xfrm>
          <a:prstGeom prst="line">
            <a:avLst/>
          </a:prstGeom>
          <a:noFill/>
          <a:ln w="28575">
            <a:solidFill>
              <a:schemeClr val="tx1"/>
            </a:solidFill>
            <a:round/>
            <a:headEnd/>
            <a:tailEnd/>
          </a:ln>
          <a:effectLst/>
        </p:spPr>
        <p:txBody>
          <a:bodyPr wrap="none" anchor="ctr"/>
          <a:lstStyle/>
          <a:p>
            <a:endParaRPr lang="en-US"/>
          </a:p>
        </p:txBody>
      </p:sp>
      <p:sp>
        <p:nvSpPr>
          <p:cNvPr id="32780" name="Line 12"/>
          <p:cNvSpPr>
            <a:spLocks noChangeShapeType="1"/>
          </p:cNvSpPr>
          <p:nvPr/>
        </p:nvSpPr>
        <p:spPr bwMode="auto">
          <a:xfrm flipV="1">
            <a:off x="4724400" y="25146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81" name="Line 13"/>
          <p:cNvSpPr>
            <a:spLocks noChangeShapeType="1"/>
          </p:cNvSpPr>
          <p:nvPr/>
        </p:nvSpPr>
        <p:spPr bwMode="auto">
          <a:xfrm>
            <a:off x="4724400" y="16002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82" name="Text Box 14"/>
          <p:cNvSpPr txBox="1">
            <a:spLocks noChangeArrowheads="1"/>
          </p:cNvSpPr>
          <p:nvPr/>
        </p:nvSpPr>
        <p:spPr bwMode="auto">
          <a:xfrm>
            <a:off x="914400" y="381000"/>
            <a:ext cx="1258888" cy="457200"/>
          </a:xfrm>
          <a:prstGeom prst="rect">
            <a:avLst/>
          </a:prstGeom>
          <a:noFill/>
          <a:ln w="9525">
            <a:noFill/>
            <a:miter lim="800000"/>
            <a:headEnd/>
            <a:tailEnd/>
          </a:ln>
          <a:effectLst/>
        </p:spPr>
        <p:txBody>
          <a:bodyPr wrap="none">
            <a:spAutoFit/>
          </a:bodyPr>
          <a:lstStyle/>
          <a:p>
            <a:r>
              <a:rPr lang="en-US" sz="2400">
                <a:latin typeface="Times"/>
              </a:rPr>
              <a:t>No Field</a:t>
            </a:r>
          </a:p>
        </p:txBody>
      </p:sp>
      <p:sp>
        <p:nvSpPr>
          <p:cNvPr id="32783" name="Text Box 15"/>
          <p:cNvSpPr txBox="1">
            <a:spLocks noChangeArrowheads="1"/>
          </p:cNvSpPr>
          <p:nvPr/>
        </p:nvSpPr>
        <p:spPr bwMode="auto">
          <a:xfrm>
            <a:off x="3505200" y="381000"/>
            <a:ext cx="2038350" cy="457200"/>
          </a:xfrm>
          <a:prstGeom prst="rect">
            <a:avLst/>
          </a:prstGeom>
          <a:noFill/>
          <a:ln w="9525">
            <a:noFill/>
            <a:miter lim="800000"/>
            <a:headEnd/>
            <a:tailEnd/>
          </a:ln>
          <a:effectLst/>
        </p:spPr>
        <p:txBody>
          <a:bodyPr wrap="none">
            <a:spAutoFit/>
          </a:bodyPr>
          <a:lstStyle/>
          <a:p>
            <a:r>
              <a:rPr lang="en-US" sz="2400">
                <a:latin typeface="Times"/>
              </a:rPr>
              <a:t>Magnetic Field</a:t>
            </a:r>
          </a:p>
        </p:txBody>
      </p:sp>
      <p:sp>
        <p:nvSpPr>
          <p:cNvPr id="32784" name="Text Box 16"/>
          <p:cNvSpPr txBox="1">
            <a:spLocks noChangeArrowheads="1"/>
          </p:cNvSpPr>
          <p:nvPr/>
        </p:nvSpPr>
        <p:spPr bwMode="auto">
          <a:xfrm>
            <a:off x="6399213" y="228600"/>
            <a:ext cx="2038350" cy="822325"/>
          </a:xfrm>
          <a:prstGeom prst="rect">
            <a:avLst/>
          </a:prstGeom>
          <a:noFill/>
          <a:ln w="9525">
            <a:noFill/>
            <a:miter lim="800000"/>
            <a:headEnd/>
            <a:tailEnd/>
          </a:ln>
          <a:effectLst/>
        </p:spPr>
        <p:txBody>
          <a:bodyPr wrap="none">
            <a:spAutoFit/>
          </a:bodyPr>
          <a:lstStyle/>
          <a:p>
            <a:pPr algn="ctr"/>
            <a:r>
              <a:rPr lang="en-US" sz="2400">
                <a:latin typeface="Times"/>
              </a:rPr>
              <a:t>Stronger</a:t>
            </a:r>
          </a:p>
          <a:p>
            <a:pPr algn="ctr"/>
            <a:r>
              <a:rPr lang="en-US" sz="2400">
                <a:latin typeface="Times"/>
              </a:rPr>
              <a:t>Magnetic Field</a:t>
            </a:r>
          </a:p>
        </p:txBody>
      </p:sp>
      <p:sp>
        <p:nvSpPr>
          <p:cNvPr id="32785" name="Line 17"/>
          <p:cNvSpPr>
            <a:spLocks noChangeShapeType="1"/>
          </p:cNvSpPr>
          <p:nvPr/>
        </p:nvSpPr>
        <p:spPr bwMode="auto">
          <a:xfrm flipV="1">
            <a:off x="6781800" y="1295400"/>
            <a:ext cx="0" cy="1905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86" name="Line 18"/>
          <p:cNvSpPr>
            <a:spLocks noChangeShapeType="1"/>
          </p:cNvSpPr>
          <p:nvPr/>
        </p:nvSpPr>
        <p:spPr bwMode="auto">
          <a:xfrm>
            <a:off x="7315200" y="3124200"/>
            <a:ext cx="304800" cy="0"/>
          </a:xfrm>
          <a:prstGeom prst="line">
            <a:avLst/>
          </a:prstGeom>
          <a:noFill/>
          <a:ln w="28575">
            <a:solidFill>
              <a:schemeClr val="tx1"/>
            </a:solidFill>
            <a:round/>
            <a:headEnd/>
            <a:tailEnd/>
          </a:ln>
          <a:effectLst/>
        </p:spPr>
        <p:txBody>
          <a:bodyPr wrap="none" anchor="ctr"/>
          <a:lstStyle/>
          <a:p>
            <a:endParaRPr lang="en-US"/>
          </a:p>
        </p:txBody>
      </p:sp>
      <p:sp>
        <p:nvSpPr>
          <p:cNvPr id="32787" name="Line 19"/>
          <p:cNvSpPr>
            <a:spLocks noChangeShapeType="1"/>
          </p:cNvSpPr>
          <p:nvPr/>
        </p:nvSpPr>
        <p:spPr bwMode="auto">
          <a:xfrm>
            <a:off x="7315200" y="1524000"/>
            <a:ext cx="304800" cy="0"/>
          </a:xfrm>
          <a:prstGeom prst="line">
            <a:avLst/>
          </a:prstGeom>
          <a:noFill/>
          <a:ln w="28575">
            <a:solidFill>
              <a:schemeClr val="tx1"/>
            </a:solidFill>
            <a:round/>
            <a:headEnd/>
            <a:tailEnd/>
          </a:ln>
          <a:effectLst/>
        </p:spPr>
        <p:txBody>
          <a:bodyPr wrap="none" anchor="ctr"/>
          <a:lstStyle/>
          <a:p>
            <a:endParaRPr lang="en-US"/>
          </a:p>
        </p:txBody>
      </p:sp>
      <p:sp>
        <p:nvSpPr>
          <p:cNvPr id="32788" name="Line 20"/>
          <p:cNvSpPr>
            <a:spLocks noChangeShapeType="1"/>
          </p:cNvSpPr>
          <p:nvPr/>
        </p:nvSpPr>
        <p:spPr bwMode="auto">
          <a:xfrm flipV="1">
            <a:off x="7467600" y="28956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89" name="Line 21"/>
          <p:cNvSpPr>
            <a:spLocks noChangeShapeType="1"/>
          </p:cNvSpPr>
          <p:nvPr/>
        </p:nvSpPr>
        <p:spPr bwMode="auto">
          <a:xfrm>
            <a:off x="7467600" y="12954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90" name="AutoShape 22"/>
          <p:cNvSpPr>
            <a:spLocks noChangeArrowheads="1"/>
          </p:cNvSpPr>
          <p:nvPr/>
        </p:nvSpPr>
        <p:spPr bwMode="auto">
          <a:xfrm>
            <a:off x="5334000" y="1905000"/>
            <a:ext cx="990600" cy="609600"/>
          </a:xfrm>
          <a:prstGeom prst="rightArrow">
            <a:avLst>
              <a:gd name="adj1" fmla="val 50000"/>
              <a:gd name="adj2" fmla="val 40625"/>
            </a:avLst>
          </a:prstGeom>
          <a:solidFill>
            <a:schemeClr val="tx1"/>
          </a:solidFill>
          <a:ln w="9525">
            <a:solidFill>
              <a:schemeClr val="tx1"/>
            </a:solidFill>
            <a:miter lim="800000"/>
            <a:headEnd/>
            <a:tailEnd/>
          </a:ln>
          <a:effectLst/>
        </p:spPr>
        <p:txBody>
          <a:bodyPr wrap="none" anchor="ctr"/>
          <a:lstStyle/>
          <a:p>
            <a:endParaRPr lang="en-US"/>
          </a:p>
        </p:txBody>
      </p:sp>
      <p:sp>
        <p:nvSpPr>
          <p:cNvPr id="32791" name="AutoShape 23"/>
          <p:cNvSpPr>
            <a:spLocks noChangeArrowheads="1"/>
          </p:cNvSpPr>
          <p:nvPr/>
        </p:nvSpPr>
        <p:spPr bwMode="auto">
          <a:xfrm>
            <a:off x="5029200" y="1752600"/>
            <a:ext cx="152400" cy="914400"/>
          </a:xfrm>
          <a:prstGeom prst="upArrow">
            <a:avLst>
              <a:gd name="adj1" fmla="val 50000"/>
              <a:gd name="adj2" fmla="val 150000"/>
            </a:avLst>
          </a:prstGeom>
          <a:solidFill>
            <a:srgbClr val="FFF900"/>
          </a:solidFill>
          <a:ln w="9525">
            <a:solidFill>
              <a:schemeClr val="tx1"/>
            </a:solidFill>
            <a:miter lim="800000"/>
            <a:headEnd/>
            <a:tailEnd/>
          </a:ln>
          <a:effectLst/>
        </p:spPr>
        <p:txBody>
          <a:bodyPr wrap="none" anchor="ctr"/>
          <a:lstStyle/>
          <a:p>
            <a:endParaRPr lang="en-US"/>
          </a:p>
        </p:txBody>
      </p:sp>
      <p:sp>
        <p:nvSpPr>
          <p:cNvPr id="32792" name="AutoShape 24"/>
          <p:cNvSpPr>
            <a:spLocks noChangeArrowheads="1"/>
          </p:cNvSpPr>
          <p:nvPr/>
        </p:nvSpPr>
        <p:spPr bwMode="auto">
          <a:xfrm>
            <a:off x="7848600" y="1447800"/>
            <a:ext cx="152400" cy="1600200"/>
          </a:xfrm>
          <a:prstGeom prst="upArrow">
            <a:avLst>
              <a:gd name="adj1" fmla="val 50000"/>
              <a:gd name="adj2" fmla="val 262500"/>
            </a:avLst>
          </a:prstGeom>
          <a:solidFill>
            <a:srgbClr val="FFF900"/>
          </a:solidFill>
          <a:ln w="9525">
            <a:solidFill>
              <a:schemeClr val="tx1"/>
            </a:solidFill>
            <a:miter lim="800000"/>
            <a:headEnd/>
            <a:tailEnd/>
          </a:ln>
          <a:effectLst/>
        </p:spPr>
        <p:txBody>
          <a:bodyPr wrap="none" anchor="ctr"/>
          <a:lstStyle/>
          <a:p>
            <a:endParaRPr lang="en-US"/>
          </a:p>
        </p:txBody>
      </p:sp>
      <p:sp>
        <p:nvSpPr>
          <p:cNvPr id="32793" name="Line 25"/>
          <p:cNvSpPr>
            <a:spLocks noChangeShapeType="1"/>
          </p:cNvSpPr>
          <p:nvPr/>
        </p:nvSpPr>
        <p:spPr bwMode="auto">
          <a:xfrm flipV="1">
            <a:off x="1981200" y="3886200"/>
            <a:ext cx="0" cy="1905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94" name="Line 26"/>
          <p:cNvSpPr>
            <a:spLocks noChangeShapeType="1"/>
          </p:cNvSpPr>
          <p:nvPr/>
        </p:nvSpPr>
        <p:spPr bwMode="auto">
          <a:xfrm>
            <a:off x="2514600" y="5334000"/>
            <a:ext cx="304800" cy="0"/>
          </a:xfrm>
          <a:prstGeom prst="line">
            <a:avLst/>
          </a:prstGeom>
          <a:noFill/>
          <a:ln w="28575">
            <a:solidFill>
              <a:schemeClr val="tx1"/>
            </a:solidFill>
            <a:round/>
            <a:headEnd/>
            <a:tailEnd/>
          </a:ln>
          <a:effectLst/>
        </p:spPr>
        <p:txBody>
          <a:bodyPr wrap="none" anchor="ctr"/>
          <a:lstStyle/>
          <a:p>
            <a:endParaRPr lang="en-US"/>
          </a:p>
        </p:txBody>
      </p:sp>
      <p:sp>
        <p:nvSpPr>
          <p:cNvPr id="32795" name="Line 27"/>
          <p:cNvSpPr>
            <a:spLocks noChangeShapeType="1"/>
          </p:cNvSpPr>
          <p:nvPr/>
        </p:nvSpPr>
        <p:spPr bwMode="auto">
          <a:xfrm>
            <a:off x="2514600" y="4419600"/>
            <a:ext cx="304800" cy="0"/>
          </a:xfrm>
          <a:prstGeom prst="line">
            <a:avLst/>
          </a:prstGeom>
          <a:noFill/>
          <a:ln w="28575">
            <a:solidFill>
              <a:schemeClr val="tx1"/>
            </a:solidFill>
            <a:round/>
            <a:headEnd/>
            <a:tailEnd/>
          </a:ln>
          <a:effectLst/>
        </p:spPr>
        <p:txBody>
          <a:bodyPr wrap="none" anchor="ctr"/>
          <a:lstStyle/>
          <a:p>
            <a:endParaRPr lang="en-US"/>
          </a:p>
        </p:txBody>
      </p:sp>
      <p:sp>
        <p:nvSpPr>
          <p:cNvPr id="32796" name="Line 28"/>
          <p:cNvSpPr>
            <a:spLocks noChangeShapeType="1"/>
          </p:cNvSpPr>
          <p:nvPr/>
        </p:nvSpPr>
        <p:spPr bwMode="auto">
          <a:xfrm flipV="1">
            <a:off x="2667000" y="51054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797" name="Line 29"/>
          <p:cNvSpPr>
            <a:spLocks noChangeShapeType="1"/>
          </p:cNvSpPr>
          <p:nvPr/>
        </p:nvSpPr>
        <p:spPr bwMode="auto">
          <a:xfrm>
            <a:off x="3505200" y="4800600"/>
            <a:ext cx="68580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32798" name="Text Box 30"/>
          <p:cNvSpPr txBox="1">
            <a:spLocks noChangeArrowheads="1"/>
          </p:cNvSpPr>
          <p:nvPr/>
        </p:nvSpPr>
        <p:spPr bwMode="auto">
          <a:xfrm>
            <a:off x="3490913" y="4343400"/>
            <a:ext cx="516488" cy="461665"/>
          </a:xfrm>
          <a:prstGeom prst="rect">
            <a:avLst/>
          </a:prstGeom>
          <a:noFill/>
          <a:ln w="9525">
            <a:noFill/>
            <a:miter lim="800000"/>
            <a:headEnd/>
            <a:tailEnd/>
          </a:ln>
          <a:effectLst/>
        </p:spPr>
        <p:txBody>
          <a:bodyPr wrap="none">
            <a:spAutoFit/>
          </a:bodyPr>
          <a:lstStyle/>
          <a:p>
            <a:r>
              <a:rPr lang="en-US" sz="2400" i="1" dirty="0" err="1" smtClean="0">
                <a:latin typeface="Times"/>
              </a:rPr>
              <a:t>h</a:t>
            </a:r>
            <a:r>
              <a:rPr lang="en-US" sz="2400" i="1" dirty="0" err="1" smtClean="0">
                <a:latin typeface="Symbol" pitchFamily="18" charset="2"/>
              </a:rPr>
              <a:t>n</a:t>
            </a:r>
            <a:endParaRPr lang="en-US" sz="2400" i="1" dirty="0">
              <a:latin typeface="Symbol" pitchFamily="18" charset="2"/>
            </a:endParaRPr>
          </a:p>
        </p:txBody>
      </p:sp>
      <p:sp>
        <p:nvSpPr>
          <p:cNvPr id="32799" name="Line 31"/>
          <p:cNvSpPr>
            <a:spLocks noChangeShapeType="1"/>
          </p:cNvSpPr>
          <p:nvPr/>
        </p:nvSpPr>
        <p:spPr bwMode="auto">
          <a:xfrm>
            <a:off x="5257800" y="5334000"/>
            <a:ext cx="304800" cy="0"/>
          </a:xfrm>
          <a:prstGeom prst="line">
            <a:avLst/>
          </a:prstGeom>
          <a:noFill/>
          <a:ln w="28575">
            <a:solidFill>
              <a:schemeClr val="tx1"/>
            </a:solidFill>
            <a:round/>
            <a:headEnd/>
            <a:tailEnd/>
          </a:ln>
          <a:effectLst/>
        </p:spPr>
        <p:txBody>
          <a:bodyPr wrap="none" anchor="ctr"/>
          <a:lstStyle/>
          <a:p>
            <a:endParaRPr lang="en-US"/>
          </a:p>
        </p:txBody>
      </p:sp>
      <p:sp>
        <p:nvSpPr>
          <p:cNvPr id="32800" name="Line 32"/>
          <p:cNvSpPr>
            <a:spLocks noChangeShapeType="1"/>
          </p:cNvSpPr>
          <p:nvPr/>
        </p:nvSpPr>
        <p:spPr bwMode="auto">
          <a:xfrm>
            <a:off x="5257800" y="4419600"/>
            <a:ext cx="304800" cy="0"/>
          </a:xfrm>
          <a:prstGeom prst="line">
            <a:avLst/>
          </a:prstGeom>
          <a:noFill/>
          <a:ln w="28575">
            <a:solidFill>
              <a:schemeClr val="tx1"/>
            </a:solidFill>
            <a:round/>
            <a:headEnd/>
            <a:tailEnd/>
          </a:ln>
          <a:effectLst/>
        </p:spPr>
        <p:txBody>
          <a:bodyPr wrap="none" anchor="ctr"/>
          <a:lstStyle/>
          <a:p>
            <a:endParaRPr lang="en-US"/>
          </a:p>
        </p:txBody>
      </p:sp>
      <p:sp>
        <p:nvSpPr>
          <p:cNvPr id="32801" name="Line 33"/>
          <p:cNvSpPr>
            <a:spLocks noChangeShapeType="1"/>
          </p:cNvSpPr>
          <p:nvPr/>
        </p:nvSpPr>
        <p:spPr bwMode="auto">
          <a:xfrm>
            <a:off x="5410200" y="41910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802" name="Text Box 34"/>
          <p:cNvSpPr txBox="1">
            <a:spLocks noChangeArrowheads="1"/>
          </p:cNvSpPr>
          <p:nvPr/>
        </p:nvSpPr>
        <p:spPr bwMode="auto">
          <a:xfrm rot="-5400000">
            <a:off x="1403350" y="4464050"/>
            <a:ext cx="1063625" cy="822325"/>
          </a:xfrm>
          <a:prstGeom prst="rect">
            <a:avLst/>
          </a:prstGeom>
          <a:noFill/>
          <a:ln w="9525">
            <a:noFill/>
            <a:miter lim="800000"/>
            <a:headEnd/>
            <a:tailEnd/>
          </a:ln>
          <a:effectLst/>
        </p:spPr>
        <p:txBody>
          <a:bodyPr wrap="none">
            <a:spAutoFit/>
          </a:bodyPr>
          <a:lstStyle/>
          <a:p>
            <a:r>
              <a:rPr lang="en-US" sz="2400">
                <a:latin typeface="Times"/>
              </a:rPr>
              <a:t>Energy</a:t>
            </a:r>
          </a:p>
          <a:p>
            <a:endParaRPr lang="en-US" sz="2400">
              <a:latin typeface="Times"/>
            </a:endParaRPr>
          </a:p>
        </p:txBody>
      </p:sp>
      <p:sp>
        <p:nvSpPr>
          <p:cNvPr id="32803" name="Text Box 35"/>
          <p:cNvSpPr txBox="1">
            <a:spLocks noChangeArrowheads="1"/>
          </p:cNvSpPr>
          <p:nvPr/>
        </p:nvSpPr>
        <p:spPr bwMode="auto">
          <a:xfrm>
            <a:off x="5715000" y="4114800"/>
            <a:ext cx="720725" cy="1433513"/>
          </a:xfrm>
          <a:prstGeom prst="rect">
            <a:avLst/>
          </a:prstGeom>
          <a:noFill/>
          <a:ln w="9525">
            <a:noFill/>
            <a:miter lim="800000"/>
            <a:headEnd/>
            <a:tailEnd/>
          </a:ln>
          <a:effectLst/>
        </p:spPr>
        <p:txBody>
          <a:bodyPr wrap="none">
            <a:spAutoFit/>
          </a:bodyPr>
          <a:lstStyle/>
          <a:p>
            <a:r>
              <a:rPr lang="en-US" sz="8800">
                <a:latin typeface="Times"/>
              </a:rPr>
              <a:t>}</a:t>
            </a:r>
          </a:p>
        </p:txBody>
      </p:sp>
      <p:sp>
        <p:nvSpPr>
          <p:cNvPr id="32804" name="Text Box 36"/>
          <p:cNvSpPr txBox="1">
            <a:spLocks noChangeArrowheads="1"/>
          </p:cNvSpPr>
          <p:nvPr/>
        </p:nvSpPr>
        <p:spPr bwMode="auto">
          <a:xfrm>
            <a:off x="6400800" y="4602163"/>
            <a:ext cx="1774845" cy="646331"/>
          </a:xfrm>
          <a:prstGeom prst="rect">
            <a:avLst/>
          </a:prstGeom>
          <a:noFill/>
          <a:ln w="9525">
            <a:noFill/>
            <a:miter lim="800000"/>
            <a:headEnd/>
            <a:tailEnd/>
          </a:ln>
          <a:effectLst/>
        </p:spPr>
        <p:txBody>
          <a:bodyPr wrap="none">
            <a:spAutoFit/>
          </a:bodyPr>
          <a:lstStyle/>
          <a:p>
            <a:r>
              <a:rPr lang="en-US" sz="3600" dirty="0">
                <a:latin typeface="Symbol" pitchFamily="1" charset="2"/>
              </a:rPr>
              <a:t></a:t>
            </a:r>
            <a:r>
              <a:rPr lang="en-US" sz="3600" dirty="0">
                <a:latin typeface="Times"/>
              </a:rPr>
              <a:t>= </a:t>
            </a:r>
            <a:r>
              <a:rPr lang="en-US" sz="3600" i="1" dirty="0" err="1" smtClean="0">
                <a:latin typeface="Arial" pitchFamily="34" charset="0"/>
                <a:cs typeface="Arial" pitchFamily="34" charset="0"/>
              </a:rPr>
              <a:t>h</a:t>
            </a:r>
            <a:r>
              <a:rPr lang="en-US" sz="3600" i="1" dirty="0" err="1" smtClean="0">
                <a:latin typeface="Symbol" pitchFamily="18" charset="2"/>
              </a:rPr>
              <a:t>n</a:t>
            </a:r>
            <a:endParaRPr lang="en-US" sz="3600" dirty="0">
              <a:latin typeface="Symbol" pitchFamily="18" charset="2"/>
            </a:endParaRPr>
          </a:p>
        </p:txBody>
      </p:sp>
      <p:sp>
        <p:nvSpPr>
          <p:cNvPr id="32805" name="Text Box 37"/>
          <p:cNvSpPr txBox="1">
            <a:spLocks noChangeArrowheads="1"/>
          </p:cNvSpPr>
          <p:nvPr/>
        </p:nvSpPr>
        <p:spPr bwMode="auto">
          <a:xfrm>
            <a:off x="1676400" y="5983069"/>
            <a:ext cx="6019800" cy="646331"/>
          </a:xfrm>
          <a:prstGeom prst="rect">
            <a:avLst/>
          </a:prstGeom>
          <a:noFill/>
          <a:ln w="9525">
            <a:noFill/>
            <a:miter lim="800000"/>
            <a:headEnd/>
            <a:tailEnd/>
          </a:ln>
          <a:effectLst/>
        </p:spPr>
        <p:txBody>
          <a:bodyPr wrap="square">
            <a:spAutoFit/>
          </a:bodyPr>
          <a:lstStyle/>
          <a:p>
            <a:r>
              <a:rPr lang="en-US" sz="1800" b="1" dirty="0">
                <a:latin typeface="Times"/>
              </a:rPr>
              <a:t>In a strong magnetic field, the energy level difference corresponds to the energy of radio waves</a:t>
            </a:r>
          </a:p>
        </p:txBody>
      </p:sp>
      <p:sp>
        <p:nvSpPr>
          <p:cNvPr id="38" name="TextBox 37"/>
          <p:cNvSpPr txBox="1"/>
          <p:nvPr/>
        </p:nvSpPr>
        <p:spPr>
          <a:xfrm>
            <a:off x="4799764" y="4114800"/>
            <a:ext cx="381836" cy="523220"/>
          </a:xfrm>
          <a:prstGeom prst="rect">
            <a:avLst/>
          </a:prstGeom>
          <a:noFill/>
        </p:spPr>
        <p:txBody>
          <a:bodyPr wrap="none" rtlCol="0">
            <a:spAutoFit/>
          </a:bodyPr>
          <a:lstStyle/>
          <a:p>
            <a:r>
              <a:rPr lang="en-US" sz="2800" dirty="0">
                <a:latin typeface="Symbol" pitchFamily="18" charset="2"/>
                <a:cs typeface="Arial" pitchFamily="34" charset="0"/>
              </a:rPr>
              <a:t>b</a:t>
            </a:r>
            <a:endParaRPr lang="en-US" sz="2800" dirty="0" smtClean="0">
              <a:latin typeface="Symbol" pitchFamily="18" charset="2"/>
              <a:cs typeface="Arial" pitchFamily="34" charset="0"/>
            </a:endParaRPr>
          </a:p>
        </p:txBody>
      </p:sp>
      <p:sp>
        <p:nvSpPr>
          <p:cNvPr id="40" name="Rectangle 39"/>
          <p:cNvSpPr/>
          <p:nvPr/>
        </p:nvSpPr>
        <p:spPr>
          <a:xfrm>
            <a:off x="4114800" y="2514600"/>
            <a:ext cx="378630" cy="461665"/>
          </a:xfrm>
          <a:prstGeom prst="rect">
            <a:avLst/>
          </a:prstGeom>
        </p:spPr>
        <p:txBody>
          <a:bodyPr wrap="none">
            <a:spAutoFit/>
          </a:bodyPr>
          <a:lstStyle/>
          <a:p>
            <a:r>
              <a:rPr lang="en-US" dirty="0" smtClean="0">
                <a:latin typeface="Symbol" pitchFamily="18" charset="2"/>
                <a:cs typeface="Arial" pitchFamily="34" charset="0"/>
              </a:rPr>
              <a:t>a</a:t>
            </a:r>
          </a:p>
        </p:txBody>
      </p:sp>
      <p:sp>
        <p:nvSpPr>
          <p:cNvPr id="41" name="Rectangle 40"/>
          <p:cNvSpPr/>
          <p:nvPr/>
        </p:nvSpPr>
        <p:spPr>
          <a:xfrm>
            <a:off x="6858000" y="1295400"/>
            <a:ext cx="352982" cy="461665"/>
          </a:xfrm>
          <a:prstGeom prst="rect">
            <a:avLst/>
          </a:prstGeom>
        </p:spPr>
        <p:txBody>
          <a:bodyPr wrap="none">
            <a:spAutoFit/>
          </a:bodyPr>
          <a:lstStyle/>
          <a:p>
            <a:r>
              <a:rPr lang="en-US" dirty="0">
                <a:latin typeface="Symbol" pitchFamily="18" charset="2"/>
                <a:cs typeface="Arial" pitchFamily="34" charset="0"/>
              </a:rPr>
              <a:t>b</a:t>
            </a:r>
            <a:endParaRPr lang="en-US" dirty="0" smtClean="0">
              <a:latin typeface="Symbol" pitchFamily="18" charset="2"/>
              <a:cs typeface="Arial" pitchFamily="34" charset="0"/>
            </a:endParaRPr>
          </a:p>
        </p:txBody>
      </p:sp>
      <p:sp>
        <p:nvSpPr>
          <p:cNvPr id="42" name="Rectangle 41"/>
          <p:cNvSpPr/>
          <p:nvPr/>
        </p:nvSpPr>
        <p:spPr>
          <a:xfrm>
            <a:off x="4114800" y="1600200"/>
            <a:ext cx="352982" cy="461665"/>
          </a:xfrm>
          <a:prstGeom prst="rect">
            <a:avLst/>
          </a:prstGeom>
        </p:spPr>
        <p:txBody>
          <a:bodyPr wrap="none">
            <a:spAutoFit/>
          </a:bodyPr>
          <a:lstStyle/>
          <a:p>
            <a:r>
              <a:rPr lang="en-US" dirty="0">
                <a:latin typeface="Symbol" pitchFamily="18" charset="2"/>
                <a:cs typeface="Arial" pitchFamily="34" charset="0"/>
              </a:rPr>
              <a:t>b</a:t>
            </a:r>
            <a:endParaRPr lang="en-US" dirty="0" smtClean="0">
              <a:latin typeface="Symbol" pitchFamily="18" charset="2"/>
              <a:cs typeface="Arial" pitchFamily="34" charset="0"/>
            </a:endParaRPr>
          </a:p>
        </p:txBody>
      </p:sp>
      <p:sp>
        <p:nvSpPr>
          <p:cNvPr id="43" name="Rectangle 42"/>
          <p:cNvSpPr/>
          <p:nvPr/>
        </p:nvSpPr>
        <p:spPr>
          <a:xfrm>
            <a:off x="2971800" y="5100935"/>
            <a:ext cx="378630" cy="461665"/>
          </a:xfrm>
          <a:prstGeom prst="rect">
            <a:avLst/>
          </a:prstGeom>
        </p:spPr>
        <p:txBody>
          <a:bodyPr wrap="none">
            <a:spAutoFit/>
          </a:bodyPr>
          <a:lstStyle/>
          <a:p>
            <a:r>
              <a:rPr lang="en-US" dirty="0" smtClean="0">
                <a:latin typeface="Symbol" pitchFamily="18" charset="2"/>
                <a:cs typeface="Arial" pitchFamily="34" charset="0"/>
              </a:rPr>
              <a:t>a</a:t>
            </a:r>
          </a:p>
        </p:txBody>
      </p:sp>
      <p:sp>
        <p:nvSpPr>
          <p:cNvPr id="44" name="Rectangle 43"/>
          <p:cNvSpPr/>
          <p:nvPr/>
        </p:nvSpPr>
        <p:spPr>
          <a:xfrm>
            <a:off x="6858000" y="2895600"/>
            <a:ext cx="378630" cy="461665"/>
          </a:xfrm>
          <a:prstGeom prst="rect">
            <a:avLst/>
          </a:prstGeom>
        </p:spPr>
        <p:txBody>
          <a:bodyPr wrap="none">
            <a:spAutoFit/>
          </a:bodyPr>
          <a:lstStyle/>
          <a:p>
            <a:r>
              <a:rPr lang="en-US" dirty="0" smtClean="0">
                <a:latin typeface="Symbol" pitchFamily="18" charset="2"/>
                <a:cs typeface="Arial" pitchFamily="34" charset="0"/>
              </a:rPr>
              <a:t>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190685"/>
            <a:ext cx="8229600" cy="5016758"/>
          </a:xfrm>
          <a:prstGeom prst="rect">
            <a:avLst/>
          </a:prstGeom>
          <a:noFill/>
        </p:spPr>
        <p:txBody>
          <a:bodyPr wrap="square" rtlCol="0">
            <a:spAutoFit/>
          </a:bodyPr>
          <a:lstStyle/>
          <a:p>
            <a:r>
              <a:rPr lang="en-US" sz="3200" dirty="0" smtClean="0">
                <a:latin typeface="Arial" pitchFamily="34" charset="0"/>
                <a:cs typeface="Arial" pitchFamily="34" charset="0"/>
              </a:rPr>
              <a:t>The frequency that a nucleus absorbs or emits radio waves depends on:</a:t>
            </a:r>
          </a:p>
          <a:p>
            <a:endParaRPr lang="en-US" sz="3200" dirty="0" smtClean="0">
              <a:latin typeface="Arial" pitchFamily="34" charset="0"/>
              <a:cs typeface="Arial" pitchFamily="34" charset="0"/>
            </a:endParaRPr>
          </a:p>
          <a:p>
            <a:pPr>
              <a:buFont typeface="Arial" pitchFamily="34" charset="0"/>
              <a:buChar char="•"/>
            </a:pPr>
            <a:r>
              <a:rPr lang="en-US" sz="3200" dirty="0" smtClean="0">
                <a:latin typeface="Arial" pitchFamily="34" charset="0"/>
                <a:cs typeface="Arial" pitchFamily="34" charset="0"/>
              </a:rPr>
              <a:t>The type of nucleus</a:t>
            </a:r>
          </a:p>
          <a:p>
            <a:pPr>
              <a:buFont typeface="Arial" pitchFamily="34" charset="0"/>
              <a:buChar char="•"/>
            </a:pPr>
            <a:r>
              <a:rPr lang="en-US" sz="3200" dirty="0" smtClean="0">
                <a:latin typeface="Arial" pitchFamily="34" charset="0"/>
                <a:cs typeface="Arial" pitchFamily="34" charset="0"/>
              </a:rPr>
              <a:t>The strength of the magnet</a:t>
            </a:r>
          </a:p>
          <a:p>
            <a:endParaRPr lang="en-US" sz="3200" dirty="0">
              <a:latin typeface="Arial" pitchFamily="34" charset="0"/>
              <a:cs typeface="Arial" pitchFamily="34" charset="0"/>
            </a:endParaRPr>
          </a:p>
          <a:p>
            <a:r>
              <a:rPr lang="en-US" sz="3200" dirty="0" smtClean="0">
                <a:latin typeface="Arial" pitchFamily="34" charset="0"/>
                <a:cs typeface="Arial" pitchFamily="34" charset="0"/>
              </a:rPr>
              <a:t>For example, a “300-MHz NMR spectrometer” uses a 7-Tesla magnet, causing protons to absorb/emit radio waves at  300 MHz</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152400"/>
            <a:ext cx="7772400" cy="1143000"/>
          </a:xfrm>
        </p:spPr>
        <p:txBody>
          <a:bodyPr/>
          <a:lstStyle/>
          <a:p>
            <a:r>
              <a:rPr lang="en-US" sz="4000">
                <a:latin typeface="Arial" pitchFamily="34" charset="0"/>
              </a:rPr>
              <a:t>How an NMR spectrometer works:</a:t>
            </a:r>
          </a:p>
        </p:txBody>
      </p:sp>
      <p:grpSp>
        <p:nvGrpSpPr>
          <p:cNvPr id="2" name="Group 12"/>
          <p:cNvGrpSpPr>
            <a:grpSpLocks/>
          </p:cNvGrpSpPr>
          <p:nvPr/>
        </p:nvGrpSpPr>
        <p:grpSpPr bwMode="auto">
          <a:xfrm>
            <a:off x="1143000" y="2514600"/>
            <a:ext cx="1524000" cy="1778000"/>
            <a:chOff x="720" y="1584"/>
            <a:chExt cx="960" cy="1120"/>
          </a:xfrm>
        </p:grpSpPr>
        <p:sp>
          <p:nvSpPr>
            <p:cNvPr id="33797" name="Oval 5"/>
            <p:cNvSpPr>
              <a:spLocks noChangeArrowheads="1"/>
            </p:cNvSpPr>
            <p:nvPr/>
          </p:nvSpPr>
          <p:spPr bwMode="auto">
            <a:xfrm>
              <a:off x="720" y="1872"/>
              <a:ext cx="96" cy="624"/>
            </a:xfrm>
            <a:prstGeom prst="ellipse">
              <a:avLst/>
            </a:prstGeom>
            <a:gradFill rotWithShape="0">
              <a:gsLst>
                <a:gs pos="0">
                  <a:srgbClr val="C2C2C2"/>
                </a:gs>
                <a:gs pos="100000">
                  <a:srgbClr val="C2C2C2">
                    <a:gamma/>
                    <a:shade val="46275"/>
                    <a:invGamma/>
                  </a:srgbClr>
                </a:gs>
              </a:gsLst>
              <a:lin ang="5400000" scaled="1"/>
            </a:gradFill>
            <a:ln w="9525">
              <a:solidFill>
                <a:schemeClr val="tx1"/>
              </a:solidFill>
              <a:round/>
              <a:headEnd/>
              <a:tailEnd/>
            </a:ln>
            <a:effectLst/>
          </p:spPr>
          <p:txBody>
            <a:bodyPr wrap="none" anchor="ctr"/>
            <a:lstStyle/>
            <a:p>
              <a:endParaRPr lang="en-US"/>
            </a:p>
          </p:txBody>
        </p:sp>
        <p:sp>
          <p:nvSpPr>
            <p:cNvPr id="33795" name="Rectangle 3"/>
            <p:cNvSpPr>
              <a:spLocks noChangeArrowheads="1"/>
            </p:cNvSpPr>
            <p:nvPr/>
          </p:nvSpPr>
          <p:spPr bwMode="auto">
            <a:xfrm>
              <a:off x="768" y="1872"/>
              <a:ext cx="864" cy="624"/>
            </a:xfrm>
            <a:prstGeom prst="rect">
              <a:avLst/>
            </a:prstGeom>
            <a:gradFill rotWithShape="0">
              <a:gsLst>
                <a:gs pos="0">
                  <a:srgbClr val="C2C2C2"/>
                </a:gs>
                <a:gs pos="100000">
                  <a:srgbClr val="C2C2C2">
                    <a:gamma/>
                    <a:shade val="46275"/>
                    <a:invGamma/>
                  </a:srgbClr>
                </a:gs>
              </a:gsLst>
              <a:lin ang="5400000" scaled="1"/>
            </a:gradFill>
            <a:ln w="9525">
              <a:solidFill>
                <a:schemeClr val="tx1"/>
              </a:solidFill>
              <a:miter lim="800000"/>
              <a:headEnd/>
              <a:tailEnd/>
            </a:ln>
            <a:effectLst/>
          </p:spPr>
          <p:txBody>
            <a:bodyPr wrap="none" anchor="ctr"/>
            <a:lstStyle/>
            <a:p>
              <a:endParaRPr lang="en-US"/>
            </a:p>
          </p:txBody>
        </p:sp>
        <p:sp>
          <p:nvSpPr>
            <p:cNvPr id="33796" name="Oval 4"/>
            <p:cNvSpPr>
              <a:spLocks noChangeArrowheads="1"/>
            </p:cNvSpPr>
            <p:nvPr/>
          </p:nvSpPr>
          <p:spPr bwMode="auto">
            <a:xfrm>
              <a:off x="1584" y="1872"/>
              <a:ext cx="96" cy="624"/>
            </a:xfrm>
            <a:prstGeom prst="ellipse">
              <a:avLst/>
            </a:prstGeom>
            <a:gradFill rotWithShape="0">
              <a:gsLst>
                <a:gs pos="0">
                  <a:srgbClr val="C2C2C2"/>
                </a:gs>
                <a:gs pos="100000">
                  <a:srgbClr val="C2C2C2">
                    <a:gamma/>
                    <a:shade val="46275"/>
                    <a:invGamma/>
                  </a:srgbClr>
                </a:gs>
              </a:gsLst>
              <a:lin ang="5400000" scaled="1"/>
            </a:gradFill>
            <a:ln w="9525">
              <a:solidFill>
                <a:schemeClr val="tx1"/>
              </a:solidFill>
              <a:round/>
              <a:headEnd/>
              <a:tailEnd/>
            </a:ln>
            <a:effectLst/>
          </p:spPr>
          <p:txBody>
            <a:bodyPr wrap="none" anchor="ctr"/>
            <a:lstStyle/>
            <a:p>
              <a:endParaRPr lang="en-US"/>
            </a:p>
          </p:txBody>
        </p:sp>
        <p:sp>
          <p:nvSpPr>
            <p:cNvPr id="33801" name="Freeform 9"/>
            <p:cNvSpPr>
              <a:spLocks/>
            </p:cNvSpPr>
            <p:nvPr/>
          </p:nvSpPr>
          <p:spPr bwMode="auto">
            <a:xfrm>
              <a:off x="816" y="1584"/>
              <a:ext cx="192" cy="1120"/>
            </a:xfrm>
            <a:custGeom>
              <a:avLst/>
              <a:gdLst/>
              <a:ahLst/>
              <a:cxnLst>
                <a:cxn ang="0">
                  <a:pos x="0" y="936"/>
                </a:cxn>
                <a:cxn ang="0">
                  <a:pos x="48" y="984"/>
                </a:cxn>
                <a:cxn ang="0">
                  <a:pos x="96" y="120"/>
                </a:cxn>
                <a:cxn ang="0">
                  <a:pos x="192" y="264"/>
                </a:cxn>
              </a:cxnLst>
              <a:rect l="0" t="0" r="r" b="b"/>
              <a:pathLst>
                <a:path w="192" h="1120">
                  <a:moveTo>
                    <a:pt x="0" y="936"/>
                  </a:moveTo>
                  <a:cubicBezTo>
                    <a:pt x="16" y="1028"/>
                    <a:pt x="32" y="1120"/>
                    <a:pt x="48" y="984"/>
                  </a:cubicBezTo>
                  <a:cubicBezTo>
                    <a:pt x="64" y="848"/>
                    <a:pt x="72" y="240"/>
                    <a:pt x="96" y="120"/>
                  </a:cubicBezTo>
                  <a:cubicBezTo>
                    <a:pt x="120" y="0"/>
                    <a:pt x="156" y="132"/>
                    <a:pt x="192" y="264"/>
                  </a:cubicBezTo>
                </a:path>
              </a:pathLst>
            </a:custGeom>
            <a:noFill/>
            <a:ln w="9525">
              <a:solidFill>
                <a:schemeClr val="tx1"/>
              </a:solidFill>
              <a:round/>
              <a:headEnd/>
              <a:tailEnd/>
            </a:ln>
            <a:effectLst/>
          </p:spPr>
          <p:txBody>
            <a:bodyPr wrap="none" anchor="ctr"/>
            <a:lstStyle/>
            <a:p>
              <a:endParaRPr lang="en-US"/>
            </a:p>
          </p:txBody>
        </p:sp>
        <p:sp>
          <p:nvSpPr>
            <p:cNvPr id="33802" name="Freeform 10"/>
            <p:cNvSpPr>
              <a:spLocks/>
            </p:cNvSpPr>
            <p:nvPr/>
          </p:nvSpPr>
          <p:spPr bwMode="auto">
            <a:xfrm>
              <a:off x="1008" y="1584"/>
              <a:ext cx="192" cy="1120"/>
            </a:xfrm>
            <a:custGeom>
              <a:avLst/>
              <a:gdLst/>
              <a:ahLst/>
              <a:cxnLst>
                <a:cxn ang="0">
                  <a:pos x="0" y="936"/>
                </a:cxn>
                <a:cxn ang="0">
                  <a:pos x="48" y="984"/>
                </a:cxn>
                <a:cxn ang="0">
                  <a:pos x="96" y="120"/>
                </a:cxn>
                <a:cxn ang="0">
                  <a:pos x="192" y="264"/>
                </a:cxn>
              </a:cxnLst>
              <a:rect l="0" t="0" r="r" b="b"/>
              <a:pathLst>
                <a:path w="192" h="1120">
                  <a:moveTo>
                    <a:pt x="0" y="936"/>
                  </a:moveTo>
                  <a:cubicBezTo>
                    <a:pt x="16" y="1028"/>
                    <a:pt x="32" y="1120"/>
                    <a:pt x="48" y="984"/>
                  </a:cubicBezTo>
                  <a:cubicBezTo>
                    <a:pt x="64" y="848"/>
                    <a:pt x="72" y="240"/>
                    <a:pt x="96" y="120"/>
                  </a:cubicBezTo>
                  <a:cubicBezTo>
                    <a:pt x="120" y="0"/>
                    <a:pt x="156" y="132"/>
                    <a:pt x="192" y="264"/>
                  </a:cubicBezTo>
                </a:path>
              </a:pathLst>
            </a:custGeom>
            <a:noFill/>
            <a:ln w="9525">
              <a:solidFill>
                <a:schemeClr val="tx1"/>
              </a:solidFill>
              <a:round/>
              <a:headEnd/>
              <a:tailEnd/>
            </a:ln>
            <a:effectLst/>
          </p:spPr>
          <p:txBody>
            <a:bodyPr wrap="none" anchor="ctr"/>
            <a:lstStyle/>
            <a:p>
              <a:endParaRPr lang="en-US"/>
            </a:p>
          </p:txBody>
        </p:sp>
        <p:sp>
          <p:nvSpPr>
            <p:cNvPr id="33803" name="Freeform 11"/>
            <p:cNvSpPr>
              <a:spLocks/>
            </p:cNvSpPr>
            <p:nvPr/>
          </p:nvSpPr>
          <p:spPr bwMode="auto">
            <a:xfrm>
              <a:off x="1248" y="1584"/>
              <a:ext cx="192" cy="1120"/>
            </a:xfrm>
            <a:custGeom>
              <a:avLst/>
              <a:gdLst/>
              <a:ahLst/>
              <a:cxnLst>
                <a:cxn ang="0">
                  <a:pos x="0" y="936"/>
                </a:cxn>
                <a:cxn ang="0">
                  <a:pos x="48" y="984"/>
                </a:cxn>
                <a:cxn ang="0">
                  <a:pos x="96" y="120"/>
                </a:cxn>
                <a:cxn ang="0">
                  <a:pos x="192" y="264"/>
                </a:cxn>
              </a:cxnLst>
              <a:rect l="0" t="0" r="r" b="b"/>
              <a:pathLst>
                <a:path w="192" h="1120">
                  <a:moveTo>
                    <a:pt x="0" y="936"/>
                  </a:moveTo>
                  <a:cubicBezTo>
                    <a:pt x="16" y="1028"/>
                    <a:pt x="32" y="1120"/>
                    <a:pt x="48" y="984"/>
                  </a:cubicBezTo>
                  <a:cubicBezTo>
                    <a:pt x="64" y="848"/>
                    <a:pt x="72" y="240"/>
                    <a:pt x="96" y="120"/>
                  </a:cubicBezTo>
                  <a:cubicBezTo>
                    <a:pt x="120" y="0"/>
                    <a:pt x="156" y="132"/>
                    <a:pt x="192" y="264"/>
                  </a:cubicBezTo>
                </a:path>
              </a:pathLst>
            </a:custGeom>
            <a:noFill/>
            <a:ln w="9525">
              <a:solidFill>
                <a:schemeClr val="tx1"/>
              </a:solidFill>
              <a:round/>
              <a:headEnd/>
              <a:tailEnd/>
            </a:ln>
            <a:effectLst/>
          </p:spPr>
          <p:txBody>
            <a:bodyPr wrap="none" anchor="ctr"/>
            <a:lstStyle/>
            <a:p>
              <a:endParaRPr lang="en-US"/>
            </a:p>
          </p:txBody>
        </p:sp>
      </p:grpSp>
      <p:grpSp>
        <p:nvGrpSpPr>
          <p:cNvPr id="3" name="Group 13"/>
          <p:cNvGrpSpPr>
            <a:grpSpLocks/>
          </p:cNvGrpSpPr>
          <p:nvPr/>
        </p:nvGrpSpPr>
        <p:grpSpPr bwMode="auto">
          <a:xfrm>
            <a:off x="4419600" y="2514600"/>
            <a:ext cx="1524000" cy="1778000"/>
            <a:chOff x="720" y="1584"/>
            <a:chExt cx="960" cy="1120"/>
          </a:xfrm>
        </p:grpSpPr>
        <p:sp>
          <p:nvSpPr>
            <p:cNvPr id="33806" name="Oval 14"/>
            <p:cNvSpPr>
              <a:spLocks noChangeArrowheads="1"/>
            </p:cNvSpPr>
            <p:nvPr/>
          </p:nvSpPr>
          <p:spPr bwMode="auto">
            <a:xfrm>
              <a:off x="720" y="1872"/>
              <a:ext cx="96" cy="624"/>
            </a:xfrm>
            <a:prstGeom prst="ellipse">
              <a:avLst/>
            </a:prstGeom>
            <a:gradFill rotWithShape="0">
              <a:gsLst>
                <a:gs pos="0">
                  <a:srgbClr val="C2C2C2"/>
                </a:gs>
                <a:gs pos="100000">
                  <a:srgbClr val="C2C2C2">
                    <a:gamma/>
                    <a:shade val="46275"/>
                    <a:invGamma/>
                  </a:srgbClr>
                </a:gs>
              </a:gsLst>
              <a:lin ang="5400000" scaled="1"/>
            </a:gradFill>
            <a:ln w="9525">
              <a:solidFill>
                <a:schemeClr val="tx1"/>
              </a:solidFill>
              <a:round/>
              <a:headEnd/>
              <a:tailEnd/>
            </a:ln>
            <a:effectLst/>
          </p:spPr>
          <p:txBody>
            <a:bodyPr wrap="none" anchor="ctr"/>
            <a:lstStyle/>
            <a:p>
              <a:endParaRPr lang="en-US"/>
            </a:p>
          </p:txBody>
        </p:sp>
        <p:sp>
          <p:nvSpPr>
            <p:cNvPr id="33807" name="Rectangle 15"/>
            <p:cNvSpPr>
              <a:spLocks noChangeArrowheads="1"/>
            </p:cNvSpPr>
            <p:nvPr/>
          </p:nvSpPr>
          <p:spPr bwMode="auto">
            <a:xfrm>
              <a:off x="768" y="1872"/>
              <a:ext cx="864" cy="624"/>
            </a:xfrm>
            <a:prstGeom prst="rect">
              <a:avLst/>
            </a:prstGeom>
            <a:gradFill rotWithShape="0">
              <a:gsLst>
                <a:gs pos="0">
                  <a:srgbClr val="C2C2C2"/>
                </a:gs>
                <a:gs pos="100000">
                  <a:srgbClr val="C2C2C2">
                    <a:gamma/>
                    <a:shade val="46275"/>
                    <a:invGamma/>
                  </a:srgbClr>
                </a:gs>
              </a:gsLst>
              <a:lin ang="5400000" scaled="1"/>
            </a:gradFill>
            <a:ln w="9525">
              <a:solidFill>
                <a:schemeClr val="tx1"/>
              </a:solidFill>
              <a:miter lim="800000"/>
              <a:headEnd/>
              <a:tailEnd/>
            </a:ln>
            <a:effectLst/>
          </p:spPr>
          <p:txBody>
            <a:bodyPr wrap="none" anchor="ctr"/>
            <a:lstStyle/>
            <a:p>
              <a:endParaRPr lang="en-US"/>
            </a:p>
          </p:txBody>
        </p:sp>
        <p:sp>
          <p:nvSpPr>
            <p:cNvPr id="33808" name="Oval 16"/>
            <p:cNvSpPr>
              <a:spLocks noChangeArrowheads="1"/>
            </p:cNvSpPr>
            <p:nvPr/>
          </p:nvSpPr>
          <p:spPr bwMode="auto">
            <a:xfrm>
              <a:off x="1584" y="1872"/>
              <a:ext cx="96" cy="624"/>
            </a:xfrm>
            <a:prstGeom prst="ellipse">
              <a:avLst/>
            </a:prstGeom>
            <a:gradFill rotWithShape="0">
              <a:gsLst>
                <a:gs pos="0">
                  <a:srgbClr val="C2C2C2"/>
                </a:gs>
                <a:gs pos="100000">
                  <a:srgbClr val="C2C2C2">
                    <a:gamma/>
                    <a:shade val="46275"/>
                    <a:invGamma/>
                  </a:srgbClr>
                </a:gs>
              </a:gsLst>
              <a:lin ang="5400000" scaled="1"/>
            </a:gradFill>
            <a:ln w="9525">
              <a:solidFill>
                <a:schemeClr val="tx1"/>
              </a:solidFill>
              <a:round/>
              <a:headEnd/>
              <a:tailEnd/>
            </a:ln>
            <a:effectLst/>
          </p:spPr>
          <p:txBody>
            <a:bodyPr wrap="none" anchor="ctr"/>
            <a:lstStyle/>
            <a:p>
              <a:endParaRPr lang="en-US"/>
            </a:p>
          </p:txBody>
        </p:sp>
        <p:sp>
          <p:nvSpPr>
            <p:cNvPr id="33809" name="Freeform 17"/>
            <p:cNvSpPr>
              <a:spLocks/>
            </p:cNvSpPr>
            <p:nvPr/>
          </p:nvSpPr>
          <p:spPr bwMode="auto">
            <a:xfrm>
              <a:off x="816" y="1584"/>
              <a:ext cx="192" cy="1120"/>
            </a:xfrm>
            <a:custGeom>
              <a:avLst/>
              <a:gdLst/>
              <a:ahLst/>
              <a:cxnLst>
                <a:cxn ang="0">
                  <a:pos x="0" y="936"/>
                </a:cxn>
                <a:cxn ang="0">
                  <a:pos x="48" y="984"/>
                </a:cxn>
                <a:cxn ang="0">
                  <a:pos x="96" y="120"/>
                </a:cxn>
                <a:cxn ang="0">
                  <a:pos x="192" y="264"/>
                </a:cxn>
              </a:cxnLst>
              <a:rect l="0" t="0" r="r" b="b"/>
              <a:pathLst>
                <a:path w="192" h="1120">
                  <a:moveTo>
                    <a:pt x="0" y="936"/>
                  </a:moveTo>
                  <a:cubicBezTo>
                    <a:pt x="16" y="1028"/>
                    <a:pt x="32" y="1120"/>
                    <a:pt x="48" y="984"/>
                  </a:cubicBezTo>
                  <a:cubicBezTo>
                    <a:pt x="64" y="848"/>
                    <a:pt x="72" y="240"/>
                    <a:pt x="96" y="120"/>
                  </a:cubicBezTo>
                  <a:cubicBezTo>
                    <a:pt x="120" y="0"/>
                    <a:pt x="156" y="132"/>
                    <a:pt x="192" y="264"/>
                  </a:cubicBezTo>
                </a:path>
              </a:pathLst>
            </a:custGeom>
            <a:noFill/>
            <a:ln w="9525">
              <a:solidFill>
                <a:schemeClr val="tx1"/>
              </a:solidFill>
              <a:round/>
              <a:headEnd/>
              <a:tailEnd/>
            </a:ln>
            <a:effectLst/>
          </p:spPr>
          <p:txBody>
            <a:bodyPr wrap="none" anchor="ctr"/>
            <a:lstStyle/>
            <a:p>
              <a:endParaRPr lang="en-US"/>
            </a:p>
          </p:txBody>
        </p:sp>
        <p:sp>
          <p:nvSpPr>
            <p:cNvPr id="33810" name="Freeform 18"/>
            <p:cNvSpPr>
              <a:spLocks/>
            </p:cNvSpPr>
            <p:nvPr/>
          </p:nvSpPr>
          <p:spPr bwMode="auto">
            <a:xfrm>
              <a:off x="1008" y="1584"/>
              <a:ext cx="192" cy="1120"/>
            </a:xfrm>
            <a:custGeom>
              <a:avLst/>
              <a:gdLst/>
              <a:ahLst/>
              <a:cxnLst>
                <a:cxn ang="0">
                  <a:pos x="0" y="936"/>
                </a:cxn>
                <a:cxn ang="0">
                  <a:pos x="48" y="984"/>
                </a:cxn>
                <a:cxn ang="0">
                  <a:pos x="96" y="120"/>
                </a:cxn>
                <a:cxn ang="0">
                  <a:pos x="192" y="264"/>
                </a:cxn>
              </a:cxnLst>
              <a:rect l="0" t="0" r="r" b="b"/>
              <a:pathLst>
                <a:path w="192" h="1120">
                  <a:moveTo>
                    <a:pt x="0" y="936"/>
                  </a:moveTo>
                  <a:cubicBezTo>
                    <a:pt x="16" y="1028"/>
                    <a:pt x="32" y="1120"/>
                    <a:pt x="48" y="984"/>
                  </a:cubicBezTo>
                  <a:cubicBezTo>
                    <a:pt x="64" y="848"/>
                    <a:pt x="72" y="240"/>
                    <a:pt x="96" y="120"/>
                  </a:cubicBezTo>
                  <a:cubicBezTo>
                    <a:pt x="120" y="0"/>
                    <a:pt x="156" y="132"/>
                    <a:pt x="192" y="264"/>
                  </a:cubicBezTo>
                </a:path>
              </a:pathLst>
            </a:custGeom>
            <a:noFill/>
            <a:ln w="9525">
              <a:solidFill>
                <a:schemeClr val="tx1"/>
              </a:solidFill>
              <a:round/>
              <a:headEnd/>
              <a:tailEnd/>
            </a:ln>
            <a:effectLst/>
          </p:spPr>
          <p:txBody>
            <a:bodyPr wrap="none" anchor="ctr"/>
            <a:lstStyle/>
            <a:p>
              <a:endParaRPr lang="en-US"/>
            </a:p>
          </p:txBody>
        </p:sp>
        <p:sp>
          <p:nvSpPr>
            <p:cNvPr id="33811" name="Freeform 19"/>
            <p:cNvSpPr>
              <a:spLocks/>
            </p:cNvSpPr>
            <p:nvPr/>
          </p:nvSpPr>
          <p:spPr bwMode="auto">
            <a:xfrm>
              <a:off x="1248" y="1584"/>
              <a:ext cx="192" cy="1120"/>
            </a:xfrm>
            <a:custGeom>
              <a:avLst/>
              <a:gdLst/>
              <a:ahLst/>
              <a:cxnLst>
                <a:cxn ang="0">
                  <a:pos x="0" y="936"/>
                </a:cxn>
                <a:cxn ang="0">
                  <a:pos x="48" y="984"/>
                </a:cxn>
                <a:cxn ang="0">
                  <a:pos x="96" y="120"/>
                </a:cxn>
                <a:cxn ang="0">
                  <a:pos x="192" y="264"/>
                </a:cxn>
              </a:cxnLst>
              <a:rect l="0" t="0" r="r" b="b"/>
              <a:pathLst>
                <a:path w="192" h="1120">
                  <a:moveTo>
                    <a:pt x="0" y="936"/>
                  </a:moveTo>
                  <a:cubicBezTo>
                    <a:pt x="16" y="1028"/>
                    <a:pt x="32" y="1120"/>
                    <a:pt x="48" y="984"/>
                  </a:cubicBezTo>
                  <a:cubicBezTo>
                    <a:pt x="64" y="848"/>
                    <a:pt x="72" y="240"/>
                    <a:pt x="96" y="120"/>
                  </a:cubicBezTo>
                  <a:cubicBezTo>
                    <a:pt x="120" y="0"/>
                    <a:pt x="156" y="132"/>
                    <a:pt x="192" y="264"/>
                  </a:cubicBezTo>
                </a:path>
              </a:pathLst>
            </a:custGeom>
            <a:noFill/>
            <a:ln w="9525">
              <a:solidFill>
                <a:schemeClr val="tx1"/>
              </a:solidFill>
              <a:round/>
              <a:headEnd/>
              <a:tailEnd/>
            </a:ln>
            <a:effectLst/>
          </p:spPr>
          <p:txBody>
            <a:bodyPr wrap="none" anchor="ctr"/>
            <a:lstStyle/>
            <a:p>
              <a:endParaRPr lang="en-US"/>
            </a:p>
          </p:txBody>
        </p:sp>
      </p:grpSp>
      <p:sp>
        <p:nvSpPr>
          <p:cNvPr id="33812" name="Rectangle 20"/>
          <p:cNvSpPr>
            <a:spLocks noChangeArrowheads="1"/>
          </p:cNvSpPr>
          <p:nvPr/>
        </p:nvSpPr>
        <p:spPr bwMode="auto">
          <a:xfrm>
            <a:off x="5867400" y="53340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3813" name="Text Box 21"/>
          <p:cNvSpPr txBox="1">
            <a:spLocks noChangeArrowheads="1"/>
          </p:cNvSpPr>
          <p:nvPr/>
        </p:nvSpPr>
        <p:spPr bwMode="auto">
          <a:xfrm>
            <a:off x="6019800" y="5292725"/>
            <a:ext cx="839788" cy="396875"/>
          </a:xfrm>
          <a:prstGeom prst="rect">
            <a:avLst/>
          </a:prstGeom>
          <a:noFill/>
          <a:ln w="9525">
            <a:noFill/>
            <a:miter lim="800000"/>
            <a:headEnd/>
            <a:tailEnd/>
          </a:ln>
          <a:effectLst/>
        </p:spPr>
        <p:txBody>
          <a:bodyPr wrap="none">
            <a:spAutoFit/>
          </a:bodyPr>
          <a:lstStyle/>
          <a:p>
            <a:r>
              <a:rPr lang="en-US" sz="2000"/>
              <a:t>+      -</a:t>
            </a:r>
          </a:p>
        </p:txBody>
      </p:sp>
      <p:sp>
        <p:nvSpPr>
          <p:cNvPr id="33814" name="Freeform 22"/>
          <p:cNvSpPr>
            <a:spLocks/>
          </p:cNvSpPr>
          <p:nvPr/>
        </p:nvSpPr>
        <p:spPr bwMode="auto">
          <a:xfrm>
            <a:off x="1255713" y="4005263"/>
            <a:ext cx="4751387" cy="2163762"/>
          </a:xfrm>
          <a:custGeom>
            <a:avLst/>
            <a:gdLst/>
            <a:ahLst/>
            <a:cxnLst>
              <a:cxn ang="0">
                <a:pos x="29" y="0"/>
              </a:cxn>
              <a:cxn ang="0">
                <a:pos x="50" y="369"/>
              </a:cxn>
              <a:cxn ang="0">
                <a:pos x="40" y="513"/>
              </a:cxn>
              <a:cxn ang="0">
                <a:pos x="29" y="554"/>
              </a:cxn>
              <a:cxn ang="0">
                <a:pos x="9" y="851"/>
              </a:cxn>
              <a:cxn ang="0">
                <a:pos x="142" y="1046"/>
              </a:cxn>
              <a:cxn ang="0">
                <a:pos x="337" y="1220"/>
              </a:cxn>
              <a:cxn ang="0">
                <a:pos x="881" y="1282"/>
              </a:cxn>
              <a:cxn ang="0">
                <a:pos x="1373" y="1323"/>
              </a:cxn>
              <a:cxn ang="0">
                <a:pos x="1578" y="1333"/>
              </a:cxn>
              <a:cxn ang="0">
                <a:pos x="1968" y="1323"/>
              </a:cxn>
              <a:cxn ang="0">
                <a:pos x="2440" y="1282"/>
              </a:cxn>
              <a:cxn ang="0">
                <a:pos x="2614" y="1128"/>
              </a:cxn>
              <a:cxn ang="0">
                <a:pos x="2686" y="933"/>
              </a:cxn>
              <a:cxn ang="0">
                <a:pos x="2737" y="830"/>
              </a:cxn>
              <a:cxn ang="0">
                <a:pos x="2901" y="738"/>
              </a:cxn>
              <a:cxn ang="0">
                <a:pos x="2952" y="748"/>
              </a:cxn>
              <a:cxn ang="0">
                <a:pos x="2993" y="892"/>
              </a:cxn>
            </a:cxnLst>
            <a:rect l="0" t="0" r="r" b="b"/>
            <a:pathLst>
              <a:path w="2993" h="1363">
                <a:moveTo>
                  <a:pt x="29" y="0"/>
                </a:moveTo>
                <a:cubicBezTo>
                  <a:pt x="0" y="116"/>
                  <a:pt x="30" y="250"/>
                  <a:pt x="50" y="369"/>
                </a:cubicBezTo>
                <a:cubicBezTo>
                  <a:pt x="46" y="417"/>
                  <a:pt x="45" y="465"/>
                  <a:pt x="40" y="513"/>
                </a:cubicBezTo>
                <a:cubicBezTo>
                  <a:pt x="38" y="527"/>
                  <a:pt x="29" y="539"/>
                  <a:pt x="29" y="554"/>
                </a:cubicBezTo>
                <a:cubicBezTo>
                  <a:pt x="6" y="873"/>
                  <a:pt x="41" y="718"/>
                  <a:pt x="9" y="851"/>
                </a:cubicBezTo>
                <a:cubicBezTo>
                  <a:pt x="28" y="930"/>
                  <a:pt x="88" y="987"/>
                  <a:pt x="142" y="1046"/>
                </a:cubicBezTo>
                <a:cubicBezTo>
                  <a:pt x="201" y="1111"/>
                  <a:pt x="257" y="1177"/>
                  <a:pt x="337" y="1220"/>
                </a:cubicBezTo>
                <a:cubicBezTo>
                  <a:pt x="496" y="1305"/>
                  <a:pt x="709" y="1268"/>
                  <a:pt x="881" y="1282"/>
                </a:cubicBezTo>
                <a:cubicBezTo>
                  <a:pt x="1001" y="1322"/>
                  <a:pt x="1227" y="1303"/>
                  <a:pt x="1373" y="1323"/>
                </a:cubicBezTo>
                <a:cubicBezTo>
                  <a:pt x="1455" y="1363"/>
                  <a:pt x="1479" y="1337"/>
                  <a:pt x="1578" y="1333"/>
                </a:cubicBezTo>
                <a:cubicBezTo>
                  <a:pt x="1707" y="1327"/>
                  <a:pt x="1838" y="1326"/>
                  <a:pt x="1968" y="1323"/>
                </a:cubicBezTo>
                <a:cubicBezTo>
                  <a:pt x="2123" y="1294"/>
                  <a:pt x="2282" y="1303"/>
                  <a:pt x="2440" y="1282"/>
                </a:cubicBezTo>
                <a:cubicBezTo>
                  <a:pt x="2504" y="1234"/>
                  <a:pt x="2563" y="1190"/>
                  <a:pt x="2614" y="1128"/>
                </a:cubicBezTo>
                <a:cubicBezTo>
                  <a:pt x="2634" y="1063"/>
                  <a:pt x="2660" y="993"/>
                  <a:pt x="2686" y="933"/>
                </a:cubicBezTo>
                <a:cubicBezTo>
                  <a:pt x="2701" y="897"/>
                  <a:pt x="2709" y="856"/>
                  <a:pt x="2737" y="830"/>
                </a:cubicBezTo>
                <a:cubicBezTo>
                  <a:pt x="2783" y="784"/>
                  <a:pt x="2839" y="757"/>
                  <a:pt x="2901" y="738"/>
                </a:cubicBezTo>
                <a:cubicBezTo>
                  <a:pt x="2918" y="741"/>
                  <a:pt x="2936" y="739"/>
                  <a:pt x="2952" y="748"/>
                </a:cubicBezTo>
                <a:cubicBezTo>
                  <a:pt x="2993" y="771"/>
                  <a:pt x="2993" y="853"/>
                  <a:pt x="2993" y="892"/>
                </a:cubicBezTo>
              </a:path>
            </a:pathLst>
          </a:custGeom>
          <a:noFill/>
          <a:ln w="28575" cmpd="sng">
            <a:solidFill>
              <a:schemeClr val="tx1"/>
            </a:solidFill>
            <a:round/>
            <a:headEnd/>
            <a:tailEnd/>
          </a:ln>
          <a:effectLst/>
        </p:spPr>
        <p:txBody>
          <a:bodyPr wrap="none" anchor="ctr"/>
          <a:lstStyle/>
          <a:p>
            <a:endParaRPr lang="en-US"/>
          </a:p>
        </p:txBody>
      </p:sp>
      <p:sp>
        <p:nvSpPr>
          <p:cNvPr id="33815" name="Freeform 23"/>
          <p:cNvSpPr>
            <a:spLocks/>
          </p:cNvSpPr>
          <p:nvPr/>
        </p:nvSpPr>
        <p:spPr bwMode="auto">
          <a:xfrm>
            <a:off x="5764213" y="3956050"/>
            <a:ext cx="1041400" cy="1416050"/>
          </a:xfrm>
          <a:custGeom>
            <a:avLst/>
            <a:gdLst/>
            <a:ahLst/>
            <a:cxnLst>
              <a:cxn ang="0">
                <a:pos x="656" y="892"/>
              </a:cxn>
              <a:cxn ang="0">
                <a:pos x="646" y="697"/>
              </a:cxn>
              <a:cxn ang="0">
                <a:pos x="594" y="636"/>
              </a:cxn>
              <a:cxn ang="0">
                <a:pos x="553" y="615"/>
              </a:cxn>
              <a:cxn ang="0">
                <a:pos x="410" y="503"/>
              </a:cxn>
              <a:cxn ang="0">
                <a:pos x="112" y="297"/>
              </a:cxn>
              <a:cxn ang="0">
                <a:pos x="41" y="277"/>
              </a:cxn>
              <a:cxn ang="0">
                <a:pos x="20" y="103"/>
              </a:cxn>
              <a:cxn ang="0">
                <a:pos x="0" y="0"/>
              </a:cxn>
            </a:cxnLst>
            <a:rect l="0" t="0" r="r" b="b"/>
            <a:pathLst>
              <a:path w="656" h="892">
                <a:moveTo>
                  <a:pt x="656" y="892"/>
                </a:moveTo>
                <a:cubicBezTo>
                  <a:pt x="652" y="827"/>
                  <a:pt x="654" y="761"/>
                  <a:pt x="646" y="697"/>
                </a:cubicBezTo>
                <a:cubicBezTo>
                  <a:pt x="644" y="684"/>
                  <a:pt x="600" y="640"/>
                  <a:pt x="594" y="636"/>
                </a:cubicBezTo>
                <a:cubicBezTo>
                  <a:pt x="581" y="627"/>
                  <a:pt x="565" y="623"/>
                  <a:pt x="553" y="615"/>
                </a:cubicBezTo>
                <a:cubicBezTo>
                  <a:pt x="503" y="579"/>
                  <a:pt x="468" y="522"/>
                  <a:pt x="410" y="503"/>
                </a:cubicBezTo>
                <a:cubicBezTo>
                  <a:pt x="343" y="457"/>
                  <a:pt x="151" y="306"/>
                  <a:pt x="112" y="297"/>
                </a:cubicBezTo>
                <a:cubicBezTo>
                  <a:pt x="60" y="284"/>
                  <a:pt x="84" y="291"/>
                  <a:pt x="41" y="277"/>
                </a:cubicBezTo>
                <a:cubicBezTo>
                  <a:pt x="15" y="183"/>
                  <a:pt x="39" y="280"/>
                  <a:pt x="20" y="103"/>
                </a:cubicBezTo>
                <a:cubicBezTo>
                  <a:pt x="16" y="66"/>
                  <a:pt x="0" y="35"/>
                  <a:pt x="0" y="0"/>
                </a:cubicBezTo>
              </a:path>
            </a:pathLst>
          </a:custGeom>
          <a:noFill/>
          <a:ln w="28575" cmpd="sng">
            <a:solidFill>
              <a:schemeClr val="tx1"/>
            </a:solidFill>
            <a:round/>
            <a:headEnd/>
            <a:tailEnd/>
          </a:ln>
          <a:effectLst/>
        </p:spPr>
        <p:txBody>
          <a:bodyPr wrap="none" anchor="ctr"/>
          <a:lstStyle/>
          <a:p>
            <a:endParaRPr lang="en-US"/>
          </a:p>
        </p:txBody>
      </p:sp>
      <p:sp>
        <p:nvSpPr>
          <p:cNvPr id="33816" name="Freeform 24"/>
          <p:cNvSpPr>
            <a:spLocks/>
          </p:cNvSpPr>
          <p:nvPr/>
        </p:nvSpPr>
        <p:spPr bwMode="auto">
          <a:xfrm>
            <a:off x="2117725" y="3956050"/>
            <a:ext cx="2603500" cy="1806575"/>
          </a:xfrm>
          <a:custGeom>
            <a:avLst/>
            <a:gdLst/>
            <a:ahLst/>
            <a:cxnLst>
              <a:cxn ang="0">
                <a:pos x="1538" y="41"/>
              </a:cxn>
              <a:cxn ang="0">
                <a:pos x="1476" y="256"/>
              </a:cxn>
              <a:cxn ang="0">
                <a:pos x="1527" y="451"/>
              </a:cxn>
              <a:cxn ang="0">
                <a:pos x="1579" y="564"/>
              </a:cxn>
              <a:cxn ang="0">
                <a:pos x="1599" y="646"/>
              </a:cxn>
              <a:cxn ang="0">
                <a:pos x="1640" y="728"/>
              </a:cxn>
              <a:cxn ang="0">
                <a:pos x="1599" y="851"/>
              </a:cxn>
              <a:cxn ang="0">
                <a:pos x="1497" y="1128"/>
              </a:cxn>
              <a:cxn ang="0">
                <a:pos x="1363" y="1138"/>
              </a:cxn>
              <a:cxn ang="0">
                <a:pos x="625" y="1108"/>
              </a:cxn>
              <a:cxn ang="0">
                <a:pos x="215" y="1118"/>
              </a:cxn>
              <a:cxn ang="0">
                <a:pos x="163" y="1108"/>
              </a:cxn>
              <a:cxn ang="0">
                <a:pos x="30" y="974"/>
              </a:cxn>
              <a:cxn ang="0">
                <a:pos x="61" y="615"/>
              </a:cxn>
              <a:cxn ang="0">
                <a:pos x="71" y="461"/>
              </a:cxn>
              <a:cxn ang="0">
                <a:pos x="92" y="379"/>
              </a:cxn>
              <a:cxn ang="0">
                <a:pos x="102" y="123"/>
              </a:cxn>
              <a:cxn ang="0">
                <a:pos x="133" y="0"/>
              </a:cxn>
            </a:cxnLst>
            <a:rect l="0" t="0" r="r" b="b"/>
            <a:pathLst>
              <a:path w="1640" h="1138">
                <a:moveTo>
                  <a:pt x="1538" y="41"/>
                </a:moveTo>
                <a:cubicBezTo>
                  <a:pt x="1515" y="122"/>
                  <a:pt x="1487" y="176"/>
                  <a:pt x="1476" y="256"/>
                </a:cubicBezTo>
                <a:cubicBezTo>
                  <a:pt x="1487" y="314"/>
                  <a:pt x="1493" y="400"/>
                  <a:pt x="1527" y="451"/>
                </a:cubicBezTo>
                <a:cubicBezTo>
                  <a:pt x="1552" y="488"/>
                  <a:pt x="1566" y="520"/>
                  <a:pt x="1579" y="564"/>
                </a:cubicBezTo>
                <a:cubicBezTo>
                  <a:pt x="1586" y="591"/>
                  <a:pt x="1588" y="619"/>
                  <a:pt x="1599" y="646"/>
                </a:cubicBezTo>
                <a:cubicBezTo>
                  <a:pt x="1609" y="674"/>
                  <a:pt x="1640" y="728"/>
                  <a:pt x="1640" y="728"/>
                </a:cubicBezTo>
                <a:cubicBezTo>
                  <a:pt x="1614" y="767"/>
                  <a:pt x="1609" y="806"/>
                  <a:pt x="1599" y="851"/>
                </a:cubicBezTo>
                <a:cubicBezTo>
                  <a:pt x="1595" y="911"/>
                  <a:pt x="1615" y="1113"/>
                  <a:pt x="1497" y="1128"/>
                </a:cubicBezTo>
                <a:cubicBezTo>
                  <a:pt x="1452" y="1133"/>
                  <a:pt x="1407" y="1134"/>
                  <a:pt x="1363" y="1138"/>
                </a:cubicBezTo>
                <a:cubicBezTo>
                  <a:pt x="713" y="1116"/>
                  <a:pt x="959" y="1133"/>
                  <a:pt x="625" y="1108"/>
                </a:cubicBezTo>
                <a:cubicBezTo>
                  <a:pt x="488" y="1111"/>
                  <a:pt x="351" y="1118"/>
                  <a:pt x="215" y="1118"/>
                </a:cubicBezTo>
                <a:cubicBezTo>
                  <a:pt x="197" y="1118"/>
                  <a:pt x="178" y="1116"/>
                  <a:pt x="163" y="1108"/>
                </a:cubicBezTo>
                <a:cubicBezTo>
                  <a:pt x="155" y="1103"/>
                  <a:pt x="48" y="992"/>
                  <a:pt x="30" y="974"/>
                </a:cubicBezTo>
                <a:cubicBezTo>
                  <a:pt x="0" y="881"/>
                  <a:pt x="5" y="696"/>
                  <a:pt x="61" y="615"/>
                </a:cubicBezTo>
                <a:cubicBezTo>
                  <a:pt x="64" y="563"/>
                  <a:pt x="64" y="512"/>
                  <a:pt x="71" y="461"/>
                </a:cubicBezTo>
                <a:cubicBezTo>
                  <a:pt x="74" y="433"/>
                  <a:pt x="92" y="379"/>
                  <a:pt x="92" y="379"/>
                </a:cubicBezTo>
                <a:cubicBezTo>
                  <a:pt x="95" y="293"/>
                  <a:pt x="96" y="208"/>
                  <a:pt x="102" y="123"/>
                </a:cubicBezTo>
                <a:cubicBezTo>
                  <a:pt x="104" y="80"/>
                  <a:pt x="133" y="42"/>
                  <a:pt x="133" y="0"/>
                </a:cubicBezTo>
              </a:path>
            </a:pathLst>
          </a:custGeom>
          <a:noFill/>
          <a:ln w="28575" cmpd="sng">
            <a:solidFill>
              <a:schemeClr val="tx1"/>
            </a:solidFill>
            <a:round/>
            <a:headEnd/>
            <a:tailEnd/>
          </a:ln>
          <a:effectLst/>
        </p:spPr>
        <p:txBody>
          <a:bodyPr wrap="none" anchor="ctr"/>
          <a:lstStyle/>
          <a:p>
            <a:endParaRPr lang="en-US"/>
          </a:p>
        </p:txBody>
      </p:sp>
      <p:grpSp>
        <p:nvGrpSpPr>
          <p:cNvPr id="4" name="Group 25"/>
          <p:cNvGrpSpPr>
            <a:grpSpLocks/>
          </p:cNvGrpSpPr>
          <p:nvPr/>
        </p:nvGrpSpPr>
        <p:grpSpPr bwMode="auto">
          <a:xfrm>
            <a:off x="3276600" y="1981200"/>
            <a:ext cx="457200" cy="2819400"/>
            <a:chOff x="1375" y="1152"/>
            <a:chExt cx="578" cy="1776"/>
          </a:xfrm>
        </p:grpSpPr>
        <p:sp>
          <p:nvSpPr>
            <p:cNvPr id="33818" name="AutoShape 26"/>
            <p:cNvSpPr>
              <a:spLocks noChangeArrowheads="1"/>
            </p:cNvSpPr>
            <p:nvPr/>
          </p:nvSpPr>
          <p:spPr bwMode="auto">
            <a:xfrm>
              <a:off x="1458" y="1193"/>
              <a:ext cx="412" cy="1652"/>
            </a:xfrm>
            <a:prstGeom prst="roundRect">
              <a:avLst>
                <a:gd name="adj" fmla="val 16667"/>
              </a:avLst>
            </a:prstGeom>
            <a:gradFill rotWithShape="0">
              <a:gsLst>
                <a:gs pos="0">
                  <a:schemeClr val="folHlink"/>
                </a:gs>
                <a:gs pos="50000">
                  <a:schemeClr val="folHlink">
                    <a:gamma/>
                    <a:tint val="0"/>
                    <a:invGamma/>
                  </a:schemeClr>
                </a:gs>
                <a:gs pos="100000">
                  <a:schemeClr val="folHlink"/>
                </a:gs>
              </a:gsLst>
              <a:lin ang="0" scaled="1"/>
            </a:gradFill>
            <a:ln w="28575">
              <a:solidFill>
                <a:schemeClr val="tx1"/>
              </a:solidFill>
              <a:round/>
              <a:headEnd/>
              <a:tailEnd/>
            </a:ln>
            <a:effectLst/>
          </p:spPr>
          <p:txBody>
            <a:bodyPr wrap="none" anchor="ctr"/>
            <a:lstStyle/>
            <a:p>
              <a:endParaRPr lang="en-US"/>
            </a:p>
          </p:txBody>
        </p:sp>
        <p:sp>
          <p:nvSpPr>
            <p:cNvPr id="33819" name="Oval 27"/>
            <p:cNvSpPr>
              <a:spLocks noChangeArrowheads="1"/>
            </p:cNvSpPr>
            <p:nvPr/>
          </p:nvSpPr>
          <p:spPr bwMode="auto">
            <a:xfrm>
              <a:off x="1458" y="2639"/>
              <a:ext cx="412" cy="289"/>
            </a:xfrm>
            <a:prstGeom prst="ellipse">
              <a:avLst/>
            </a:prstGeom>
            <a:gradFill rotWithShape="0">
              <a:gsLst>
                <a:gs pos="0">
                  <a:schemeClr val="folHlink"/>
                </a:gs>
                <a:gs pos="50000">
                  <a:schemeClr val="folHlink">
                    <a:gamma/>
                    <a:tint val="0"/>
                    <a:invGamma/>
                  </a:schemeClr>
                </a:gs>
                <a:gs pos="100000">
                  <a:schemeClr val="folHlink"/>
                </a:gs>
              </a:gsLst>
              <a:lin ang="0" scaled="1"/>
            </a:gradFill>
            <a:ln w="28575">
              <a:solidFill>
                <a:schemeClr val="tx1"/>
              </a:solidFill>
              <a:round/>
              <a:headEnd/>
              <a:tailEnd/>
            </a:ln>
            <a:effectLst/>
          </p:spPr>
          <p:txBody>
            <a:bodyPr wrap="none" anchor="ctr"/>
            <a:lstStyle/>
            <a:p>
              <a:endParaRPr lang="en-US"/>
            </a:p>
          </p:txBody>
        </p:sp>
        <p:sp>
          <p:nvSpPr>
            <p:cNvPr id="33820" name="AutoShape 28"/>
            <p:cNvSpPr>
              <a:spLocks noChangeArrowheads="1"/>
            </p:cNvSpPr>
            <p:nvPr/>
          </p:nvSpPr>
          <p:spPr bwMode="auto">
            <a:xfrm>
              <a:off x="1458" y="1193"/>
              <a:ext cx="412" cy="1652"/>
            </a:xfrm>
            <a:prstGeom prst="roundRect">
              <a:avLst>
                <a:gd name="adj" fmla="val 16667"/>
              </a:avLst>
            </a:prstGeom>
            <a:gradFill rotWithShape="0">
              <a:gsLst>
                <a:gs pos="0">
                  <a:schemeClr val="folHlink"/>
                </a:gs>
                <a:gs pos="50000">
                  <a:schemeClr val="folHlink">
                    <a:gamma/>
                    <a:tint val="0"/>
                    <a:invGamma/>
                  </a:schemeClr>
                </a:gs>
                <a:gs pos="100000">
                  <a:schemeClr val="folHlink"/>
                </a:gs>
              </a:gsLst>
              <a:lin ang="0" scaled="1"/>
            </a:gradFill>
            <a:ln w="9525">
              <a:noFill/>
              <a:round/>
              <a:headEnd/>
              <a:tailEnd/>
            </a:ln>
            <a:effectLst/>
          </p:spPr>
          <p:txBody>
            <a:bodyPr wrap="none" anchor="ctr"/>
            <a:lstStyle/>
            <a:p>
              <a:endParaRPr lang="en-US"/>
            </a:p>
          </p:txBody>
        </p:sp>
        <p:sp>
          <p:nvSpPr>
            <p:cNvPr id="33821" name="AutoShape 29"/>
            <p:cNvSpPr>
              <a:spLocks noChangeArrowheads="1"/>
            </p:cNvSpPr>
            <p:nvPr/>
          </p:nvSpPr>
          <p:spPr bwMode="auto">
            <a:xfrm>
              <a:off x="1375" y="1152"/>
              <a:ext cx="578" cy="83"/>
            </a:xfrm>
            <a:prstGeom prst="roundRect">
              <a:avLst>
                <a:gd name="adj" fmla="val 16667"/>
              </a:avLst>
            </a:prstGeom>
            <a:solidFill>
              <a:schemeClr val="folHlink"/>
            </a:solidFill>
            <a:ln w="12700">
              <a:solidFill>
                <a:schemeClr val="tx1"/>
              </a:solidFill>
              <a:round/>
              <a:headEnd/>
              <a:tailEnd/>
            </a:ln>
            <a:effectLst/>
          </p:spPr>
          <p:txBody>
            <a:bodyPr wrap="none" anchor="ctr"/>
            <a:lstStyle/>
            <a:p>
              <a:endParaRPr lang="en-US"/>
            </a:p>
          </p:txBody>
        </p:sp>
      </p:grpSp>
      <p:sp>
        <p:nvSpPr>
          <p:cNvPr id="33822" name="Text Box 30"/>
          <p:cNvSpPr txBox="1">
            <a:spLocks noChangeArrowheads="1"/>
          </p:cNvSpPr>
          <p:nvPr/>
        </p:nvSpPr>
        <p:spPr bwMode="auto">
          <a:xfrm>
            <a:off x="1584325" y="3054350"/>
            <a:ext cx="550863" cy="701675"/>
          </a:xfrm>
          <a:prstGeom prst="rect">
            <a:avLst/>
          </a:prstGeom>
          <a:noFill/>
          <a:ln w="9525">
            <a:noFill/>
            <a:miter lim="800000"/>
            <a:headEnd/>
            <a:tailEnd/>
          </a:ln>
          <a:effectLst/>
        </p:spPr>
        <p:txBody>
          <a:bodyPr wrap="none">
            <a:spAutoFit/>
          </a:bodyPr>
          <a:lstStyle/>
          <a:p>
            <a:r>
              <a:rPr lang="en-US" sz="4000" b="1">
                <a:solidFill>
                  <a:schemeClr val="bg1"/>
                </a:solidFill>
              </a:rPr>
              <a:t>N</a:t>
            </a:r>
          </a:p>
        </p:txBody>
      </p:sp>
      <p:sp>
        <p:nvSpPr>
          <p:cNvPr id="33823" name="Text Box 31"/>
          <p:cNvSpPr txBox="1">
            <a:spLocks noChangeArrowheads="1"/>
          </p:cNvSpPr>
          <p:nvPr/>
        </p:nvSpPr>
        <p:spPr bwMode="auto">
          <a:xfrm>
            <a:off x="4991100" y="3070225"/>
            <a:ext cx="522288" cy="701675"/>
          </a:xfrm>
          <a:prstGeom prst="rect">
            <a:avLst/>
          </a:prstGeom>
          <a:noFill/>
          <a:ln w="9525">
            <a:noFill/>
            <a:miter lim="800000"/>
            <a:headEnd/>
            <a:tailEnd/>
          </a:ln>
          <a:effectLst/>
        </p:spPr>
        <p:txBody>
          <a:bodyPr wrap="none">
            <a:spAutoFit/>
          </a:bodyPr>
          <a:lstStyle/>
          <a:p>
            <a:r>
              <a:rPr lang="en-US" sz="4000" b="1">
                <a:solidFill>
                  <a:schemeClr val="bg1"/>
                </a:solidFill>
              </a:rPr>
              <a:t>S</a:t>
            </a:r>
          </a:p>
        </p:txBody>
      </p:sp>
      <p:sp>
        <p:nvSpPr>
          <p:cNvPr id="33824" name="Text Box 32"/>
          <p:cNvSpPr txBox="1">
            <a:spLocks noChangeArrowheads="1"/>
          </p:cNvSpPr>
          <p:nvPr/>
        </p:nvSpPr>
        <p:spPr bwMode="auto">
          <a:xfrm>
            <a:off x="1219200" y="1482725"/>
            <a:ext cx="1384300" cy="701675"/>
          </a:xfrm>
          <a:prstGeom prst="rect">
            <a:avLst/>
          </a:prstGeom>
          <a:solidFill>
            <a:srgbClr val="00D9FF"/>
          </a:solidFill>
          <a:ln w="9525">
            <a:noFill/>
            <a:miter lim="800000"/>
            <a:headEnd/>
            <a:tailEnd/>
          </a:ln>
          <a:effectLst/>
        </p:spPr>
        <p:txBody>
          <a:bodyPr wrap="none">
            <a:spAutoFit/>
          </a:bodyPr>
          <a:lstStyle/>
          <a:p>
            <a:r>
              <a:rPr lang="en-US" sz="2000"/>
              <a:t>RF</a:t>
            </a:r>
          </a:p>
          <a:p>
            <a:r>
              <a:rPr lang="en-US" sz="2000"/>
              <a:t>transmitter</a:t>
            </a:r>
          </a:p>
        </p:txBody>
      </p:sp>
      <p:sp>
        <p:nvSpPr>
          <p:cNvPr id="33827" name="Freeform 35"/>
          <p:cNvSpPr>
            <a:spLocks/>
          </p:cNvSpPr>
          <p:nvPr/>
        </p:nvSpPr>
        <p:spPr bwMode="auto">
          <a:xfrm>
            <a:off x="3200400" y="2514600"/>
            <a:ext cx="698500" cy="698500"/>
          </a:xfrm>
          <a:custGeom>
            <a:avLst/>
            <a:gdLst/>
            <a:ahLst/>
            <a:cxnLst>
              <a:cxn ang="0">
                <a:pos x="384" y="0"/>
              </a:cxn>
              <a:cxn ang="0">
                <a:pos x="384" y="96"/>
              </a:cxn>
              <a:cxn ang="0">
                <a:pos x="48" y="384"/>
              </a:cxn>
              <a:cxn ang="0">
                <a:pos x="96" y="432"/>
              </a:cxn>
            </a:cxnLst>
            <a:rect l="0" t="0" r="r" b="b"/>
            <a:pathLst>
              <a:path w="440" h="440">
                <a:moveTo>
                  <a:pt x="384" y="0"/>
                </a:moveTo>
                <a:cubicBezTo>
                  <a:pt x="412" y="16"/>
                  <a:pt x="440" y="32"/>
                  <a:pt x="384" y="96"/>
                </a:cubicBezTo>
                <a:cubicBezTo>
                  <a:pt x="328" y="160"/>
                  <a:pt x="96" y="328"/>
                  <a:pt x="48" y="384"/>
                </a:cubicBezTo>
                <a:cubicBezTo>
                  <a:pt x="0" y="440"/>
                  <a:pt x="48" y="436"/>
                  <a:pt x="96" y="432"/>
                </a:cubicBezTo>
              </a:path>
            </a:pathLst>
          </a:custGeom>
          <a:noFill/>
          <a:ln w="9525">
            <a:solidFill>
              <a:schemeClr val="tx1"/>
            </a:solidFill>
            <a:round/>
            <a:headEnd/>
            <a:tailEnd/>
          </a:ln>
          <a:effectLst/>
        </p:spPr>
        <p:txBody>
          <a:bodyPr wrap="none" anchor="ctr"/>
          <a:lstStyle/>
          <a:p>
            <a:endParaRPr lang="en-US"/>
          </a:p>
        </p:txBody>
      </p:sp>
      <p:sp>
        <p:nvSpPr>
          <p:cNvPr id="33828" name="Freeform 36"/>
          <p:cNvSpPr>
            <a:spLocks/>
          </p:cNvSpPr>
          <p:nvPr/>
        </p:nvSpPr>
        <p:spPr bwMode="auto">
          <a:xfrm>
            <a:off x="3200400" y="2806700"/>
            <a:ext cx="698500" cy="698500"/>
          </a:xfrm>
          <a:custGeom>
            <a:avLst/>
            <a:gdLst/>
            <a:ahLst/>
            <a:cxnLst>
              <a:cxn ang="0">
                <a:pos x="384" y="0"/>
              </a:cxn>
              <a:cxn ang="0">
                <a:pos x="384" y="96"/>
              </a:cxn>
              <a:cxn ang="0">
                <a:pos x="48" y="384"/>
              </a:cxn>
              <a:cxn ang="0">
                <a:pos x="96" y="432"/>
              </a:cxn>
            </a:cxnLst>
            <a:rect l="0" t="0" r="r" b="b"/>
            <a:pathLst>
              <a:path w="440" h="440">
                <a:moveTo>
                  <a:pt x="384" y="0"/>
                </a:moveTo>
                <a:cubicBezTo>
                  <a:pt x="412" y="16"/>
                  <a:pt x="440" y="32"/>
                  <a:pt x="384" y="96"/>
                </a:cubicBezTo>
                <a:cubicBezTo>
                  <a:pt x="328" y="160"/>
                  <a:pt x="96" y="328"/>
                  <a:pt x="48" y="384"/>
                </a:cubicBezTo>
                <a:cubicBezTo>
                  <a:pt x="0" y="440"/>
                  <a:pt x="48" y="436"/>
                  <a:pt x="96" y="432"/>
                </a:cubicBezTo>
              </a:path>
            </a:pathLst>
          </a:custGeom>
          <a:noFill/>
          <a:ln w="9525">
            <a:solidFill>
              <a:schemeClr val="tx1"/>
            </a:solidFill>
            <a:round/>
            <a:headEnd/>
            <a:tailEnd/>
          </a:ln>
          <a:effectLst/>
        </p:spPr>
        <p:txBody>
          <a:bodyPr wrap="none" anchor="ctr"/>
          <a:lstStyle/>
          <a:p>
            <a:endParaRPr lang="en-US"/>
          </a:p>
        </p:txBody>
      </p:sp>
      <p:sp>
        <p:nvSpPr>
          <p:cNvPr id="33829" name="Freeform 37"/>
          <p:cNvSpPr>
            <a:spLocks/>
          </p:cNvSpPr>
          <p:nvPr/>
        </p:nvSpPr>
        <p:spPr bwMode="auto">
          <a:xfrm>
            <a:off x="3187700" y="3111500"/>
            <a:ext cx="698500" cy="698500"/>
          </a:xfrm>
          <a:custGeom>
            <a:avLst/>
            <a:gdLst/>
            <a:ahLst/>
            <a:cxnLst>
              <a:cxn ang="0">
                <a:pos x="384" y="0"/>
              </a:cxn>
              <a:cxn ang="0">
                <a:pos x="384" y="96"/>
              </a:cxn>
              <a:cxn ang="0">
                <a:pos x="48" y="384"/>
              </a:cxn>
              <a:cxn ang="0">
                <a:pos x="96" y="432"/>
              </a:cxn>
            </a:cxnLst>
            <a:rect l="0" t="0" r="r" b="b"/>
            <a:pathLst>
              <a:path w="440" h="440">
                <a:moveTo>
                  <a:pt x="384" y="0"/>
                </a:moveTo>
                <a:cubicBezTo>
                  <a:pt x="412" y="16"/>
                  <a:pt x="440" y="32"/>
                  <a:pt x="384" y="96"/>
                </a:cubicBezTo>
                <a:cubicBezTo>
                  <a:pt x="328" y="160"/>
                  <a:pt x="96" y="328"/>
                  <a:pt x="48" y="384"/>
                </a:cubicBezTo>
                <a:cubicBezTo>
                  <a:pt x="0" y="440"/>
                  <a:pt x="48" y="436"/>
                  <a:pt x="96" y="432"/>
                </a:cubicBezTo>
              </a:path>
            </a:pathLst>
          </a:custGeom>
          <a:noFill/>
          <a:ln w="9525">
            <a:solidFill>
              <a:schemeClr val="tx1"/>
            </a:solidFill>
            <a:round/>
            <a:headEnd/>
            <a:tailEnd/>
          </a:ln>
          <a:effectLst/>
        </p:spPr>
        <p:txBody>
          <a:bodyPr wrap="none" anchor="ctr"/>
          <a:lstStyle/>
          <a:p>
            <a:endParaRPr lang="en-US"/>
          </a:p>
        </p:txBody>
      </p:sp>
      <p:sp>
        <p:nvSpPr>
          <p:cNvPr id="33830" name="Freeform 38"/>
          <p:cNvSpPr>
            <a:spLocks/>
          </p:cNvSpPr>
          <p:nvPr/>
        </p:nvSpPr>
        <p:spPr bwMode="auto">
          <a:xfrm>
            <a:off x="3200400" y="3352800"/>
            <a:ext cx="698500" cy="698500"/>
          </a:xfrm>
          <a:custGeom>
            <a:avLst/>
            <a:gdLst/>
            <a:ahLst/>
            <a:cxnLst>
              <a:cxn ang="0">
                <a:pos x="384" y="0"/>
              </a:cxn>
              <a:cxn ang="0">
                <a:pos x="384" y="96"/>
              </a:cxn>
              <a:cxn ang="0">
                <a:pos x="48" y="384"/>
              </a:cxn>
              <a:cxn ang="0">
                <a:pos x="96" y="432"/>
              </a:cxn>
            </a:cxnLst>
            <a:rect l="0" t="0" r="r" b="b"/>
            <a:pathLst>
              <a:path w="440" h="440">
                <a:moveTo>
                  <a:pt x="384" y="0"/>
                </a:moveTo>
                <a:cubicBezTo>
                  <a:pt x="412" y="16"/>
                  <a:pt x="440" y="32"/>
                  <a:pt x="384" y="96"/>
                </a:cubicBezTo>
                <a:cubicBezTo>
                  <a:pt x="328" y="160"/>
                  <a:pt x="96" y="328"/>
                  <a:pt x="48" y="384"/>
                </a:cubicBezTo>
                <a:cubicBezTo>
                  <a:pt x="0" y="440"/>
                  <a:pt x="48" y="436"/>
                  <a:pt x="96" y="432"/>
                </a:cubicBezTo>
              </a:path>
            </a:pathLst>
          </a:custGeom>
          <a:noFill/>
          <a:ln w="9525">
            <a:solidFill>
              <a:schemeClr val="tx1"/>
            </a:solidFill>
            <a:round/>
            <a:headEnd/>
            <a:tailEnd/>
          </a:ln>
          <a:effectLst/>
        </p:spPr>
        <p:txBody>
          <a:bodyPr wrap="none" anchor="ctr"/>
          <a:lstStyle/>
          <a:p>
            <a:endParaRPr lang="en-US"/>
          </a:p>
        </p:txBody>
      </p:sp>
      <p:sp>
        <p:nvSpPr>
          <p:cNvPr id="33831" name="Freeform 39"/>
          <p:cNvSpPr>
            <a:spLocks/>
          </p:cNvSpPr>
          <p:nvPr/>
        </p:nvSpPr>
        <p:spPr bwMode="auto">
          <a:xfrm>
            <a:off x="3200400" y="3644900"/>
            <a:ext cx="698500" cy="698500"/>
          </a:xfrm>
          <a:custGeom>
            <a:avLst/>
            <a:gdLst/>
            <a:ahLst/>
            <a:cxnLst>
              <a:cxn ang="0">
                <a:pos x="384" y="0"/>
              </a:cxn>
              <a:cxn ang="0">
                <a:pos x="384" y="96"/>
              </a:cxn>
              <a:cxn ang="0">
                <a:pos x="48" y="384"/>
              </a:cxn>
              <a:cxn ang="0">
                <a:pos x="96" y="432"/>
              </a:cxn>
            </a:cxnLst>
            <a:rect l="0" t="0" r="r" b="b"/>
            <a:pathLst>
              <a:path w="440" h="440">
                <a:moveTo>
                  <a:pt x="384" y="0"/>
                </a:moveTo>
                <a:cubicBezTo>
                  <a:pt x="412" y="16"/>
                  <a:pt x="440" y="32"/>
                  <a:pt x="384" y="96"/>
                </a:cubicBezTo>
                <a:cubicBezTo>
                  <a:pt x="328" y="160"/>
                  <a:pt x="96" y="328"/>
                  <a:pt x="48" y="384"/>
                </a:cubicBezTo>
                <a:cubicBezTo>
                  <a:pt x="0" y="440"/>
                  <a:pt x="48" y="436"/>
                  <a:pt x="96" y="432"/>
                </a:cubicBezTo>
              </a:path>
            </a:pathLst>
          </a:custGeom>
          <a:noFill/>
          <a:ln w="9525">
            <a:solidFill>
              <a:schemeClr val="tx1"/>
            </a:solidFill>
            <a:round/>
            <a:headEnd/>
            <a:tailEnd/>
          </a:ln>
          <a:effectLst/>
        </p:spPr>
        <p:txBody>
          <a:bodyPr wrap="none" anchor="ctr"/>
          <a:lstStyle/>
          <a:p>
            <a:endParaRPr lang="en-US"/>
          </a:p>
        </p:txBody>
      </p:sp>
      <p:sp>
        <p:nvSpPr>
          <p:cNvPr id="33832" name="Freeform 40"/>
          <p:cNvSpPr>
            <a:spLocks/>
          </p:cNvSpPr>
          <p:nvPr/>
        </p:nvSpPr>
        <p:spPr bwMode="auto">
          <a:xfrm>
            <a:off x="3663950" y="2062163"/>
            <a:ext cx="976313" cy="2284412"/>
          </a:xfrm>
          <a:custGeom>
            <a:avLst/>
            <a:gdLst/>
            <a:ahLst/>
            <a:cxnLst>
              <a:cxn ang="0">
                <a:pos x="0" y="1439"/>
              </a:cxn>
              <a:cxn ang="0">
                <a:pos x="133" y="1398"/>
              </a:cxn>
              <a:cxn ang="0">
                <a:pos x="225" y="1152"/>
              </a:cxn>
              <a:cxn ang="0">
                <a:pos x="194" y="906"/>
              </a:cxn>
              <a:cxn ang="0">
                <a:pos x="235" y="639"/>
              </a:cxn>
              <a:cxn ang="0">
                <a:pos x="225" y="455"/>
              </a:cxn>
              <a:cxn ang="0">
                <a:pos x="256" y="393"/>
              </a:cxn>
              <a:cxn ang="0">
                <a:pos x="451" y="24"/>
              </a:cxn>
              <a:cxn ang="0">
                <a:pos x="615" y="14"/>
              </a:cxn>
            </a:cxnLst>
            <a:rect l="0" t="0" r="r" b="b"/>
            <a:pathLst>
              <a:path w="615" h="1439">
                <a:moveTo>
                  <a:pt x="0" y="1439"/>
                </a:moveTo>
                <a:cubicBezTo>
                  <a:pt x="41" y="1411"/>
                  <a:pt x="85" y="1409"/>
                  <a:pt x="133" y="1398"/>
                </a:cubicBezTo>
                <a:cubicBezTo>
                  <a:pt x="228" y="1336"/>
                  <a:pt x="210" y="1256"/>
                  <a:pt x="225" y="1152"/>
                </a:cubicBezTo>
                <a:cubicBezTo>
                  <a:pt x="216" y="1069"/>
                  <a:pt x="206" y="987"/>
                  <a:pt x="194" y="906"/>
                </a:cubicBezTo>
                <a:cubicBezTo>
                  <a:pt x="217" y="817"/>
                  <a:pt x="223" y="729"/>
                  <a:pt x="235" y="639"/>
                </a:cubicBezTo>
                <a:cubicBezTo>
                  <a:pt x="231" y="577"/>
                  <a:pt x="221" y="516"/>
                  <a:pt x="225" y="455"/>
                </a:cubicBezTo>
                <a:cubicBezTo>
                  <a:pt x="226" y="431"/>
                  <a:pt x="251" y="415"/>
                  <a:pt x="256" y="393"/>
                </a:cubicBezTo>
                <a:cubicBezTo>
                  <a:pt x="283" y="256"/>
                  <a:pt x="310" y="92"/>
                  <a:pt x="451" y="24"/>
                </a:cubicBezTo>
                <a:cubicBezTo>
                  <a:pt x="499" y="0"/>
                  <a:pt x="570" y="14"/>
                  <a:pt x="615" y="14"/>
                </a:cubicBezTo>
              </a:path>
            </a:pathLst>
          </a:custGeom>
          <a:noFill/>
          <a:ln w="9525">
            <a:solidFill>
              <a:schemeClr val="tx1"/>
            </a:solidFill>
            <a:round/>
            <a:headEnd/>
            <a:tailEnd/>
          </a:ln>
          <a:effectLst/>
        </p:spPr>
        <p:txBody>
          <a:bodyPr wrap="none" anchor="ctr"/>
          <a:lstStyle/>
          <a:p>
            <a:endParaRPr lang="en-US"/>
          </a:p>
        </p:txBody>
      </p:sp>
      <p:sp>
        <p:nvSpPr>
          <p:cNvPr id="33833" name="Freeform 41"/>
          <p:cNvSpPr>
            <a:spLocks/>
          </p:cNvSpPr>
          <p:nvPr/>
        </p:nvSpPr>
        <p:spPr bwMode="auto">
          <a:xfrm>
            <a:off x="3794125" y="1824038"/>
            <a:ext cx="877888" cy="715962"/>
          </a:xfrm>
          <a:custGeom>
            <a:avLst/>
            <a:gdLst/>
            <a:ahLst/>
            <a:cxnLst>
              <a:cxn ang="0">
                <a:pos x="0" y="451"/>
              </a:cxn>
              <a:cxn ang="0">
                <a:pos x="10" y="235"/>
              </a:cxn>
              <a:cxn ang="0">
                <a:pos x="20" y="205"/>
              </a:cxn>
              <a:cxn ang="0">
                <a:pos x="266" y="51"/>
              </a:cxn>
              <a:cxn ang="0">
                <a:pos x="359" y="0"/>
              </a:cxn>
              <a:cxn ang="0">
                <a:pos x="420" y="10"/>
              </a:cxn>
              <a:cxn ang="0">
                <a:pos x="523" y="20"/>
              </a:cxn>
              <a:cxn ang="0">
                <a:pos x="553" y="30"/>
              </a:cxn>
            </a:cxnLst>
            <a:rect l="0" t="0" r="r" b="b"/>
            <a:pathLst>
              <a:path w="553" h="451">
                <a:moveTo>
                  <a:pt x="0" y="451"/>
                </a:moveTo>
                <a:cubicBezTo>
                  <a:pt x="3" y="379"/>
                  <a:pt x="4" y="306"/>
                  <a:pt x="10" y="235"/>
                </a:cubicBezTo>
                <a:cubicBezTo>
                  <a:pt x="10" y="224"/>
                  <a:pt x="11" y="211"/>
                  <a:pt x="20" y="205"/>
                </a:cubicBezTo>
                <a:cubicBezTo>
                  <a:pt x="63" y="168"/>
                  <a:pt x="206" y="70"/>
                  <a:pt x="266" y="51"/>
                </a:cubicBezTo>
                <a:cubicBezTo>
                  <a:pt x="337" y="4"/>
                  <a:pt x="304" y="17"/>
                  <a:pt x="359" y="0"/>
                </a:cubicBezTo>
                <a:cubicBezTo>
                  <a:pt x="379" y="3"/>
                  <a:pt x="399" y="7"/>
                  <a:pt x="420" y="10"/>
                </a:cubicBezTo>
                <a:cubicBezTo>
                  <a:pt x="454" y="14"/>
                  <a:pt x="488" y="14"/>
                  <a:pt x="523" y="20"/>
                </a:cubicBezTo>
                <a:cubicBezTo>
                  <a:pt x="533" y="21"/>
                  <a:pt x="553" y="30"/>
                  <a:pt x="553" y="30"/>
                </a:cubicBezTo>
              </a:path>
            </a:pathLst>
          </a:custGeom>
          <a:noFill/>
          <a:ln w="9525">
            <a:solidFill>
              <a:schemeClr val="tx1"/>
            </a:solidFill>
            <a:round/>
            <a:headEnd/>
            <a:tailEnd/>
          </a:ln>
          <a:effectLst/>
        </p:spPr>
        <p:txBody>
          <a:bodyPr wrap="none" anchor="ctr"/>
          <a:lstStyle/>
          <a:p>
            <a:endParaRPr lang="en-US"/>
          </a:p>
        </p:txBody>
      </p:sp>
      <p:sp>
        <p:nvSpPr>
          <p:cNvPr id="33834" name="Text Box 42"/>
          <p:cNvSpPr txBox="1">
            <a:spLocks noChangeArrowheads="1"/>
          </p:cNvSpPr>
          <p:nvPr/>
        </p:nvSpPr>
        <p:spPr bwMode="auto">
          <a:xfrm>
            <a:off x="4495800" y="1489075"/>
            <a:ext cx="1195388" cy="711200"/>
          </a:xfrm>
          <a:prstGeom prst="rect">
            <a:avLst/>
          </a:prstGeom>
          <a:solidFill>
            <a:srgbClr val="FFF900"/>
          </a:solidFill>
          <a:ln w="9525">
            <a:solidFill>
              <a:schemeClr val="accent2"/>
            </a:solidFill>
            <a:miter lim="800000"/>
            <a:headEnd/>
            <a:tailEnd/>
          </a:ln>
          <a:effectLst/>
        </p:spPr>
        <p:txBody>
          <a:bodyPr wrap="none">
            <a:spAutoFit/>
          </a:bodyPr>
          <a:lstStyle/>
          <a:p>
            <a:r>
              <a:rPr lang="en-US" sz="2000"/>
              <a:t>RF</a:t>
            </a:r>
          </a:p>
          <a:p>
            <a:r>
              <a:rPr lang="en-US" sz="2000"/>
              <a:t>Receiver</a:t>
            </a:r>
          </a:p>
        </p:txBody>
      </p:sp>
      <p:sp>
        <p:nvSpPr>
          <p:cNvPr id="33835" name="Rectangle 43"/>
          <p:cNvSpPr>
            <a:spLocks noChangeArrowheads="1"/>
          </p:cNvSpPr>
          <p:nvPr/>
        </p:nvSpPr>
        <p:spPr bwMode="auto">
          <a:xfrm>
            <a:off x="7119938" y="1846263"/>
            <a:ext cx="184150" cy="396875"/>
          </a:xfrm>
          <a:prstGeom prst="rect">
            <a:avLst/>
          </a:prstGeom>
          <a:noFill/>
          <a:ln w="9525">
            <a:noFill/>
            <a:miter lim="800000"/>
            <a:headEnd/>
            <a:tailEnd/>
          </a:ln>
          <a:effectLst/>
        </p:spPr>
        <p:txBody>
          <a:bodyPr wrap="none">
            <a:spAutoFit/>
          </a:bodyPr>
          <a:lstStyle/>
          <a:p>
            <a:endParaRPr lang="en-US" sz="2000"/>
          </a:p>
        </p:txBody>
      </p:sp>
      <p:sp>
        <p:nvSpPr>
          <p:cNvPr id="33836" name="Text Box 44"/>
          <p:cNvSpPr txBox="1">
            <a:spLocks noChangeArrowheads="1"/>
          </p:cNvSpPr>
          <p:nvPr/>
        </p:nvSpPr>
        <p:spPr bwMode="auto">
          <a:xfrm>
            <a:off x="7223125" y="5013325"/>
            <a:ext cx="1692275" cy="1368425"/>
          </a:xfrm>
          <a:prstGeom prst="rect">
            <a:avLst/>
          </a:prstGeom>
          <a:noFill/>
          <a:ln w="9525">
            <a:noFill/>
            <a:miter lim="800000"/>
            <a:headEnd/>
            <a:tailEnd/>
          </a:ln>
          <a:effectLst/>
        </p:spPr>
        <p:txBody>
          <a:bodyPr>
            <a:spAutoFit/>
          </a:bodyPr>
          <a:lstStyle/>
          <a:p>
            <a:r>
              <a:rPr lang="en-US" sz="1400" i="1"/>
              <a:t>Note modern NMRs use superconducting magnets to attain very strong magnetic fields</a:t>
            </a:r>
          </a:p>
        </p:txBody>
      </p:sp>
      <p:sp>
        <p:nvSpPr>
          <p:cNvPr id="33837" name="AutoShape 45"/>
          <p:cNvSpPr>
            <a:spLocks noChangeArrowheads="1"/>
          </p:cNvSpPr>
          <p:nvPr/>
        </p:nvSpPr>
        <p:spPr bwMode="auto">
          <a:xfrm>
            <a:off x="2895600" y="2819400"/>
            <a:ext cx="533400" cy="914400"/>
          </a:xfrm>
          <a:prstGeom prst="lightningBolt">
            <a:avLst/>
          </a:prstGeom>
          <a:solidFill>
            <a:srgbClr val="FFF900"/>
          </a:solidFill>
          <a:ln w="9525">
            <a:noFill/>
            <a:miter lim="800000"/>
            <a:headEnd/>
            <a:tailEnd/>
          </a:ln>
          <a:effectLst/>
        </p:spPr>
        <p:txBody>
          <a:bodyPr wrap="none" anchor="ctr"/>
          <a:lstStyle/>
          <a:p>
            <a:endParaRPr lang="en-US"/>
          </a:p>
        </p:txBody>
      </p:sp>
      <p:sp>
        <p:nvSpPr>
          <p:cNvPr id="33825" name="Freeform 33"/>
          <p:cNvSpPr>
            <a:spLocks/>
          </p:cNvSpPr>
          <p:nvPr/>
        </p:nvSpPr>
        <p:spPr bwMode="auto">
          <a:xfrm>
            <a:off x="2589213" y="2112963"/>
            <a:ext cx="434975" cy="1062037"/>
          </a:xfrm>
          <a:custGeom>
            <a:avLst/>
            <a:gdLst/>
            <a:ahLst/>
            <a:cxnLst>
              <a:cxn ang="0">
                <a:pos x="41" y="2"/>
              </a:cxn>
              <a:cxn ang="0">
                <a:pos x="195" y="12"/>
              </a:cxn>
              <a:cxn ang="0">
                <a:pos x="215" y="43"/>
              </a:cxn>
              <a:cxn ang="0">
                <a:pos x="246" y="177"/>
              </a:cxn>
              <a:cxn ang="0">
                <a:pos x="184" y="310"/>
              </a:cxn>
              <a:cxn ang="0">
                <a:pos x="154" y="300"/>
              </a:cxn>
              <a:cxn ang="0">
                <a:pos x="225" y="238"/>
              </a:cxn>
              <a:cxn ang="0">
                <a:pos x="256" y="269"/>
              </a:cxn>
              <a:cxn ang="0">
                <a:pos x="246" y="412"/>
              </a:cxn>
              <a:cxn ang="0">
                <a:pos x="215" y="423"/>
              </a:cxn>
              <a:cxn ang="0">
                <a:pos x="184" y="412"/>
              </a:cxn>
              <a:cxn ang="0">
                <a:pos x="195" y="382"/>
              </a:cxn>
              <a:cxn ang="0">
                <a:pos x="246" y="392"/>
              </a:cxn>
              <a:cxn ang="0">
                <a:pos x="205" y="607"/>
              </a:cxn>
              <a:cxn ang="0">
                <a:pos x="174" y="566"/>
              </a:cxn>
              <a:cxn ang="0">
                <a:pos x="184" y="535"/>
              </a:cxn>
              <a:cxn ang="0">
                <a:pos x="236" y="546"/>
              </a:cxn>
              <a:cxn ang="0">
                <a:pos x="266" y="607"/>
              </a:cxn>
              <a:cxn ang="0">
                <a:pos x="246" y="669"/>
              </a:cxn>
              <a:cxn ang="0">
                <a:pos x="123" y="617"/>
              </a:cxn>
              <a:cxn ang="0">
                <a:pos x="92" y="464"/>
              </a:cxn>
              <a:cxn ang="0">
                <a:pos x="82" y="197"/>
              </a:cxn>
              <a:cxn ang="0">
                <a:pos x="20" y="94"/>
              </a:cxn>
              <a:cxn ang="0">
                <a:pos x="0" y="64"/>
              </a:cxn>
            </a:cxnLst>
            <a:rect l="0" t="0" r="r" b="b"/>
            <a:pathLst>
              <a:path w="274" h="669">
                <a:moveTo>
                  <a:pt x="41" y="2"/>
                </a:moveTo>
                <a:cubicBezTo>
                  <a:pt x="92" y="5"/>
                  <a:pt x="144" y="0"/>
                  <a:pt x="195" y="12"/>
                </a:cubicBezTo>
                <a:cubicBezTo>
                  <a:pt x="206" y="14"/>
                  <a:pt x="209" y="31"/>
                  <a:pt x="215" y="43"/>
                </a:cubicBezTo>
                <a:cubicBezTo>
                  <a:pt x="234" y="82"/>
                  <a:pt x="239" y="134"/>
                  <a:pt x="246" y="177"/>
                </a:cubicBezTo>
                <a:cubicBezTo>
                  <a:pt x="236" y="253"/>
                  <a:pt x="242" y="270"/>
                  <a:pt x="184" y="310"/>
                </a:cubicBezTo>
                <a:cubicBezTo>
                  <a:pt x="174" y="306"/>
                  <a:pt x="158" y="309"/>
                  <a:pt x="154" y="300"/>
                </a:cubicBezTo>
                <a:cubicBezTo>
                  <a:pt x="136" y="264"/>
                  <a:pt x="206" y="244"/>
                  <a:pt x="225" y="238"/>
                </a:cubicBezTo>
                <a:cubicBezTo>
                  <a:pt x="235" y="248"/>
                  <a:pt x="247" y="256"/>
                  <a:pt x="256" y="269"/>
                </a:cubicBezTo>
                <a:cubicBezTo>
                  <a:pt x="274" y="297"/>
                  <a:pt x="268" y="389"/>
                  <a:pt x="246" y="412"/>
                </a:cubicBezTo>
                <a:cubicBezTo>
                  <a:pt x="238" y="419"/>
                  <a:pt x="225" y="419"/>
                  <a:pt x="215" y="423"/>
                </a:cubicBezTo>
                <a:cubicBezTo>
                  <a:pt x="204" y="419"/>
                  <a:pt x="188" y="421"/>
                  <a:pt x="184" y="412"/>
                </a:cubicBezTo>
                <a:cubicBezTo>
                  <a:pt x="179" y="402"/>
                  <a:pt x="184" y="385"/>
                  <a:pt x="195" y="382"/>
                </a:cubicBezTo>
                <a:cubicBezTo>
                  <a:pt x="211" y="376"/>
                  <a:pt x="229" y="388"/>
                  <a:pt x="246" y="392"/>
                </a:cubicBezTo>
                <a:cubicBezTo>
                  <a:pt x="269" y="465"/>
                  <a:pt x="245" y="544"/>
                  <a:pt x="205" y="607"/>
                </a:cubicBezTo>
                <a:cubicBezTo>
                  <a:pt x="194" y="593"/>
                  <a:pt x="178" y="582"/>
                  <a:pt x="174" y="566"/>
                </a:cubicBezTo>
                <a:cubicBezTo>
                  <a:pt x="170" y="555"/>
                  <a:pt x="173" y="538"/>
                  <a:pt x="184" y="535"/>
                </a:cubicBezTo>
                <a:cubicBezTo>
                  <a:pt x="200" y="529"/>
                  <a:pt x="218" y="542"/>
                  <a:pt x="236" y="546"/>
                </a:cubicBezTo>
                <a:cubicBezTo>
                  <a:pt x="244" y="558"/>
                  <a:pt x="268" y="588"/>
                  <a:pt x="266" y="607"/>
                </a:cubicBezTo>
                <a:cubicBezTo>
                  <a:pt x="263" y="628"/>
                  <a:pt x="246" y="669"/>
                  <a:pt x="246" y="669"/>
                </a:cubicBezTo>
                <a:cubicBezTo>
                  <a:pt x="182" y="660"/>
                  <a:pt x="156" y="668"/>
                  <a:pt x="123" y="617"/>
                </a:cubicBezTo>
                <a:cubicBezTo>
                  <a:pt x="110" y="566"/>
                  <a:pt x="92" y="464"/>
                  <a:pt x="92" y="464"/>
                </a:cubicBezTo>
                <a:cubicBezTo>
                  <a:pt x="88" y="375"/>
                  <a:pt x="90" y="285"/>
                  <a:pt x="82" y="197"/>
                </a:cubicBezTo>
                <a:cubicBezTo>
                  <a:pt x="77" y="157"/>
                  <a:pt x="20" y="94"/>
                  <a:pt x="20" y="94"/>
                </a:cubicBezTo>
                <a:cubicBezTo>
                  <a:pt x="8" y="60"/>
                  <a:pt x="20" y="64"/>
                  <a:pt x="0" y="64"/>
                </a:cubicBezTo>
              </a:path>
            </a:pathLst>
          </a:custGeom>
          <a:noFill/>
          <a:ln w="28575" cmpd="sng">
            <a:solidFill>
              <a:schemeClr val="accent2"/>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15.19.jpg</a:t>
            </a:r>
          </a:p>
        </p:txBody>
      </p:sp>
      <p:pic>
        <p:nvPicPr>
          <p:cNvPr id="15363" name="Picture 3" descr="c:\Documents and Settings\sobrien.WWNNT.000\Desktop\Orgo3_jpg_for_ppt\ch15\15.1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533400" y="228600"/>
            <a:ext cx="7239000" cy="6089650"/>
          </a:xfrm>
          <a:prstGeom prst="rect">
            <a:avLst/>
          </a:prstGeom>
          <a:noFill/>
          <a:ln w="9525">
            <a:noFill/>
            <a:miter lim="800000"/>
            <a:headEnd/>
            <a:tailEnd/>
          </a:ln>
          <a:effectLst/>
        </p:spPr>
      </p:pic>
      <p:sp>
        <p:nvSpPr>
          <p:cNvPr id="2053" name="Text Box 5"/>
          <p:cNvSpPr txBox="1">
            <a:spLocks noChangeArrowheads="1"/>
          </p:cNvSpPr>
          <p:nvPr/>
        </p:nvSpPr>
        <p:spPr bwMode="auto">
          <a:xfrm>
            <a:off x="2651125" y="517525"/>
            <a:ext cx="811213" cy="457200"/>
          </a:xfrm>
          <a:prstGeom prst="rect">
            <a:avLst/>
          </a:prstGeom>
          <a:noFill/>
          <a:ln w="9525">
            <a:noFill/>
            <a:miter lim="800000"/>
            <a:headEnd/>
            <a:tailEnd/>
          </a:ln>
          <a:effectLst/>
        </p:spPr>
        <p:txBody>
          <a:bodyPr wrap="none">
            <a:spAutoFit/>
          </a:bodyPr>
          <a:lstStyle/>
          <a:p>
            <a:r>
              <a:rPr lang="en-US" sz="2400">
                <a:latin typeface="Times"/>
              </a:rPr>
              <a:t>C</a:t>
            </a:r>
            <a:r>
              <a:rPr lang="en-US" sz="2400" baseline="-25000">
                <a:latin typeface="Times"/>
              </a:rPr>
              <a:t>1</a:t>
            </a:r>
            <a:r>
              <a:rPr lang="en-US" sz="2400">
                <a:latin typeface="Times"/>
              </a:rPr>
              <a:t>H</a:t>
            </a:r>
            <a:r>
              <a:rPr lang="en-US" sz="2400" baseline="-25000">
                <a:latin typeface="Times"/>
              </a:rPr>
              <a:t>4</a:t>
            </a:r>
            <a:endParaRPr lang="en-US" sz="2400">
              <a:latin typeface="Times"/>
            </a:endParaRPr>
          </a:p>
        </p:txBody>
      </p:sp>
      <p:sp>
        <p:nvSpPr>
          <p:cNvPr id="2054" name="Text Box 6"/>
          <p:cNvSpPr txBox="1">
            <a:spLocks noChangeArrowheads="1"/>
          </p:cNvSpPr>
          <p:nvPr/>
        </p:nvSpPr>
        <p:spPr bwMode="auto">
          <a:xfrm>
            <a:off x="2574925" y="2041525"/>
            <a:ext cx="811213" cy="457200"/>
          </a:xfrm>
          <a:prstGeom prst="rect">
            <a:avLst/>
          </a:prstGeom>
          <a:noFill/>
          <a:ln w="9525">
            <a:noFill/>
            <a:miter lim="800000"/>
            <a:headEnd/>
            <a:tailEnd/>
          </a:ln>
          <a:effectLst/>
        </p:spPr>
        <p:txBody>
          <a:bodyPr wrap="none">
            <a:spAutoFit/>
          </a:bodyPr>
          <a:lstStyle/>
          <a:p>
            <a:r>
              <a:rPr lang="en-US" sz="2400">
                <a:latin typeface="Times"/>
              </a:rPr>
              <a:t>C</a:t>
            </a:r>
            <a:r>
              <a:rPr lang="en-US" sz="2400" baseline="-25000">
                <a:latin typeface="Times"/>
              </a:rPr>
              <a:t>2</a:t>
            </a:r>
            <a:r>
              <a:rPr lang="en-US" sz="2400">
                <a:latin typeface="Times"/>
              </a:rPr>
              <a:t>H</a:t>
            </a:r>
            <a:r>
              <a:rPr lang="en-US" sz="2400" baseline="-25000">
                <a:latin typeface="Times"/>
              </a:rPr>
              <a:t>6</a:t>
            </a:r>
            <a:endParaRPr lang="en-US" sz="2400">
              <a:latin typeface="Times"/>
            </a:endParaRPr>
          </a:p>
        </p:txBody>
      </p:sp>
      <p:sp>
        <p:nvSpPr>
          <p:cNvPr id="2055" name="Text Box 7"/>
          <p:cNvSpPr txBox="1">
            <a:spLocks noChangeArrowheads="1"/>
          </p:cNvSpPr>
          <p:nvPr/>
        </p:nvSpPr>
        <p:spPr bwMode="auto">
          <a:xfrm>
            <a:off x="2803525" y="3794125"/>
            <a:ext cx="811213" cy="457200"/>
          </a:xfrm>
          <a:prstGeom prst="rect">
            <a:avLst/>
          </a:prstGeom>
          <a:noFill/>
          <a:ln w="9525">
            <a:noFill/>
            <a:miter lim="800000"/>
            <a:headEnd/>
            <a:tailEnd/>
          </a:ln>
          <a:effectLst/>
        </p:spPr>
        <p:txBody>
          <a:bodyPr wrap="none">
            <a:spAutoFit/>
          </a:bodyPr>
          <a:lstStyle/>
          <a:p>
            <a:r>
              <a:rPr lang="en-US" sz="2400">
                <a:latin typeface="Times"/>
              </a:rPr>
              <a:t>C</a:t>
            </a:r>
            <a:r>
              <a:rPr lang="en-US" sz="2400" baseline="-25000">
                <a:latin typeface="Times"/>
              </a:rPr>
              <a:t>3</a:t>
            </a:r>
            <a:r>
              <a:rPr lang="en-US" sz="2400">
                <a:latin typeface="Times"/>
              </a:rPr>
              <a:t>H</a:t>
            </a:r>
            <a:r>
              <a:rPr lang="en-US" sz="2400" baseline="-25000">
                <a:latin typeface="Times"/>
              </a:rPr>
              <a:t>8</a:t>
            </a:r>
            <a:endParaRPr lang="en-US" sz="2400">
              <a:latin typeface="Times"/>
            </a:endParaRPr>
          </a:p>
        </p:txBody>
      </p:sp>
      <p:sp>
        <p:nvSpPr>
          <p:cNvPr id="2056" name="Text Box 8"/>
          <p:cNvSpPr txBox="1">
            <a:spLocks noChangeArrowheads="1"/>
          </p:cNvSpPr>
          <p:nvPr/>
        </p:nvSpPr>
        <p:spPr bwMode="auto">
          <a:xfrm>
            <a:off x="3200400" y="5181600"/>
            <a:ext cx="912813" cy="457200"/>
          </a:xfrm>
          <a:prstGeom prst="rect">
            <a:avLst/>
          </a:prstGeom>
          <a:noFill/>
          <a:ln w="9525">
            <a:noFill/>
            <a:miter lim="800000"/>
            <a:headEnd/>
            <a:tailEnd/>
          </a:ln>
          <a:effectLst/>
        </p:spPr>
        <p:txBody>
          <a:bodyPr wrap="none">
            <a:spAutoFit/>
          </a:bodyPr>
          <a:lstStyle/>
          <a:p>
            <a:r>
              <a:rPr lang="en-US" sz="2400">
                <a:latin typeface="Times"/>
              </a:rPr>
              <a:t>C</a:t>
            </a:r>
            <a:r>
              <a:rPr lang="en-US" sz="2400" baseline="-25000">
                <a:latin typeface="Times"/>
              </a:rPr>
              <a:t>4</a:t>
            </a:r>
            <a:r>
              <a:rPr lang="en-US" sz="2400">
                <a:latin typeface="Times"/>
              </a:rPr>
              <a:t>H</a:t>
            </a:r>
            <a:r>
              <a:rPr lang="en-US" sz="2400" baseline="-25000">
                <a:latin typeface="Times"/>
              </a:rPr>
              <a:t>10</a:t>
            </a:r>
            <a:endParaRPr lang="en-US" sz="2400">
              <a:latin typeface="Times"/>
            </a:endParaRPr>
          </a:p>
        </p:txBody>
      </p:sp>
      <p:sp>
        <p:nvSpPr>
          <p:cNvPr id="2057" name="Text Box 9"/>
          <p:cNvSpPr txBox="1">
            <a:spLocks noChangeArrowheads="1"/>
          </p:cNvSpPr>
          <p:nvPr/>
        </p:nvSpPr>
        <p:spPr bwMode="auto">
          <a:xfrm>
            <a:off x="8001000" y="5105400"/>
            <a:ext cx="912813" cy="457200"/>
          </a:xfrm>
          <a:prstGeom prst="rect">
            <a:avLst/>
          </a:prstGeom>
          <a:noFill/>
          <a:ln w="9525">
            <a:noFill/>
            <a:miter lim="800000"/>
            <a:headEnd/>
            <a:tailEnd/>
          </a:ln>
          <a:effectLst/>
        </p:spPr>
        <p:txBody>
          <a:bodyPr wrap="none">
            <a:spAutoFit/>
          </a:bodyPr>
          <a:lstStyle/>
          <a:p>
            <a:r>
              <a:rPr lang="en-US" sz="2400">
                <a:latin typeface="Times"/>
              </a:rPr>
              <a:t>C</a:t>
            </a:r>
            <a:r>
              <a:rPr lang="en-US" sz="2400" baseline="-25000">
                <a:latin typeface="Times"/>
              </a:rPr>
              <a:t>4</a:t>
            </a:r>
            <a:r>
              <a:rPr lang="en-US" sz="2400">
                <a:latin typeface="Times"/>
              </a:rPr>
              <a:t>H</a:t>
            </a:r>
            <a:r>
              <a:rPr lang="en-US" sz="2400" baseline="-25000">
                <a:latin typeface="Times"/>
              </a:rPr>
              <a:t>10</a:t>
            </a:r>
            <a:endParaRPr lang="en-US" sz="2400">
              <a:latin typeface="Times"/>
            </a:endParaRPr>
          </a:p>
        </p:txBody>
      </p:sp>
      <p:sp>
        <p:nvSpPr>
          <p:cNvPr id="2058" name="Text Box 10"/>
          <p:cNvSpPr txBox="1">
            <a:spLocks noChangeArrowheads="1"/>
          </p:cNvSpPr>
          <p:nvPr/>
        </p:nvSpPr>
        <p:spPr bwMode="auto">
          <a:xfrm>
            <a:off x="4114800" y="685800"/>
            <a:ext cx="4724400" cy="2279650"/>
          </a:xfrm>
          <a:prstGeom prst="rect">
            <a:avLst/>
          </a:prstGeom>
          <a:noFill/>
          <a:ln w="57150">
            <a:solidFill>
              <a:srgbClr val="4C38FF"/>
            </a:solidFill>
            <a:miter lim="800000"/>
            <a:headEnd/>
            <a:tailEnd/>
          </a:ln>
          <a:effectLst/>
        </p:spPr>
        <p:txBody>
          <a:bodyPr>
            <a:spAutoFit/>
          </a:bodyPr>
          <a:lstStyle/>
          <a:p>
            <a:r>
              <a:rPr lang="en-US" sz="2400" dirty="0"/>
              <a:t>Saturated </a:t>
            </a:r>
            <a:r>
              <a:rPr lang="en-US" sz="2400" dirty="0" err="1"/>
              <a:t>alkanes</a:t>
            </a:r>
            <a:r>
              <a:rPr lang="en-US" sz="2400" dirty="0"/>
              <a:t> (</a:t>
            </a:r>
            <a:r>
              <a:rPr lang="en-US" sz="2400" dirty="0" smtClean="0"/>
              <a:t>CH-only </a:t>
            </a:r>
            <a:r>
              <a:rPr lang="en-US" sz="2400" dirty="0"/>
              <a:t>compounds) have the general formula:</a:t>
            </a:r>
          </a:p>
          <a:p>
            <a:pPr algn="ctr"/>
            <a:r>
              <a:rPr lang="en-US" sz="4400" dirty="0" smtClean="0"/>
              <a:t>C</a:t>
            </a:r>
            <a:r>
              <a:rPr lang="en-US" sz="4400" baseline="-25000" dirty="0" smtClean="0"/>
              <a:t>n</a:t>
            </a:r>
            <a:r>
              <a:rPr lang="en-US" sz="4400" dirty="0" smtClean="0"/>
              <a:t>H</a:t>
            </a:r>
            <a:r>
              <a:rPr lang="en-US" sz="4400" baseline="-25000" dirty="0" smtClean="0"/>
              <a:t>2n+2</a:t>
            </a:r>
            <a:endParaRPr lang="en-US" sz="2400" baseline="-25000" dirty="0"/>
          </a:p>
          <a:p>
            <a:endParaRPr lang="en-US" sz="2400" dirty="0"/>
          </a:p>
        </p:txBody>
      </p:sp>
      <p:grpSp>
        <p:nvGrpSpPr>
          <p:cNvPr id="2" name="Group 15"/>
          <p:cNvGrpSpPr>
            <a:grpSpLocks/>
          </p:cNvGrpSpPr>
          <p:nvPr/>
        </p:nvGrpSpPr>
        <p:grpSpPr bwMode="auto">
          <a:xfrm>
            <a:off x="3886200" y="3276600"/>
            <a:ext cx="4800600" cy="1752600"/>
            <a:chOff x="2448" y="2064"/>
            <a:chExt cx="3024" cy="1104"/>
          </a:xfrm>
        </p:grpSpPr>
        <p:sp>
          <p:nvSpPr>
            <p:cNvPr id="2059" name="Text Box 11"/>
            <p:cNvSpPr txBox="1">
              <a:spLocks noChangeArrowheads="1"/>
            </p:cNvSpPr>
            <p:nvPr/>
          </p:nvSpPr>
          <p:spPr bwMode="auto">
            <a:xfrm>
              <a:off x="2784" y="2064"/>
              <a:ext cx="2688" cy="518"/>
            </a:xfrm>
            <a:prstGeom prst="rect">
              <a:avLst/>
            </a:prstGeom>
            <a:noFill/>
            <a:ln w="9525">
              <a:noFill/>
              <a:miter lim="800000"/>
              <a:headEnd/>
              <a:tailEnd/>
            </a:ln>
            <a:effectLst/>
          </p:spPr>
          <p:txBody>
            <a:bodyPr>
              <a:spAutoFit/>
            </a:bodyPr>
            <a:lstStyle/>
            <a:p>
              <a:r>
                <a:rPr lang="en-US" sz="2400" i="1" dirty="0">
                  <a:solidFill>
                    <a:srgbClr val="2DFF0C"/>
                  </a:solidFill>
                  <a:latin typeface="Times"/>
                </a:rPr>
                <a:t>Note: it doesn’t matter how the atoms are configured:</a:t>
              </a:r>
              <a:endParaRPr lang="en-US" sz="2400" dirty="0">
                <a:solidFill>
                  <a:srgbClr val="2DFF0C"/>
                </a:solidFill>
                <a:latin typeface="Times"/>
              </a:endParaRPr>
            </a:p>
          </p:txBody>
        </p:sp>
        <p:sp>
          <p:nvSpPr>
            <p:cNvPr id="2060" name="Line 12"/>
            <p:cNvSpPr>
              <a:spLocks noChangeShapeType="1"/>
            </p:cNvSpPr>
            <p:nvPr/>
          </p:nvSpPr>
          <p:spPr bwMode="auto">
            <a:xfrm flipH="1">
              <a:off x="2448" y="2640"/>
              <a:ext cx="720" cy="528"/>
            </a:xfrm>
            <a:prstGeom prst="line">
              <a:avLst/>
            </a:prstGeom>
            <a:noFill/>
            <a:ln w="9525">
              <a:solidFill>
                <a:srgbClr val="2DFF0C"/>
              </a:solidFill>
              <a:round/>
              <a:headEnd/>
              <a:tailEnd type="triangle" w="med" len="med"/>
            </a:ln>
            <a:effectLst/>
          </p:spPr>
          <p:txBody>
            <a:bodyPr wrap="none" anchor="ctr"/>
            <a:lstStyle/>
            <a:p>
              <a:endParaRPr lang="en-US"/>
            </a:p>
          </p:txBody>
        </p:sp>
        <p:sp>
          <p:nvSpPr>
            <p:cNvPr id="2061" name="Line 13"/>
            <p:cNvSpPr>
              <a:spLocks noChangeShapeType="1"/>
            </p:cNvSpPr>
            <p:nvPr/>
          </p:nvSpPr>
          <p:spPr bwMode="auto">
            <a:xfrm>
              <a:off x="3504" y="2640"/>
              <a:ext cx="528" cy="336"/>
            </a:xfrm>
            <a:prstGeom prst="line">
              <a:avLst/>
            </a:prstGeom>
            <a:noFill/>
            <a:ln w="9525">
              <a:solidFill>
                <a:srgbClr val="2DFF0C"/>
              </a:solidFill>
              <a:round/>
              <a:headEnd/>
              <a:tailEnd type="triangle" w="med" len="me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uiExpand="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5105400" y="685800"/>
            <a:ext cx="3810000" cy="2857500"/>
          </a:xfrm>
          <a:prstGeom prst="rect">
            <a:avLst/>
          </a:prstGeom>
          <a:noFill/>
          <a:ln w="9525">
            <a:noFill/>
            <a:miter lim="800000"/>
            <a:headEnd/>
            <a:tailEnd/>
          </a:ln>
          <a:effectLst/>
        </p:spPr>
      </p:pic>
      <p:pic>
        <p:nvPicPr>
          <p:cNvPr id="107523" name="Picture 3"/>
          <p:cNvPicPr>
            <a:picLocks noChangeAspect="1" noChangeArrowheads="1"/>
          </p:cNvPicPr>
          <p:nvPr/>
        </p:nvPicPr>
        <p:blipFill>
          <a:blip r:embed="rId3" cstate="print"/>
          <a:srcRect/>
          <a:stretch>
            <a:fillRect/>
          </a:stretch>
        </p:blipFill>
        <p:spPr bwMode="auto">
          <a:xfrm>
            <a:off x="0" y="0"/>
            <a:ext cx="4572000" cy="6858000"/>
          </a:xfrm>
          <a:prstGeom prst="rect">
            <a:avLst/>
          </a:prstGeom>
          <a:noFill/>
        </p:spPr>
      </p:pic>
      <p:pic>
        <p:nvPicPr>
          <p:cNvPr id="107524" name="Picture 4" descr="DSC_0038"/>
          <p:cNvPicPr>
            <a:picLocks noChangeAspect="1" noChangeArrowheads="1"/>
          </p:cNvPicPr>
          <p:nvPr/>
        </p:nvPicPr>
        <p:blipFill>
          <a:blip r:embed="rId4" cstate="print"/>
          <a:srcRect/>
          <a:stretch>
            <a:fillRect/>
          </a:stretch>
        </p:blipFill>
        <p:spPr bwMode="auto">
          <a:xfrm>
            <a:off x="4613275" y="0"/>
            <a:ext cx="4530725"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subTitle" idx="1"/>
          </p:nvPr>
        </p:nvSpPr>
        <p:spPr>
          <a:xfrm>
            <a:off x="609600" y="1447800"/>
            <a:ext cx="8077200" cy="1752600"/>
          </a:xfrm>
        </p:spPr>
        <p:txBody>
          <a:bodyPr/>
          <a:lstStyle/>
          <a:p>
            <a:pPr algn="l">
              <a:buFontTx/>
              <a:buChar char="•"/>
            </a:pPr>
            <a:r>
              <a:rPr lang="en-US" dirty="0" smtClean="0">
                <a:latin typeface="Arial" pitchFamily="34" charset="0"/>
                <a:cs typeface="Arial" pitchFamily="34" charset="0"/>
              </a:rPr>
              <a:t>Hydrogen </a:t>
            </a:r>
            <a:r>
              <a:rPr lang="en-US" dirty="0">
                <a:latin typeface="Arial" pitchFamily="34" charset="0"/>
                <a:cs typeface="Arial" pitchFamily="34" charset="0"/>
              </a:rPr>
              <a:t>atoms are more than 99% </a:t>
            </a:r>
            <a:r>
              <a:rPr lang="en-US" baseline="30000" dirty="0">
                <a:latin typeface="Arial" pitchFamily="34" charset="0"/>
                <a:cs typeface="Arial" pitchFamily="34" charset="0"/>
              </a:rPr>
              <a:t>1</a:t>
            </a:r>
            <a:r>
              <a:rPr lang="en-US" dirty="0">
                <a:latin typeface="Arial" pitchFamily="34" charset="0"/>
                <a:cs typeface="Arial" pitchFamily="34" charset="0"/>
              </a:rPr>
              <a:t>H</a:t>
            </a:r>
            <a:r>
              <a:rPr lang="en-US" dirty="0" smtClean="0">
                <a:latin typeface="Arial" pitchFamily="34" charset="0"/>
                <a:cs typeface="Arial" pitchFamily="34" charset="0"/>
              </a:rPr>
              <a:t>.</a:t>
            </a:r>
          </a:p>
          <a:p>
            <a:pPr algn="l">
              <a:buFontTx/>
              <a:buChar char="•"/>
            </a:pPr>
            <a:r>
              <a:rPr lang="en-US" baseline="30000" dirty="0" smtClean="0">
                <a:latin typeface="Arial" pitchFamily="34" charset="0"/>
                <a:cs typeface="Arial" pitchFamily="34" charset="0"/>
              </a:rPr>
              <a:t>1</a:t>
            </a:r>
            <a:r>
              <a:rPr lang="en-US" dirty="0" smtClean="0">
                <a:latin typeface="Arial" pitchFamily="34" charset="0"/>
                <a:cs typeface="Arial" pitchFamily="34" charset="0"/>
              </a:rPr>
              <a:t>H is particularly sensitive to NMR</a:t>
            </a:r>
          </a:p>
          <a:p>
            <a:pPr algn="l">
              <a:buFontTx/>
              <a:buChar char="•"/>
            </a:pPr>
            <a:r>
              <a:rPr lang="en-US" dirty="0" smtClean="0">
                <a:latin typeface="Arial" pitchFamily="34" charset="0"/>
                <a:cs typeface="Arial" pitchFamily="34" charset="0"/>
              </a:rPr>
              <a:t>Almost all organic compounds contain H</a:t>
            </a:r>
          </a:p>
          <a:p>
            <a:pPr algn="l">
              <a:buFontTx/>
              <a:buChar char="•"/>
            </a:pPr>
            <a:r>
              <a:rPr lang="en-US" dirty="0" smtClean="0">
                <a:latin typeface="Arial" pitchFamily="34" charset="0"/>
                <a:cs typeface="Arial" pitchFamily="34" charset="0"/>
              </a:rPr>
              <a:t>Can use size of peaks to determine # of H</a:t>
            </a:r>
          </a:p>
          <a:p>
            <a:pPr algn="l">
              <a:buFont typeface="Arial" pitchFamily="34" charset="0"/>
              <a:buChar char="•"/>
            </a:pPr>
            <a:r>
              <a:rPr lang="en-US" dirty="0" smtClean="0">
                <a:latin typeface="Arial" pitchFamily="34" charset="0"/>
                <a:cs typeface="Arial" pitchFamily="34" charset="0"/>
              </a:rPr>
              <a:t>Signal splitting provides extra information</a:t>
            </a:r>
          </a:p>
          <a:p>
            <a:pPr algn="l">
              <a:buFontTx/>
              <a:buChar char="•"/>
            </a:pPr>
            <a:endParaRPr lang="en-US" dirty="0">
              <a:latin typeface="Arial" pitchFamily="34" charset="0"/>
              <a:cs typeface="Arial" pitchFamily="34" charset="0"/>
            </a:endParaRPr>
          </a:p>
          <a:p>
            <a:r>
              <a:rPr lang="en-US" dirty="0" smtClean="0">
                <a:latin typeface="Arial" pitchFamily="34" charset="0"/>
                <a:cs typeface="Arial" pitchFamily="34" charset="0"/>
              </a:rPr>
              <a:t>Proton NMR has been developed into a very powerful analytical technique</a:t>
            </a:r>
            <a:endParaRPr lang="en-US" dirty="0">
              <a:latin typeface="Arial" pitchFamily="34" charset="0"/>
              <a:cs typeface="Arial" pitchFamily="34" charset="0"/>
            </a:endParaRPr>
          </a:p>
        </p:txBody>
      </p:sp>
      <p:sp>
        <p:nvSpPr>
          <p:cNvPr id="33796" name="Text Box 4"/>
          <p:cNvSpPr txBox="1">
            <a:spLocks noChangeArrowheads="1"/>
          </p:cNvSpPr>
          <p:nvPr/>
        </p:nvSpPr>
        <p:spPr bwMode="auto">
          <a:xfrm>
            <a:off x="2286000" y="297359"/>
            <a:ext cx="4193777" cy="707886"/>
          </a:xfrm>
          <a:prstGeom prst="rect">
            <a:avLst/>
          </a:prstGeom>
          <a:noFill/>
          <a:ln w="9525">
            <a:noFill/>
            <a:miter lim="800000"/>
            <a:headEnd/>
            <a:tailEnd/>
          </a:ln>
          <a:effectLst/>
        </p:spPr>
        <p:txBody>
          <a:bodyPr wrap="none">
            <a:spAutoFit/>
          </a:bodyPr>
          <a:lstStyle/>
          <a:p>
            <a:r>
              <a:rPr lang="en-US" sz="4000" b="1" baseline="30000" dirty="0">
                <a:latin typeface="Arial" pitchFamily="34" charset="0"/>
                <a:cs typeface="Arial" pitchFamily="34" charset="0"/>
              </a:rPr>
              <a:t>1</a:t>
            </a:r>
            <a:r>
              <a:rPr lang="en-US" sz="4000" b="1" dirty="0">
                <a:latin typeface="Arial" pitchFamily="34" charset="0"/>
                <a:cs typeface="Arial" pitchFamily="34" charset="0"/>
              </a:rPr>
              <a:t>H </a:t>
            </a:r>
            <a:r>
              <a:rPr lang="en-US" sz="4000" b="1" dirty="0" smtClean="0">
                <a:latin typeface="Arial" pitchFamily="34" charset="0"/>
                <a:cs typeface="Arial" pitchFamily="34" charset="0"/>
              </a:rPr>
              <a:t>(Proton) NMR</a:t>
            </a:r>
            <a:endParaRPr lang="en-US" sz="4000" b="1" baseline="30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7924800" cy="6001643"/>
          </a:xfrm>
          <a:prstGeom prst="rect">
            <a:avLst/>
          </a:prstGeom>
          <a:noFill/>
        </p:spPr>
        <p:txBody>
          <a:bodyPr wrap="square" rtlCol="0">
            <a:spAutoFit/>
          </a:bodyPr>
          <a:lstStyle/>
          <a:p>
            <a:r>
              <a:rPr lang="en-US" sz="3200" dirty="0" smtClean="0">
                <a:latin typeface="Arial" pitchFamily="34" charset="0"/>
                <a:cs typeface="Arial" pitchFamily="34" charset="0"/>
              </a:rPr>
              <a:t>The frequency that a nucleus absorbs or emits radio waves is also slightly altered by other features in the molecule.  </a:t>
            </a:r>
            <a:endParaRPr lang="en-US" sz="3200" dirty="0">
              <a:latin typeface="Arial" pitchFamily="34" charset="0"/>
              <a:cs typeface="Arial" pitchFamily="34" charset="0"/>
            </a:endParaRPr>
          </a:p>
          <a:p>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The NMR spectrum is a plot of signal intensity versus frequency.  However, different spectrometers use different magnets, and detect different frequencies</a:t>
            </a:r>
          </a:p>
          <a:p>
            <a:endParaRPr lang="en-US" sz="3200" dirty="0">
              <a:latin typeface="Arial" pitchFamily="34" charset="0"/>
              <a:cs typeface="Arial" pitchFamily="34" charset="0"/>
            </a:endParaRPr>
          </a:p>
          <a:p>
            <a:r>
              <a:rPr lang="en-US" sz="3200" dirty="0" smtClean="0">
                <a:latin typeface="Arial" pitchFamily="34" charset="0"/>
                <a:cs typeface="Arial" pitchFamily="34" charset="0"/>
              </a:rPr>
              <a:t>We use a standard scale that works across all spectrometers: “chemical shift” unit: </a:t>
            </a:r>
            <a:r>
              <a:rPr lang="en-US" sz="3200" dirty="0" smtClean="0">
                <a:latin typeface="Symbol" pitchFamily="18" charset="2"/>
                <a:cs typeface="Arial" pitchFamily="34" charset="0"/>
              </a:rPr>
              <a:t>d</a:t>
            </a:r>
            <a:r>
              <a:rPr lang="en-US" sz="3200" dirty="0" smtClean="0">
                <a:latin typeface="Arial" pitchFamily="34" charset="0"/>
                <a:cs typeface="Arial" pitchFamily="34" charset="0"/>
              </a:rPr>
              <a:t> (also “</a:t>
            </a:r>
            <a:r>
              <a:rPr lang="en-US" sz="3200" dirty="0" err="1" smtClean="0">
                <a:latin typeface="Arial" pitchFamily="34" charset="0"/>
                <a:cs typeface="Arial" pitchFamily="34" charset="0"/>
              </a:rPr>
              <a:t>ppm</a:t>
            </a:r>
            <a:r>
              <a:rPr lang="en-US" sz="3200" dirty="0" smtClean="0">
                <a:latin typeface="Arial" pitchFamily="34" charset="0"/>
                <a:cs typeface="Arial" pitchFamily="34" charset="0"/>
              </a:rPr>
              <a:t>” for “parts per million”)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15.21.jpg</a:t>
            </a:r>
          </a:p>
        </p:txBody>
      </p:sp>
      <p:pic>
        <p:nvPicPr>
          <p:cNvPr id="17411" name="Picture 3" descr="c:\Documents and Settings\sobrien.WWNNT.000\Desktop\Orgo3_jpg_for_ppt\ch15\15.2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6019800" y="839212"/>
            <a:ext cx="3089307" cy="3046988"/>
          </a:xfrm>
          <a:prstGeom prst="rect">
            <a:avLst/>
          </a:prstGeom>
          <a:noFill/>
        </p:spPr>
        <p:txBody>
          <a:bodyPr wrap="none" rtlCol="0">
            <a:spAutoFit/>
          </a:bodyPr>
          <a:lstStyle/>
          <a:p>
            <a:r>
              <a:rPr lang="en-US" sz="3200" dirty="0" smtClean="0">
                <a:latin typeface="Arial" pitchFamily="34" charset="0"/>
                <a:cs typeface="Arial" pitchFamily="34" charset="0"/>
              </a:rPr>
              <a:t>At 60 MHz,</a:t>
            </a:r>
          </a:p>
          <a:p>
            <a:r>
              <a:rPr lang="en-US" sz="3200" dirty="0" smtClean="0">
                <a:latin typeface="Arial" pitchFamily="34" charset="0"/>
                <a:cs typeface="Arial" pitchFamily="34" charset="0"/>
              </a:rPr>
              <a:t>1 </a:t>
            </a:r>
            <a:r>
              <a:rPr lang="en-US" sz="3200" dirty="0" err="1" smtClean="0">
                <a:latin typeface="Arial" pitchFamily="34" charset="0"/>
                <a:cs typeface="Arial" pitchFamily="34" charset="0"/>
              </a:rPr>
              <a:t>ppm</a:t>
            </a:r>
            <a:r>
              <a:rPr lang="en-US" sz="3200" dirty="0" smtClean="0">
                <a:latin typeface="Arial" pitchFamily="34" charset="0"/>
                <a:cs typeface="Arial" pitchFamily="34" charset="0"/>
              </a:rPr>
              <a:t> = 60 Hz</a:t>
            </a:r>
          </a:p>
          <a:p>
            <a:endParaRPr lang="en-US" sz="3200" dirty="0" smtClean="0">
              <a:latin typeface="Arial" pitchFamily="34" charset="0"/>
              <a:cs typeface="Arial" pitchFamily="34" charset="0"/>
            </a:endParaRPr>
          </a:p>
          <a:p>
            <a:endParaRPr lang="en-US" sz="3200" dirty="0">
              <a:latin typeface="Arial" pitchFamily="34" charset="0"/>
              <a:cs typeface="Arial" pitchFamily="34" charset="0"/>
            </a:endParaRPr>
          </a:p>
          <a:p>
            <a:r>
              <a:rPr lang="en-US" sz="3200" dirty="0" smtClean="0">
                <a:latin typeface="Arial" pitchFamily="34" charset="0"/>
                <a:cs typeface="Arial" pitchFamily="34" charset="0"/>
              </a:rPr>
              <a:t>At 300 MHz,</a:t>
            </a:r>
          </a:p>
          <a:p>
            <a:r>
              <a:rPr lang="en-US" sz="3200" dirty="0" smtClean="0">
                <a:latin typeface="Arial" pitchFamily="34" charset="0"/>
                <a:cs typeface="Arial" pitchFamily="34" charset="0"/>
              </a:rPr>
              <a:t>1 </a:t>
            </a:r>
            <a:r>
              <a:rPr lang="en-US" sz="3200" dirty="0" err="1" smtClean="0">
                <a:latin typeface="Arial" pitchFamily="34" charset="0"/>
                <a:cs typeface="Arial" pitchFamily="34" charset="0"/>
              </a:rPr>
              <a:t>ppm</a:t>
            </a:r>
            <a:r>
              <a:rPr lang="en-US" sz="3200" dirty="0" smtClean="0">
                <a:latin typeface="Arial" pitchFamily="34" charset="0"/>
                <a:cs typeface="Arial" pitchFamily="34" charset="0"/>
              </a:rPr>
              <a:t> = 300 Hz</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a:grpSpLocks/>
          </p:cNvGrpSpPr>
          <p:nvPr/>
        </p:nvGrpSpPr>
        <p:grpSpPr bwMode="auto">
          <a:xfrm>
            <a:off x="1066800" y="5867400"/>
            <a:ext cx="6954838" cy="450850"/>
            <a:chOff x="912" y="1872"/>
            <a:chExt cx="3667" cy="297"/>
          </a:xfrm>
        </p:grpSpPr>
        <p:grpSp>
          <p:nvGrpSpPr>
            <p:cNvPr id="3" name="Group 5"/>
            <p:cNvGrpSpPr>
              <a:grpSpLocks/>
            </p:cNvGrpSpPr>
            <p:nvPr/>
          </p:nvGrpSpPr>
          <p:grpSpPr bwMode="auto">
            <a:xfrm>
              <a:off x="1056" y="1872"/>
              <a:ext cx="288" cy="96"/>
              <a:chOff x="1056" y="1872"/>
              <a:chExt cx="288" cy="96"/>
            </a:xfrm>
          </p:grpSpPr>
          <p:sp>
            <p:nvSpPr>
              <p:cNvPr id="34818" name="Line 2"/>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19" name="Line 3"/>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20" name="Line 4"/>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4" name="Group 6"/>
            <p:cNvGrpSpPr>
              <a:grpSpLocks/>
            </p:cNvGrpSpPr>
            <p:nvPr/>
          </p:nvGrpSpPr>
          <p:grpSpPr bwMode="auto">
            <a:xfrm>
              <a:off x="1344" y="1872"/>
              <a:ext cx="288" cy="96"/>
              <a:chOff x="1056" y="1872"/>
              <a:chExt cx="288" cy="96"/>
            </a:xfrm>
          </p:grpSpPr>
          <p:sp>
            <p:nvSpPr>
              <p:cNvPr id="34823" name="Line 7"/>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24" name="Line 8"/>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25" name="Line 9"/>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5" name="Group 10"/>
            <p:cNvGrpSpPr>
              <a:grpSpLocks/>
            </p:cNvGrpSpPr>
            <p:nvPr/>
          </p:nvGrpSpPr>
          <p:grpSpPr bwMode="auto">
            <a:xfrm>
              <a:off x="1632" y="1872"/>
              <a:ext cx="288" cy="96"/>
              <a:chOff x="1056" y="1872"/>
              <a:chExt cx="288" cy="96"/>
            </a:xfrm>
          </p:grpSpPr>
          <p:sp>
            <p:nvSpPr>
              <p:cNvPr id="34827" name="Line 11"/>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28" name="Line 12"/>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29" name="Line 13"/>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6" name="Group 14"/>
            <p:cNvGrpSpPr>
              <a:grpSpLocks/>
            </p:cNvGrpSpPr>
            <p:nvPr/>
          </p:nvGrpSpPr>
          <p:grpSpPr bwMode="auto">
            <a:xfrm>
              <a:off x="1920" y="1872"/>
              <a:ext cx="288" cy="96"/>
              <a:chOff x="1056" y="1872"/>
              <a:chExt cx="288" cy="96"/>
            </a:xfrm>
          </p:grpSpPr>
          <p:sp>
            <p:nvSpPr>
              <p:cNvPr id="34831" name="Line 15"/>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32" name="Line 16"/>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33" name="Line 17"/>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7" name="Group 18"/>
            <p:cNvGrpSpPr>
              <a:grpSpLocks/>
            </p:cNvGrpSpPr>
            <p:nvPr/>
          </p:nvGrpSpPr>
          <p:grpSpPr bwMode="auto">
            <a:xfrm>
              <a:off x="2208" y="1872"/>
              <a:ext cx="288" cy="96"/>
              <a:chOff x="1056" y="1872"/>
              <a:chExt cx="288" cy="96"/>
            </a:xfrm>
          </p:grpSpPr>
          <p:sp>
            <p:nvSpPr>
              <p:cNvPr id="34835" name="Line 19"/>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36" name="Line 20"/>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37" name="Line 21"/>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8" name="Group 22"/>
            <p:cNvGrpSpPr>
              <a:grpSpLocks/>
            </p:cNvGrpSpPr>
            <p:nvPr/>
          </p:nvGrpSpPr>
          <p:grpSpPr bwMode="auto">
            <a:xfrm>
              <a:off x="2496" y="1872"/>
              <a:ext cx="288" cy="96"/>
              <a:chOff x="1056" y="1872"/>
              <a:chExt cx="288" cy="96"/>
            </a:xfrm>
          </p:grpSpPr>
          <p:sp>
            <p:nvSpPr>
              <p:cNvPr id="34839" name="Line 23"/>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40" name="Line 24"/>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41" name="Line 25"/>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9" name="Group 26"/>
            <p:cNvGrpSpPr>
              <a:grpSpLocks/>
            </p:cNvGrpSpPr>
            <p:nvPr/>
          </p:nvGrpSpPr>
          <p:grpSpPr bwMode="auto">
            <a:xfrm>
              <a:off x="2784" y="1872"/>
              <a:ext cx="288" cy="96"/>
              <a:chOff x="1056" y="1872"/>
              <a:chExt cx="288" cy="96"/>
            </a:xfrm>
          </p:grpSpPr>
          <p:sp>
            <p:nvSpPr>
              <p:cNvPr id="34843" name="Line 27"/>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44" name="Line 28"/>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45" name="Line 29"/>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10" name="Group 30"/>
            <p:cNvGrpSpPr>
              <a:grpSpLocks/>
            </p:cNvGrpSpPr>
            <p:nvPr/>
          </p:nvGrpSpPr>
          <p:grpSpPr bwMode="auto">
            <a:xfrm>
              <a:off x="3072" y="1872"/>
              <a:ext cx="288" cy="96"/>
              <a:chOff x="1056" y="1872"/>
              <a:chExt cx="288" cy="96"/>
            </a:xfrm>
          </p:grpSpPr>
          <p:sp>
            <p:nvSpPr>
              <p:cNvPr id="34847" name="Line 31"/>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48" name="Line 32"/>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49" name="Line 33"/>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11" name="Group 34"/>
            <p:cNvGrpSpPr>
              <a:grpSpLocks/>
            </p:cNvGrpSpPr>
            <p:nvPr/>
          </p:nvGrpSpPr>
          <p:grpSpPr bwMode="auto">
            <a:xfrm>
              <a:off x="3360" y="1872"/>
              <a:ext cx="288" cy="96"/>
              <a:chOff x="1056" y="1872"/>
              <a:chExt cx="288" cy="96"/>
            </a:xfrm>
          </p:grpSpPr>
          <p:sp>
            <p:nvSpPr>
              <p:cNvPr id="34851" name="Line 35"/>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52" name="Line 36"/>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53" name="Line 37"/>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12" name="Group 38"/>
            <p:cNvGrpSpPr>
              <a:grpSpLocks/>
            </p:cNvGrpSpPr>
            <p:nvPr/>
          </p:nvGrpSpPr>
          <p:grpSpPr bwMode="auto">
            <a:xfrm>
              <a:off x="3648" y="1872"/>
              <a:ext cx="288" cy="96"/>
              <a:chOff x="1056" y="1872"/>
              <a:chExt cx="288" cy="96"/>
            </a:xfrm>
          </p:grpSpPr>
          <p:sp>
            <p:nvSpPr>
              <p:cNvPr id="34855" name="Line 39"/>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56" name="Line 40"/>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57" name="Line 41"/>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13" name="Group 42"/>
            <p:cNvGrpSpPr>
              <a:grpSpLocks/>
            </p:cNvGrpSpPr>
            <p:nvPr/>
          </p:nvGrpSpPr>
          <p:grpSpPr bwMode="auto">
            <a:xfrm>
              <a:off x="3936" y="1872"/>
              <a:ext cx="288" cy="96"/>
              <a:chOff x="1056" y="1872"/>
              <a:chExt cx="288" cy="96"/>
            </a:xfrm>
          </p:grpSpPr>
          <p:sp>
            <p:nvSpPr>
              <p:cNvPr id="34859" name="Line 43"/>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60" name="Line 44"/>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61" name="Line 45"/>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grpSp>
          <p:nvGrpSpPr>
            <p:cNvPr id="14" name="Group 46"/>
            <p:cNvGrpSpPr>
              <a:grpSpLocks/>
            </p:cNvGrpSpPr>
            <p:nvPr/>
          </p:nvGrpSpPr>
          <p:grpSpPr bwMode="auto">
            <a:xfrm>
              <a:off x="4224" y="1872"/>
              <a:ext cx="288" cy="96"/>
              <a:chOff x="1056" y="1872"/>
              <a:chExt cx="288" cy="96"/>
            </a:xfrm>
          </p:grpSpPr>
          <p:sp>
            <p:nvSpPr>
              <p:cNvPr id="34863" name="Line 47"/>
              <p:cNvSpPr>
                <a:spLocks noChangeShapeType="1"/>
              </p:cNvSpPr>
              <p:nvPr/>
            </p:nvSpPr>
            <p:spPr bwMode="auto">
              <a:xfrm>
                <a:off x="1056" y="1872"/>
                <a:ext cx="288" cy="0"/>
              </a:xfrm>
              <a:prstGeom prst="line">
                <a:avLst/>
              </a:prstGeom>
              <a:noFill/>
              <a:ln w="9525">
                <a:solidFill>
                  <a:schemeClr val="tx1"/>
                </a:solidFill>
                <a:round/>
                <a:headEnd/>
                <a:tailEnd/>
              </a:ln>
              <a:effectLst/>
            </p:spPr>
            <p:txBody>
              <a:bodyPr wrap="none" anchor="ctr"/>
              <a:lstStyle/>
              <a:p>
                <a:endParaRPr lang="en-US"/>
              </a:p>
            </p:txBody>
          </p:sp>
          <p:sp>
            <p:nvSpPr>
              <p:cNvPr id="34864" name="Line 48"/>
              <p:cNvSpPr>
                <a:spLocks noChangeShapeType="1"/>
              </p:cNvSpPr>
              <p:nvPr/>
            </p:nvSpPr>
            <p:spPr bwMode="auto">
              <a:xfrm>
                <a:off x="1056" y="1872"/>
                <a:ext cx="0" cy="96"/>
              </a:xfrm>
              <a:prstGeom prst="line">
                <a:avLst/>
              </a:prstGeom>
              <a:noFill/>
              <a:ln w="9525">
                <a:solidFill>
                  <a:schemeClr val="tx1"/>
                </a:solidFill>
                <a:round/>
                <a:headEnd/>
                <a:tailEnd/>
              </a:ln>
              <a:effectLst/>
            </p:spPr>
            <p:txBody>
              <a:bodyPr wrap="none" anchor="ctr"/>
              <a:lstStyle/>
              <a:p>
                <a:endParaRPr lang="en-US"/>
              </a:p>
            </p:txBody>
          </p:sp>
          <p:sp>
            <p:nvSpPr>
              <p:cNvPr id="34865" name="Line 49"/>
              <p:cNvSpPr>
                <a:spLocks noChangeShapeType="1"/>
              </p:cNvSpPr>
              <p:nvPr/>
            </p:nvSpPr>
            <p:spPr bwMode="auto">
              <a:xfrm>
                <a:off x="1344" y="1872"/>
                <a:ext cx="0" cy="96"/>
              </a:xfrm>
              <a:prstGeom prst="line">
                <a:avLst/>
              </a:prstGeom>
              <a:noFill/>
              <a:ln w="9525">
                <a:solidFill>
                  <a:schemeClr val="tx1"/>
                </a:solidFill>
                <a:round/>
                <a:headEnd/>
                <a:tailEnd/>
              </a:ln>
              <a:effectLst/>
            </p:spPr>
            <p:txBody>
              <a:bodyPr wrap="none" anchor="ctr"/>
              <a:lstStyle/>
              <a:p>
                <a:endParaRPr lang="en-US"/>
              </a:p>
            </p:txBody>
          </p:sp>
        </p:grpSp>
        <p:sp>
          <p:nvSpPr>
            <p:cNvPr id="34867" name="Text Box 51"/>
            <p:cNvSpPr txBox="1">
              <a:spLocks noChangeArrowheads="1"/>
            </p:cNvSpPr>
            <p:nvPr/>
          </p:nvSpPr>
          <p:spPr bwMode="auto">
            <a:xfrm>
              <a:off x="4430" y="1968"/>
              <a:ext cx="149" cy="201"/>
            </a:xfrm>
            <a:prstGeom prst="rect">
              <a:avLst/>
            </a:prstGeom>
            <a:noFill/>
            <a:ln w="9525">
              <a:noFill/>
              <a:miter lim="800000"/>
              <a:headEnd/>
              <a:tailEnd/>
            </a:ln>
            <a:effectLst/>
          </p:spPr>
          <p:txBody>
            <a:bodyPr wrap="none">
              <a:spAutoFit/>
            </a:bodyPr>
            <a:lstStyle/>
            <a:p>
              <a:r>
                <a:rPr lang="en-US"/>
                <a:t>0</a:t>
              </a:r>
            </a:p>
          </p:txBody>
        </p:sp>
        <p:sp>
          <p:nvSpPr>
            <p:cNvPr id="34868" name="Text Box 52"/>
            <p:cNvSpPr txBox="1">
              <a:spLocks noChangeArrowheads="1"/>
            </p:cNvSpPr>
            <p:nvPr/>
          </p:nvSpPr>
          <p:spPr bwMode="auto">
            <a:xfrm>
              <a:off x="4142" y="1968"/>
              <a:ext cx="149" cy="201"/>
            </a:xfrm>
            <a:prstGeom prst="rect">
              <a:avLst/>
            </a:prstGeom>
            <a:noFill/>
            <a:ln w="9525">
              <a:noFill/>
              <a:miter lim="800000"/>
              <a:headEnd/>
              <a:tailEnd/>
            </a:ln>
            <a:effectLst/>
          </p:spPr>
          <p:txBody>
            <a:bodyPr wrap="none">
              <a:spAutoFit/>
            </a:bodyPr>
            <a:lstStyle/>
            <a:p>
              <a:r>
                <a:rPr lang="en-US"/>
                <a:t>1</a:t>
              </a:r>
            </a:p>
          </p:txBody>
        </p:sp>
        <p:sp>
          <p:nvSpPr>
            <p:cNvPr id="34869" name="Text Box 53"/>
            <p:cNvSpPr txBox="1">
              <a:spLocks noChangeArrowheads="1"/>
            </p:cNvSpPr>
            <p:nvPr/>
          </p:nvSpPr>
          <p:spPr bwMode="auto">
            <a:xfrm>
              <a:off x="3840" y="1968"/>
              <a:ext cx="149" cy="201"/>
            </a:xfrm>
            <a:prstGeom prst="rect">
              <a:avLst/>
            </a:prstGeom>
            <a:noFill/>
            <a:ln w="9525">
              <a:noFill/>
              <a:miter lim="800000"/>
              <a:headEnd/>
              <a:tailEnd/>
            </a:ln>
            <a:effectLst/>
          </p:spPr>
          <p:txBody>
            <a:bodyPr wrap="none">
              <a:spAutoFit/>
            </a:bodyPr>
            <a:lstStyle/>
            <a:p>
              <a:r>
                <a:rPr lang="en-US"/>
                <a:t>2</a:t>
              </a:r>
            </a:p>
          </p:txBody>
        </p:sp>
        <p:sp>
          <p:nvSpPr>
            <p:cNvPr id="34870" name="Text Box 54"/>
            <p:cNvSpPr txBox="1">
              <a:spLocks noChangeArrowheads="1"/>
            </p:cNvSpPr>
            <p:nvPr/>
          </p:nvSpPr>
          <p:spPr bwMode="auto">
            <a:xfrm>
              <a:off x="3552" y="1968"/>
              <a:ext cx="149" cy="201"/>
            </a:xfrm>
            <a:prstGeom prst="rect">
              <a:avLst/>
            </a:prstGeom>
            <a:noFill/>
            <a:ln w="9525">
              <a:noFill/>
              <a:miter lim="800000"/>
              <a:headEnd/>
              <a:tailEnd/>
            </a:ln>
            <a:effectLst/>
          </p:spPr>
          <p:txBody>
            <a:bodyPr wrap="none">
              <a:spAutoFit/>
            </a:bodyPr>
            <a:lstStyle/>
            <a:p>
              <a:r>
                <a:rPr lang="en-US"/>
                <a:t>3</a:t>
              </a:r>
            </a:p>
          </p:txBody>
        </p:sp>
        <p:sp>
          <p:nvSpPr>
            <p:cNvPr id="34872" name="Text Box 56"/>
            <p:cNvSpPr txBox="1">
              <a:spLocks noChangeArrowheads="1"/>
            </p:cNvSpPr>
            <p:nvPr/>
          </p:nvSpPr>
          <p:spPr bwMode="auto">
            <a:xfrm>
              <a:off x="3264" y="1968"/>
              <a:ext cx="149" cy="201"/>
            </a:xfrm>
            <a:prstGeom prst="rect">
              <a:avLst/>
            </a:prstGeom>
            <a:noFill/>
            <a:ln w="9525">
              <a:noFill/>
              <a:miter lim="800000"/>
              <a:headEnd/>
              <a:tailEnd/>
            </a:ln>
            <a:effectLst/>
          </p:spPr>
          <p:txBody>
            <a:bodyPr wrap="none">
              <a:spAutoFit/>
            </a:bodyPr>
            <a:lstStyle/>
            <a:p>
              <a:r>
                <a:rPr lang="en-US"/>
                <a:t>4</a:t>
              </a:r>
            </a:p>
          </p:txBody>
        </p:sp>
        <p:sp>
          <p:nvSpPr>
            <p:cNvPr id="34873" name="Text Box 57"/>
            <p:cNvSpPr txBox="1">
              <a:spLocks noChangeArrowheads="1"/>
            </p:cNvSpPr>
            <p:nvPr/>
          </p:nvSpPr>
          <p:spPr bwMode="auto">
            <a:xfrm>
              <a:off x="2976" y="1968"/>
              <a:ext cx="149" cy="201"/>
            </a:xfrm>
            <a:prstGeom prst="rect">
              <a:avLst/>
            </a:prstGeom>
            <a:noFill/>
            <a:ln w="9525">
              <a:noFill/>
              <a:miter lim="800000"/>
              <a:headEnd/>
              <a:tailEnd/>
            </a:ln>
            <a:effectLst/>
          </p:spPr>
          <p:txBody>
            <a:bodyPr wrap="none">
              <a:spAutoFit/>
            </a:bodyPr>
            <a:lstStyle/>
            <a:p>
              <a:r>
                <a:rPr lang="en-US"/>
                <a:t>5</a:t>
              </a:r>
            </a:p>
          </p:txBody>
        </p:sp>
        <p:sp>
          <p:nvSpPr>
            <p:cNvPr id="34874" name="Text Box 58"/>
            <p:cNvSpPr txBox="1">
              <a:spLocks noChangeArrowheads="1"/>
            </p:cNvSpPr>
            <p:nvPr/>
          </p:nvSpPr>
          <p:spPr bwMode="auto">
            <a:xfrm>
              <a:off x="2688" y="1968"/>
              <a:ext cx="149" cy="201"/>
            </a:xfrm>
            <a:prstGeom prst="rect">
              <a:avLst/>
            </a:prstGeom>
            <a:noFill/>
            <a:ln w="9525">
              <a:noFill/>
              <a:miter lim="800000"/>
              <a:headEnd/>
              <a:tailEnd/>
            </a:ln>
            <a:effectLst/>
          </p:spPr>
          <p:txBody>
            <a:bodyPr wrap="none">
              <a:spAutoFit/>
            </a:bodyPr>
            <a:lstStyle/>
            <a:p>
              <a:r>
                <a:rPr lang="en-US"/>
                <a:t>6</a:t>
              </a:r>
            </a:p>
          </p:txBody>
        </p:sp>
        <p:sp>
          <p:nvSpPr>
            <p:cNvPr id="34875" name="Text Box 59"/>
            <p:cNvSpPr txBox="1">
              <a:spLocks noChangeArrowheads="1"/>
            </p:cNvSpPr>
            <p:nvPr/>
          </p:nvSpPr>
          <p:spPr bwMode="auto">
            <a:xfrm>
              <a:off x="2400" y="1968"/>
              <a:ext cx="149" cy="201"/>
            </a:xfrm>
            <a:prstGeom prst="rect">
              <a:avLst/>
            </a:prstGeom>
            <a:noFill/>
            <a:ln w="9525">
              <a:noFill/>
              <a:miter lim="800000"/>
              <a:headEnd/>
              <a:tailEnd/>
            </a:ln>
            <a:effectLst/>
          </p:spPr>
          <p:txBody>
            <a:bodyPr wrap="none">
              <a:spAutoFit/>
            </a:bodyPr>
            <a:lstStyle/>
            <a:p>
              <a:r>
                <a:rPr lang="en-US"/>
                <a:t>7</a:t>
              </a:r>
            </a:p>
          </p:txBody>
        </p:sp>
        <p:sp>
          <p:nvSpPr>
            <p:cNvPr id="34876" name="Text Box 60"/>
            <p:cNvSpPr txBox="1">
              <a:spLocks noChangeArrowheads="1"/>
            </p:cNvSpPr>
            <p:nvPr/>
          </p:nvSpPr>
          <p:spPr bwMode="auto">
            <a:xfrm>
              <a:off x="2112" y="1968"/>
              <a:ext cx="149" cy="201"/>
            </a:xfrm>
            <a:prstGeom prst="rect">
              <a:avLst/>
            </a:prstGeom>
            <a:noFill/>
            <a:ln w="9525">
              <a:noFill/>
              <a:miter lim="800000"/>
              <a:headEnd/>
              <a:tailEnd/>
            </a:ln>
            <a:effectLst/>
          </p:spPr>
          <p:txBody>
            <a:bodyPr wrap="none">
              <a:spAutoFit/>
            </a:bodyPr>
            <a:lstStyle/>
            <a:p>
              <a:r>
                <a:rPr lang="en-US"/>
                <a:t>8</a:t>
              </a:r>
            </a:p>
          </p:txBody>
        </p:sp>
        <p:sp>
          <p:nvSpPr>
            <p:cNvPr id="34877" name="Text Box 61"/>
            <p:cNvSpPr txBox="1">
              <a:spLocks noChangeArrowheads="1"/>
            </p:cNvSpPr>
            <p:nvPr/>
          </p:nvSpPr>
          <p:spPr bwMode="auto">
            <a:xfrm>
              <a:off x="1824" y="1968"/>
              <a:ext cx="149" cy="201"/>
            </a:xfrm>
            <a:prstGeom prst="rect">
              <a:avLst/>
            </a:prstGeom>
            <a:noFill/>
            <a:ln w="9525">
              <a:noFill/>
              <a:miter lim="800000"/>
              <a:headEnd/>
              <a:tailEnd/>
            </a:ln>
            <a:effectLst/>
          </p:spPr>
          <p:txBody>
            <a:bodyPr wrap="none">
              <a:spAutoFit/>
            </a:bodyPr>
            <a:lstStyle/>
            <a:p>
              <a:r>
                <a:rPr lang="en-US"/>
                <a:t>9</a:t>
              </a:r>
            </a:p>
          </p:txBody>
        </p:sp>
        <p:sp>
          <p:nvSpPr>
            <p:cNvPr id="34878" name="Text Box 62"/>
            <p:cNvSpPr txBox="1">
              <a:spLocks noChangeArrowheads="1"/>
            </p:cNvSpPr>
            <p:nvPr/>
          </p:nvSpPr>
          <p:spPr bwMode="auto">
            <a:xfrm>
              <a:off x="1488" y="1968"/>
              <a:ext cx="202" cy="201"/>
            </a:xfrm>
            <a:prstGeom prst="rect">
              <a:avLst/>
            </a:prstGeom>
            <a:noFill/>
            <a:ln w="9525">
              <a:noFill/>
              <a:miter lim="800000"/>
              <a:headEnd/>
              <a:tailEnd/>
            </a:ln>
            <a:effectLst/>
          </p:spPr>
          <p:txBody>
            <a:bodyPr wrap="none">
              <a:spAutoFit/>
            </a:bodyPr>
            <a:lstStyle/>
            <a:p>
              <a:r>
                <a:rPr lang="en-US"/>
                <a:t>10</a:t>
              </a:r>
            </a:p>
          </p:txBody>
        </p:sp>
        <p:sp>
          <p:nvSpPr>
            <p:cNvPr id="34879" name="Text Box 63"/>
            <p:cNvSpPr txBox="1">
              <a:spLocks noChangeArrowheads="1"/>
            </p:cNvSpPr>
            <p:nvPr/>
          </p:nvSpPr>
          <p:spPr bwMode="auto">
            <a:xfrm>
              <a:off x="1248" y="1968"/>
              <a:ext cx="201" cy="201"/>
            </a:xfrm>
            <a:prstGeom prst="rect">
              <a:avLst/>
            </a:prstGeom>
            <a:noFill/>
            <a:ln w="9525">
              <a:noFill/>
              <a:miter lim="800000"/>
              <a:headEnd/>
              <a:tailEnd/>
            </a:ln>
            <a:effectLst/>
          </p:spPr>
          <p:txBody>
            <a:bodyPr wrap="none">
              <a:spAutoFit/>
            </a:bodyPr>
            <a:lstStyle/>
            <a:p>
              <a:r>
                <a:rPr lang="en-US"/>
                <a:t>11</a:t>
              </a:r>
            </a:p>
          </p:txBody>
        </p:sp>
        <p:sp>
          <p:nvSpPr>
            <p:cNvPr id="34880" name="Text Box 64"/>
            <p:cNvSpPr txBox="1">
              <a:spLocks noChangeArrowheads="1"/>
            </p:cNvSpPr>
            <p:nvPr/>
          </p:nvSpPr>
          <p:spPr bwMode="auto">
            <a:xfrm>
              <a:off x="912" y="1968"/>
              <a:ext cx="202" cy="201"/>
            </a:xfrm>
            <a:prstGeom prst="rect">
              <a:avLst/>
            </a:prstGeom>
            <a:noFill/>
            <a:ln w="9525">
              <a:noFill/>
              <a:miter lim="800000"/>
              <a:headEnd/>
              <a:tailEnd/>
            </a:ln>
            <a:effectLst/>
          </p:spPr>
          <p:txBody>
            <a:bodyPr wrap="none">
              <a:spAutoFit/>
            </a:bodyPr>
            <a:lstStyle/>
            <a:p>
              <a:r>
                <a:rPr lang="en-US"/>
                <a:t>12</a:t>
              </a:r>
            </a:p>
          </p:txBody>
        </p:sp>
      </p:grpSp>
      <p:sp>
        <p:nvSpPr>
          <p:cNvPr id="34882" name="Line 66"/>
          <p:cNvSpPr>
            <a:spLocks noChangeShapeType="1"/>
          </p:cNvSpPr>
          <p:nvPr/>
        </p:nvSpPr>
        <p:spPr bwMode="auto">
          <a:xfrm flipV="1">
            <a:off x="7924800" y="6400800"/>
            <a:ext cx="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4883" name="Text Box 67"/>
          <p:cNvSpPr txBox="1">
            <a:spLocks noChangeArrowheads="1"/>
          </p:cNvSpPr>
          <p:nvPr/>
        </p:nvSpPr>
        <p:spPr bwMode="auto">
          <a:xfrm>
            <a:off x="7924800" y="6400800"/>
            <a:ext cx="666750" cy="366713"/>
          </a:xfrm>
          <a:prstGeom prst="rect">
            <a:avLst/>
          </a:prstGeom>
          <a:noFill/>
          <a:ln w="9525">
            <a:noFill/>
            <a:miter lim="800000"/>
            <a:headEnd/>
            <a:tailEnd/>
          </a:ln>
          <a:effectLst/>
        </p:spPr>
        <p:txBody>
          <a:bodyPr wrap="none">
            <a:spAutoFit/>
          </a:bodyPr>
          <a:lstStyle/>
          <a:p>
            <a:r>
              <a:rPr lang="en-US" sz="1800" b="1" dirty="0"/>
              <a:t>TMS</a:t>
            </a:r>
          </a:p>
        </p:txBody>
      </p:sp>
      <p:pic>
        <p:nvPicPr>
          <p:cNvPr id="34884" name="Picture 68"/>
          <p:cNvPicPr>
            <a:picLocks noChangeAspect="1" noChangeArrowheads="1"/>
          </p:cNvPicPr>
          <p:nvPr/>
        </p:nvPicPr>
        <p:blipFill>
          <a:blip r:embed="rId3" cstate="print"/>
          <a:srcRect/>
          <a:stretch>
            <a:fillRect/>
          </a:stretch>
        </p:blipFill>
        <p:spPr bwMode="auto">
          <a:xfrm>
            <a:off x="2286000" y="5308600"/>
            <a:ext cx="431800" cy="406400"/>
          </a:xfrm>
          <a:prstGeom prst="rect">
            <a:avLst/>
          </a:prstGeom>
          <a:noFill/>
          <a:ln w="9525">
            <a:noFill/>
            <a:miter lim="800000"/>
            <a:headEnd/>
            <a:tailEnd/>
          </a:ln>
          <a:effectLst/>
        </p:spPr>
      </p:pic>
      <p:pic>
        <p:nvPicPr>
          <p:cNvPr id="34885" name="Picture 69"/>
          <p:cNvPicPr>
            <a:picLocks noChangeAspect="1" noChangeArrowheads="1"/>
          </p:cNvPicPr>
          <p:nvPr/>
        </p:nvPicPr>
        <p:blipFill>
          <a:blip r:embed="rId4" cstate="print"/>
          <a:srcRect/>
          <a:stretch>
            <a:fillRect/>
          </a:stretch>
        </p:blipFill>
        <p:spPr bwMode="auto">
          <a:xfrm>
            <a:off x="3429000" y="5257800"/>
            <a:ext cx="596900" cy="482600"/>
          </a:xfrm>
          <a:prstGeom prst="rect">
            <a:avLst/>
          </a:prstGeom>
          <a:noFill/>
          <a:ln w="9525">
            <a:noFill/>
            <a:miter lim="800000"/>
            <a:headEnd/>
            <a:tailEnd/>
          </a:ln>
          <a:effectLst/>
        </p:spPr>
      </p:pic>
      <p:sp>
        <p:nvSpPr>
          <p:cNvPr id="34886" name="Rectangle 70"/>
          <p:cNvSpPr>
            <a:spLocks noChangeArrowheads="1"/>
          </p:cNvSpPr>
          <p:nvPr/>
        </p:nvSpPr>
        <p:spPr bwMode="auto">
          <a:xfrm>
            <a:off x="3124200" y="5181600"/>
            <a:ext cx="1371600" cy="609600"/>
          </a:xfrm>
          <a:prstGeom prst="rect">
            <a:avLst/>
          </a:prstGeom>
          <a:noFill/>
          <a:ln w="9525">
            <a:solidFill>
              <a:schemeClr val="tx1"/>
            </a:solidFill>
            <a:miter lim="800000"/>
            <a:headEnd/>
            <a:tailEnd/>
          </a:ln>
          <a:effectLst/>
        </p:spPr>
        <p:txBody>
          <a:bodyPr wrap="none" anchor="ctr"/>
          <a:lstStyle/>
          <a:p>
            <a:endParaRPr lang="en-US"/>
          </a:p>
        </p:txBody>
      </p:sp>
      <p:sp>
        <p:nvSpPr>
          <p:cNvPr id="34887" name="Rectangle 71"/>
          <p:cNvSpPr>
            <a:spLocks noChangeArrowheads="1"/>
          </p:cNvSpPr>
          <p:nvPr/>
        </p:nvSpPr>
        <p:spPr bwMode="auto">
          <a:xfrm>
            <a:off x="2133600" y="5181600"/>
            <a:ext cx="762000" cy="609600"/>
          </a:xfrm>
          <a:prstGeom prst="rect">
            <a:avLst/>
          </a:prstGeom>
          <a:noFill/>
          <a:ln w="9525">
            <a:solidFill>
              <a:schemeClr val="tx1"/>
            </a:solidFill>
            <a:miter lim="800000"/>
            <a:headEnd/>
            <a:tailEnd/>
          </a:ln>
          <a:effectLst/>
        </p:spPr>
        <p:txBody>
          <a:bodyPr wrap="none" anchor="ctr"/>
          <a:lstStyle/>
          <a:p>
            <a:endParaRPr lang="en-US"/>
          </a:p>
        </p:txBody>
      </p:sp>
      <p:pic>
        <p:nvPicPr>
          <p:cNvPr id="34888" name="Picture 72"/>
          <p:cNvPicPr>
            <a:picLocks noChangeAspect="1" noChangeArrowheads="1"/>
          </p:cNvPicPr>
          <p:nvPr/>
        </p:nvPicPr>
        <p:blipFill>
          <a:blip r:embed="rId5" cstate="print"/>
          <a:srcRect/>
          <a:stretch>
            <a:fillRect/>
          </a:stretch>
        </p:blipFill>
        <p:spPr bwMode="auto">
          <a:xfrm>
            <a:off x="4495800" y="4572000"/>
            <a:ext cx="482600" cy="444500"/>
          </a:xfrm>
          <a:prstGeom prst="rect">
            <a:avLst/>
          </a:prstGeom>
          <a:noFill/>
          <a:ln w="9525">
            <a:noFill/>
            <a:miter lim="800000"/>
            <a:headEnd/>
            <a:tailEnd/>
          </a:ln>
          <a:effectLst/>
        </p:spPr>
      </p:pic>
      <p:sp>
        <p:nvSpPr>
          <p:cNvPr id="34889" name="Rectangle 73"/>
          <p:cNvSpPr>
            <a:spLocks noChangeArrowheads="1"/>
          </p:cNvSpPr>
          <p:nvPr/>
        </p:nvSpPr>
        <p:spPr bwMode="auto">
          <a:xfrm>
            <a:off x="4191000" y="4495800"/>
            <a:ext cx="1066800" cy="609600"/>
          </a:xfrm>
          <a:prstGeom prst="rect">
            <a:avLst/>
          </a:prstGeom>
          <a:noFill/>
          <a:ln w="9525">
            <a:solidFill>
              <a:schemeClr val="tx1"/>
            </a:solidFill>
            <a:miter lim="800000"/>
            <a:headEnd/>
            <a:tailEnd/>
          </a:ln>
          <a:effectLst/>
        </p:spPr>
        <p:txBody>
          <a:bodyPr wrap="none" anchor="ctr"/>
          <a:lstStyle/>
          <a:p>
            <a:endParaRPr lang="en-US"/>
          </a:p>
        </p:txBody>
      </p:sp>
      <p:pic>
        <p:nvPicPr>
          <p:cNvPr id="34890" name="Picture 74"/>
          <p:cNvPicPr>
            <a:picLocks noChangeAspect="1" noChangeArrowheads="1"/>
          </p:cNvPicPr>
          <p:nvPr/>
        </p:nvPicPr>
        <p:blipFill>
          <a:blip r:embed="rId6" cstate="print"/>
          <a:srcRect/>
          <a:stretch>
            <a:fillRect/>
          </a:stretch>
        </p:blipFill>
        <p:spPr bwMode="auto">
          <a:xfrm>
            <a:off x="5486400" y="5181600"/>
            <a:ext cx="469900" cy="495300"/>
          </a:xfrm>
          <a:prstGeom prst="rect">
            <a:avLst/>
          </a:prstGeom>
          <a:noFill/>
          <a:ln w="9525">
            <a:noFill/>
            <a:miter lim="800000"/>
            <a:headEnd/>
            <a:tailEnd/>
          </a:ln>
          <a:effectLst/>
        </p:spPr>
      </p:pic>
      <p:sp>
        <p:nvSpPr>
          <p:cNvPr id="34891" name="Rectangle 75"/>
          <p:cNvSpPr>
            <a:spLocks noChangeArrowheads="1"/>
          </p:cNvSpPr>
          <p:nvPr/>
        </p:nvSpPr>
        <p:spPr bwMode="auto">
          <a:xfrm>
            <a:off x="5334000" y="5105400"/>
            <a:ext cx="990600" cy="609600"/>
          </a:xfrm>
          <a:prstGeom prst="rect">
            <a:avLst/>
          </a:prstGeom>
          <a:noFill/>
          <a:ln w="9525">
            <a:solidFill>
              <a:schemeClr val="tx1"/>
            </a:solidFill>
            <a:miter lim="800000"/>
            <a:headEnd/>
            <a:tailEnd/>
          </a:ln>
          <a:effectLst/>
        </p:spPr>
        <p:txBody>
          <a:bodyPr wrap="none" anchor="ctr"/>
          <a:lstStyle/>
          <a:p>
            <a:endParaRPr lang="en-US"/>
          </a:p>
        </p:txBody>
      </p:sp>
      <p:sp>
        <p:nvSpPr>
          <p:cNvPr id="34892" name="Text Box 76"/>
          <p:cNvSpPr txBox="1">
            <a:spLocks noChangeArrowheads="1"/>
          </p:cNvSpPr>
          <p:nvPr/>
        </p:nvSpPr>
        <p:spPr bwMode="auto">
          <a:xfrm>
            <a:off x="5181600" y="4800600"/>
            <a:ext cx="1276311" cy="338554"/>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(X = O, Hal)</a:t>
            </a:r>
          </a:p>
        </p:txBody>
      </p:sp>
      <p:pic>
        <p:nvPicPr>
          <p:cNvPr id="34893" name="Picture 77"/>
          <p:cNvPicPr>
            <a:picLocks noChangeAspect="1" noChangeArrowheads="1"/>
          </p:cNvPicPr>
          <p:nvPr/>
        </p:nvPicPr>
        <p:blipFill>
          <a:blip r:embed="rId7" cstate="print"/>
          <a:srcRect/>
          <a:stretch>
            <a:fillRect/>
          </a:stretch>
        </p:blipFill>
        <p:spPr bwMode="auto">
          <a:xfrm>
            <a:off x="6324600" y="4114800"/>
            <a:ext cx="609600" cy="533400"/>
          </a:xfrm>
          <a:prstGeom prst="rect">
            <a:avLst/>
          </a:prstGeom>
          <a:noFill/>
          <a:ln w="9525">
            <a:noFill/>
            <a:miter lim="800000"/>
            <a:headEnd/>
            <a:tailEnd/>
          </a:ln>
          <a:effectLst/>
        </p:spPr>
      </p:pic>
      <p:sp>
        <p:nvSpPr>
          <p:cNvPr id="34894" name="Rectangle 78"/>
          <p:cNvSpPr>
            <a:spLocks noChangeArrowheads="1"/>
          </p:cNvSpPr>
          <p:nvPr/>
        </p:nvSpPr>
        <p:spPr bwMode="auto">
          <a:xfrm>
            <a:off x="6477000" y="5105400"/>
            <a:ext cx="304800" cy="609600"/>
          </a:xfrm>
          <a:prstGeom prst="rect">
            <a:avLst/>
          </a:prstGeom>
          <a:noFill/>
          <a:ln w="9525">
            <a:solidFill>
              <a:schemeClr val="tx1"/>
            </a:solidFill>
            <a:miter lim="800000"/>
            <a:headEnd/>
            <a:tailEnd/>
          </a:ln>
          <a:effectLst/>
        </p:spPr>
        <p:txBody>
          <a:bodyPr wrap="none" anchor="ctr"/>
          <a:lstStyle/>
          <a:p>
            <a:endParaRPr lang="en-US"/>
          </a:p>
        </p:txBody>
      </p:sp>
      <p:sp>
        <p:nvSpPr>
          <p:cNvPr id="34895" name="AutoShape 79"/>
          <p:cNvSpPr>
            <a:spLocks noChangeArrowheads="1"/>
          </p:cNvSpPr>
          <p:nvPr/>
        </p:nvSpPr>
        <p:spPr bwMode="auto">
          <a:xfrm>
            <a:off x="6553200" y="4648200"/>
            <a:ext cx="228600" cy="381000"/>
          </a:xfrm>
          <a:prstGeom prst="downArrow">
            <a:avLst>
              <a:gd name="adj1" fmla="val 50000"/>
              <a:gd name="adj2" fmla="val 41667"/>
            </a:avLst>
          </a:prstGeom>
          <a:solidFill>
            <a:schemeClr val="tx1"/>
          </a:solidFill>
          <a:ln w="9525">
            <a:solidFill>
              <a:schemeClr val="tx1"/>
            </a:solidFill>
            <a:miter lim="800000"/>
            <a:headEnd/>
            <a:tailEnd/>
          </a:ln>
          <a:effectLst/>
        </p:spPr>
        <p:txBody>
          <a:bodyPr wrap="none" anchor="ctr"/>
          <a:lstStyle/>
          <a:p>
            <a:endParaRPr lang="en-US"/>
          </a:p>
        </p:txBody>
      </p:sp>
      <p:pic>
        <p:nvPicPr>
          <p:cNvPr id="34896" name="Picture 80"/>
          <p:cNvPicPr>
            <a:picLocks noChangeAspect="1" noChangeArrowheads="1"/>
          </p:cNvPicPr>
          <p:nvPr/>
        </p:nvPicPr>
        <p:blipFill>
          <a:blip r:embed="rId8" cstate="print"/>
          <a:srcRect/>
          <a:stretch>
            <a:fillRect/>
          </a:stretch>
        </p:blipFill>
        <p:spPr bwMode="auto">
          <a:xfrm>
            <a:off x="7010400" y="5181600"/>
            <a:ext cx="482600" cy="495300"/>
          </a:xfrm>
          <a:prstGeom prst="rect">
            <a:avLst/>
          </a:prstGeom>
          <a:noFill/>
          <a:ln w="9525">
            <a:noFill/>
            <a:miter lim="800000"/>
            <a:headEnd/>
            <a:tailEnd/>
          </a:ln>
          <a:effectLst/>
        </p:spPr>
      </p:pic>
      <p:sp>
        <p:nvSpPr>
          <p:cNvPr id="34897" name="Rectangle 81"/>
          <p:cNvSpPr>
            <a:spLocks noChangeArrowheads="1"/>
          </p:cNvSpPr>
          <p:nvPr/>
        </p:nvSpPr>
        <p:spPr bwMode="auto">
          <a:xfrm>
            <a:off x="7010400" y="5105400"/>
            <a:ext cx="533400" cy="609600"/>
          </a:xfrm>
          <a:prstGeom prst="rect">
            <a:avLst/>
          </a:prstGeom>
          <a:noFill/>
          <a:ln w="9525">
            <a:solidFill>
              <a:schemeClr val="tx1"/>
            </a:solidFill>
            <a:miter lim="800000"/>
            <a:headEnd/>
            <a:tailEnd/>
          </a:ln>
          <a:effectLst/>
        </p:spPr>
        <p:txBody>
          <a:bodyPr wrap="none" anchor="ctr"/>
          <a:lstStyle/>
          <a:p>
            <a:endParaRPr lang="en-US"/>
          </a:p>
        </p:txBody>
      </p:sp>
      <p:sp>
        <p:nvSpPr>
          <p:cNvPr id="34898" name="Text Box 82"/>
          <p:cNvSpPr txBox="1">
            <a:spLocks noChangeArrowheads="1"/>
          </p:cNvSpPr>
          <p:nvPr/>
        </p:nvSpPr>
        <p:spPr bwMode="auto">
          <a:xfrm>
            <a:off x="990600" y="3124200"/>
            <a:ext cx="2263761" cy="707886"/>
          </a:xfrm>
          <a:prstGeom prst="rect">
            <a:avLst/>
          </a:prstGeom>
          <a:noFill/>
          <a:ln w="9525">
            <a:noFill/>
            <a:miter lim="800000"/>
            <a:headEnd/>
            <a:tailEnd/>
          </a:ln>
          <a:effectLst/>
        </p:spPr>
        <p:txBody>
          <a:bodyPr wrap="none">
            <a:spAutoFit/>
          </a:bodyPr>
          <a:lstStyle/>
          <a:p>
            <a:pPr algn="ctr"/>
            <a:r>
              <a:rPr lang="en-US" sz="2000" dirty="0" smtClean="0">
                <a:latin typeface="Arial" pitchFamily="34" charset="0"/>
                <a:cs typeface="Arial" pitchFamily="34" charset="0"/>
              </a:rPr>
              <a:t>“downfield”</a:t>
            </a:r>
          </a:p>
          <a:p>
            <a:pPr algn="ctr"/>
            <a:r>
              <a:rPr lang="en-US" sz="2000" dirty="0" smtClean="0">
                <a:latin typeface="Arial" pitchFamily="34" charset="0"/>
                <a:cs typeface="Arial" pitchFamily="34" charset="0"/>
              </a:rPr>
              <a:t>(higher frequency)</a:t>
            </a:r>
            <a:endParaRPr lang="en-US" sz="2000" dirty="0">
              <a:latin typeface="Arial" pitchFamily="34" charset="0"/>
              <a:cs typeface="Arial" pitchFamily="34" charset="0"/>
            </a:endParaRPr>
          </a:p>
        </p:txBody>
      </p:sp>
      <p:sp>
        <p:nvSpPr>
          <p:cNvPr id="34900" name="Text Box 84"/>
          <p:cNvSpPr txBox="1">
            <a:spLocks noChangeArrowheads="1"/>
          </p:cNvSpPr>
          <p:nvPr/>
        </p:nvSpPr>
        <p:spPr bwMode="auto">
          <a:xfrm>
            <a:off x="6915150" y="3102114"/>
            <a:ext cx="2164375" cy="707886"/>
          </a:xfrm>
          <a:prstGeom prst="rect">
            <a:avLst/>
          </a:prstGeom>
          <a:noFill/>
          <a:ln w="9525">
            <a:noFill/>
            <a:miter lim="800000"/>
            <a:headEnd/>
            <a:tailEnd/>
          </a:ln>
          <a:effectLst/>
        </p:spPr>
        <p:txBody>
          <a:bodyPr wrap="none">
            <a:spAutoFit/>
          </a:bodyPr>
          <a:lstStyle/>
          <a:p>
            <a:pPr algn="ctr"/>
            <a:r>
              <a:rPr lang="en-US" sz="2000" dirty="0" smtClean="0">
                <a:latin typeface="Arial" pitchFamily="34" charset="0"/>
                <a:cs typeface="Arial" pitchFamily="34" charset="0"/>
              </a:rPr>
              <a:t>“</a:t>
            </a:r>
            <a:r>
              <a:rPr lang="en-US" sz="2000" dirty="0" err="1" smtClean="0">
                <a:latin typeface="Arial" pitchFamily="34" charset="0"/>
                <a:cs typeface="Arial" pitchFamily="34" charset="0"/>
              </a:rPr>
              <a:t>upfield</a:t>
            </a:r>
            <a:r>
              <a:rPr lang="en-US" sz="2000" dirty="0" smtClean="0">
                <a:latin typeface="Arial" pitchFamily="34" charset="0"/>
                <a:cs typeface="Arial" pitchFamily="34" charset="0"/>
              </a:rPr>
              <a:t>”</a:t>
            </a:r>
          </a:p>
          <a:p>
            <a:pPr algn="ctr"/>
            <a:r>
              <a:rPr lang="en-US" sz="2000" dirty="0" smtClean="0">
                <a:latin typeface="Arial" pitchFamily="34" charset="0"/>
                <a:cs typeface="Arial" pitchFamily="34" charset="0"/>
              </a:rPr>
              <a:t>(lower frequency)</a:t>
            </a:r>
            <a:endParaRPr lang="en-US" sz="2000" dirty="0">
              <a:latin typeface="Arial" pitchFamily="34" charset="0"/>
              <a:cs typeface="Arial" pitchFamily="34" charset="0"/>
            </a:endParaRPr>
          </a:p>
        </p:txBody>
      </p:sp>
      <p:sp>
        <p:nvSpPr>
          <p:cNvPr id="34901" name="Text Box 85"/>
          <p:cNvSpPr txBox="1">
            <a:spLocks noChangeArrowheads="1"/>
          </p:cNvSpPr>
          <p:nvPr/>
        </p:nvSpPr>
        <p:spPr bwMode="auto">
          <a:xfrm>
            <a:off x="1699777" y="2498725"/>
            <a:ext cx="5691623" cy="461665"/>
          </a:xfrm>
          <a:prstGeom prst="rect">
            <a:avLst/>
          </a:prstGeom>
          <a:noFill/>
          <a:ln w="9525">
            <a:noFill/>
            <a:miter lim="800000"/>
            <a:headEnd/>
            <a:tailEnd/>
          </a:ln>
          <a:effectLst/>
        </p:spPr>
        <p:txBody>
          <a:bodyPr wrap="none">
            <a:spAutoFit/>
          </a:bodyPr>
          <a:lstStyle/>
          <a:p>
            <a:r>
              <a:rPr lang="en-US" sz="2400" dirty="0">
                <a:latin typeface="Arial" pitchFamily="34" charset="0"/>
                <a:cs typeface="Arial" pitchFamily="34" charset="0"/>
              </a:rPr>
              <a:t>Typical locations of </a:t>
            </a:r>
            <a:r>
              <a:rPr lang="en-US" sz="2400" baseline="30000" dirty="0">
                <a:latin typeface="Arial" pitchFamily="34" charset="0"/>
                <a:cs typeface="Arial" pitchFamily="34" charset="0"/>
              </a:rPr>
              <a:t>1</a:t>
            </a:r>
            <a:r>
              <a:rPr lang="en-US" sz="2400" dirty="0">
                <a:latin typeface="Arial" pitchFamily="34" charset="0"/>
                <a:cs typeface="Arial" pitchFamily="34" charset="0"/>
              </a:rPr>
              <a:t>H-NMR </a:t>
            </a:r>
            <a:r>
              <a:rPr lang="en-US" sz="2400" dirty="0" smtClean="0">
                <a:latin typeface="Arial" pitchFamily="34" charset="0"/>
                <a:cs typeface="Arial" pitchFamily="34" charset="0"/>
              </a:rPr>
              <a:t>resonances</a:t>
            </a:r>
            <a:endParaRPr lang="en-US" sz="2400" dirty="0">
              <a:latin typeface="Arial" pitchFamily="34" charset="0"/>
              <a:cs typeface="Arial" pitchFamily="34" charset="0"/>
            </a:endParaRPr>
          </a:p>
        </p:txBody>
      </p:sp>
      <p:pic>
        <p:nvPicPr>
          <p:cNvPr id="34902" name="Picture 86"/>
          <p:cNvPicPr>
            <a:picLocks noChangeAspect="1" noChangeArrowheads="1"/>
          </p:cNvPicPr>
          <p:nvPr/>
        </p:nvPicPr>
        <p:blipFill>
          <a:blip r:embed="rId9" cstate="print"/>
          <a:srcRect/>
          <a:stretch>
            <a:fillRect/>
          </a:stretch>
        </p:blipFill>
        <p:spPr bwMode="auto">
          <a:xfrm>
            <a:off x="6381750" y="3565525"/>
            <a:ext cx="457200" cy="463550"/>
          </a:xfrm>
          <a:prstGeom prst="rect">
            <a:avLst/>
          </a:prstGeom>
          <a:noFill/>
          <a:ln w="9525">
            <a:noFill/>
            <a:miter lim="800000"/>
            <a:headEnd/>
            <a:tailEnd/>
          </a:ln>
          <a:effectLst/>
        </p:spPr>
      </p:pic>
      <p:sp>
        <p:nvSpPr>
          <p:cNvPr id="34903" name="Rectangle 87"/>
          <p:cNvSpPr>
            <a:spLocks noChangeArrowheads="1"/>
          </p:cNvSpPr>
          <p:nvPr/>
        </p:nvSpPr>
        <p:spPr bwMode="auto">
          <a:xfrm>
            <a:off x="762000" y="533400"/>
            <a:ext cx="8001000" cy="1323439"/>
          </a:xfrm>
          <a:prstGeom prst="rect">
            <a:avLst/>
          </a:prstGeom>
          <a:noFill/>
          <a:ln w="9525">
            <a:noFill/>
            <a:miter lim="800000"/>
            <a:headEnd/>
            <a:tailEnd/>
          </a:ln>
          <a:effectLst/>
        </p:spPr>
        <p:txBody>
          <a:bodyPr>
            <a:spAutoFit/>
          </a:bodyPr>
          <a:lstStyle/>
          <a:p>
            <a:r>
              <a:rPr lang="en-US" sz="2000" dirty="0" err="1" smtClean="0">
                <a:latin typeface="Arial" pitchFamily="34" charset="0"/>
                <a:cs typeface="Arial" pitchFamily="34" charset="0"/>
              </a:rPr>
              <a:t>Tetramethylsilane</a:t>
            </a:r>
            <a:r>
              <a:rPr lang="en-US" sz="2000" dirty="0" smtClean="0">
                <a:latin typeface="Arial" pitchFamily="34" charset="0"/>
                <a:cs typeface="Arial" pitchFamily="34" charset="0"/>
              </a:rPr>
              <a:t> {(CH</a:t>
            </a:r>
            <a:r>
              <a:rPr lang="en-US" sz="2000" baseline="-25000" dirty="0" smtClean="0">
                <a:latin typeface="Arial" pitchFamily="34" charset="0"/>
                <a:cs typeface="Arial" pitchFamily="34" charset="0"/>
              </a:rPr>
              <a:t>3</a:t>
            </a:r>
            <a:r>
              <a:rPr lang="en-US" sz="2000" dirty="0" smtClean="0">
                <a:latin typeface="Arial" pitchFamily="34" charset="0"/>
                <a:cs typeface="Arial" pitchFamily="34" charset="0"/>
              </a:rPr>
              <a:t>)</a:t>
            </a:r>
            <a:r>
              <a:rPr lang="en-US" sz="2000" baseline="-25000" dirty="0" smtClean="0">
                <a:latin typeface="Arial" pitchFamily="34" charset="0"/>
                <a:cs typeface="Arial" pitchFamily="34" charset="0"/>
              </a:rPr>
              <a:t>4</a:t>
            </a:r>
            <a:r>
              <a:rPr lang="en-US" sz="2000" dirty="0" smtClean="0">
                <a:latin typeface="Arial" pitchFamily="34" charset="0"/>
                <a:cs typeface="Arial" pitchFamily="34" charset="0"/>
              </a:rPr>
              <a:t>Si, TMS} is used as a reference for NMR spectra.  Its chemical shift is defined as 0 </a:t>
            </a:r>
            <a:r>
              <a:rPr lang="en-US" sz="2000" dirty="0" err="1" smtClean="0">
                <a:latin typeface="Arial" pitchFamily="34" charset="0"/>
                <a:cs typeface="Arial" pitchFamily="34" charset="0"/>
              </a:rPr>
              <a:t>ppm</a:t>
            </a:r>
            <a:r>
              <a:rPr lang="en-US" sz="2000" dirty="0" smtClean="0">
                <a:latin typeface="Arial" pitchFamily="34" charset="0"/>
                <a:cs typeface="Arial" pitchFamily="34" charset="0"/>
              </a:rPr>
              <a:t>. </a:t>
            </a:r>
          </a:p>
          <a:p>
            <a:endParaRPr lang="en-US" sz="2000" dirty="0">
              <a:latin typeface="Arial" pitchFamily="34" charset="0"/>
              <a:cs typeface="Arial" pitchFamily="34" charset="0"/>
            </a:endParaRPr>
          </a:p>
          <a:p>
            <a:r>
              <a:rPr lang="en-US" sz="2000" dirty="0" smtClean="0">
                <a:latin typeface="Arial" pitchFamily="34" charset="0"/>
                <a:cs typeface="Arial" pitchFamily="34" charset="0"/>
              </a:rPr>
              <a:t>Most protons in organic compounds fall in the range of 1-12 </a:t>
            </a:r>
            <a:r>
              <a:rPr lang="en-US" sz="2000" dirty="0" err="1" smtClean="0">
                <a:latin typeface="Arial" pitchFamily="34" charset="0"/>
                <a:cs typeface="Arial" pitchFamily="34" charset="0"/>
              </a:rPr>
              <a:t>ppm</a:t>
            </a:r>
            <a:r>
              <a:rPr lang="en-US" sz="2000" dirty="0" smtClean="0">
                <a:latin typeface="Arial" pitchFamily="34" charset="0"/>
                <a:cs typeface="Arial" pitchFamily="34" charset="0"/>
              </a:rPr>
              <a:t>.</a:t>
            </a:r>
            <a:endParaRPr lang="en-US" sz="2000" b="1" dirty="0">
              <a:latin typeface="Arial" pitchFamily="34" charset="0"/>
              <a:cs typeface="Arial" pitchFamily="34" charset="0"/>
            </a:endParaRPr>
          </a:p>
        </p:txBody>
      </p:sp>
      <p:sp>
        <p:nvSpPr>
          <p:cNvPr id="85" name="Right Arrow 84"/>
          <p:cNvSpPr/>
          <p:nvPr/>
        </p:nvSpPr>
        <p:spPr>
          <a:xfrm>
            <a:off x="7555992" y="3810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Left Arrow 85"/>
          <p:cNvSpPr/>
          <p:nvPr/>
        </p:nvSpPr>
        <p:spPr>
          <a:xfrm>
            <a:off x="1600200" y="3810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15.20.jpg</a:t>
            </a:r>
          </a:p>
        </p:txBody>
      </p:sp>
      <p:pic>
        <p:nvPicPr>
          <p:cNvPr id="16387" name="Picture 3" descr="c:\Documents and Settings\sobrien.WWNNT.000\Desktop\Orgo3_jpg_for_ppt\ch15\15.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cxnSp>
        <p:nvCxnSpPr>
          <p:cNvPr id="5" name="Straight Arrow Connector 4"/>
          <p:cNvCxnSpPr/>
          <p:nvPr/>
        </p:nvCxnSpPr>
        <p:spPr>
          <a:xfrm rot="5400000" flipH="1" flipV="1">
            <a:off x="3238500" y="3467100"/>
            <a:ext cx="2667000" cy="158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228601" y="228600"/>
            <a:ext cx="8915400" cy="954107"/>
          </a:xfrm>
          <a:prstGeom prst="rect">
            <a:avLst/>
          </a:prstGeom>
          <a:solidFill>
            <a:schemeClr val="bg1"/>
          </a:solidFill>
        </p:spPr>
        <p:txBody>
          <a:bodyPr wrap="square" rtlCol="0">
            <a:spAutoFit/>
          </a:bodyPr>
          <a:lstStyle/>
          <a:p>
            <a:r>
              <a:rPr lang="en-US" sz="2800" dirty="0" smtClean="0">
                <a:latin typeface="Arial" pitchFamily="34" charset="0"/>
                <a:cs typeface="Arial" pitchFamily="34" charset="0"/>
              </a:rPr>
              <a:t>Old spectrometers used a single frequency of radio waves, and changed the strength of the magnet.</a:t>
            </a:r>
          </a:p>
        </p:txBody>
      </p:sp>
      <p:sp>
        <p:nvSpPr>
          <p:cNvPr id="7" name="TextBox 6"/>
          <p:cNvSpPr txBox="1"/>
          <p:nvPr/>
        </p:nvSpPr>
        <p:spPr>
          <a:xfrm>
            <a:off x="5181600" y="1752600"/>
            <a:ext cx="3962400" cy="2677656"/>
          </a:xfrm>
          <a:prstGeom prst="rect">
            <a:avLst/>
          </a:prstGeom>
          <a:solidFill>
            <a:schemeClr val="accent2">
              <a:lumMod val="40000"/>
              <a:lumOff val="60000"/>
            </a:schemeClr>
          </a:solidFill>
        </p:spPr>
        <p:txBody>
          <a:bodyPr wrap="square" rtlCol="0">
            <a:spAutoFit/>
          </a:bodyPr>
          <a:lstStyle/>
          <a:p>
            <a:r>
              <a:rPr lang="en-US" dirty="0" smtClean="0">
                <a:latin typeface="Arial" pitchFamily="34" charset="0"/>
                <a:cs typeface="Arial" pitchFamily="34" charset="0"/>
              </a:rPr>
              <a:t>A proton with a higher </a:t>
            </a:r>
            <a:r>
              <a:rPr lang="en-US" dirty="0" smtClean="0">
                <a:latin typeface="Symbol" pitchFamily="18" charset="2"/>
                <a:cs typeface="Arial" pitchFamily="34" charset="0"/>
              </a:rPr>
              <a:t>D</a:t>
            </a:r>
            <a:r>
              <a:rPr lang="en-US" dirty="0" smtClean="0">
                <a:latin typeface="Arial" pitchFamily="34" charset="0"/>
                <a:cs typeface="Arial" pitchFamily="34" charset="0"/>
              </a:rPr>
              <a:t>E  is “downfield” because the strength of the magnet has to be decreased in order</a:t>
            </a:r>
          </a:p>
          <a:p>
            <a:r>
              <a:rPr lang="en-US" dirty="0" smtClean="0">
                <a:latin typeface="Arial" pitchFamily="34" charset="0"/>
                <a:cs typeface="Arial" pitchFamily="34" charset="0"/>
              </a:rPr>
              <a:t>to absorb at the </a:t>
            </a:r>
          </a:p>
          <a:p>
            <a:r>
              <a:rPr lang="en-US" dirty="0" smtClean="0">
                <a:latin typeface="Arial" pitchFamily="34" charset="0"/>
                <a:cs typeface="Arial" pitchFamily="34" charset="0"/>
              </a:rPr>
              <a:t>spectrometer’s fixed </a:t>
            </a:r>
          </a:p>
          <a:p>
            <a:r>
              <a:rPr lang="en-US" dirty="0" smtClean="0">
                <a:latin typeface="Arial" pitchFamily="34" charset="0"/>
                <a:cs typeface="Arial" pitchFamily="34" charset="0"/>
              </a:rPr>
              <a:t>frequency.</a:t>
            </a:r>
          </a:p>
        </p:txBody>
      </p:sp>
      <p:cxnSp>
        <p:nvCxnSpPr>
          <p:cNvPr id="9" name="Straight Arrow Connector 8"/>
          <p:cNvCxnSpPr/>
          <p:nvPr/>
        </p:nvCxnSpPr>
        <p:spPr>
          <a:xfrm rot="5400000" flipH="1" flipV="1">
            <a:off x="3048397" y="3504803"/>
            <a:ext cx="1676400" cy="794"/>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rot="5400000" flipH="1" flipV="1">
            <a:off x="3239294" y="3466306"/>
            <a:ext cx="2667000" cy="1588"/>
          </a:xfrm>
          <a:prstGeom prst="straightConnector1">
            <a:avLst/>
          </a:prstGeom>
          <a:ln>
            <a:prstDash val="sysDot"/>
            <a:headEnd type="arrow"/>
            <a:tailEnd type="arrow"/>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0" y="1348800"/>
            <a:ext cx="3200400" cy="4524315"/>
          </a:xfrm>
          <a:prstGeom prst="rect">
            <a:avLst/>
          </a:prstGeom>
          <a:solidFill>
            <a:schemeClr val="accent2">
              <a:lumMod val="40000"/>
              <a:lumOff val="60000"/>
            </a:schemeClr>
          </a:solidFill>
        </p:spPr>
        <p:txBody>
          <a:bodyPr wrap="square" rtlCol="0">
            <a:spAutoFit/>
          </a:bodyPr>
          <a:lstStyle/>
          <a:p>
            <a:r>
              <a:rPr lang="en-US" dirty="0" smtClean="0">
                <a:latin typeface="Arial" pitchFamily="34" charset="0"/>
                <a:cs typeface="Arial" pitchFamily="34" charset="0"/>
              </a:rPr>
              <a:t>At lower field, </a:t>
            </a:r>
            <a:r>
              <a:rPr lang="en-US" dirty="0" smtClean="0">
                <a:latin typeface="Symbol" pitchFamily="18" charset="2"/>
                <a:cs typeface="Arial" pitchFamily="34" charset="0"/>
              </a:rPr>
              <a:t>D</a:t>
            </a:r>
            <a:r>
              <a:rPr lang="en-US" dirty="0" smtClean="0">
                <a:latin typeface="Arial" pitchFamily="34" charset="0"/>
                <a:cs typeface="Arial" pitchFamily="34" charset="0"/>
              </a:rPr>
              <a:t>E is now at the spectrometer’s fixed frequency.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Modern spectrometers detect all frequencies simultaneously, but the terms “downfield” and “</a:t>
            </a:r>
            <a:r>
              <a:rPr lang="en-US" dirty="0" err="1" smtClean="0">
                <a:latin typeface="Arial" pitchFamily="34" charset="0"/>
                <a:cs typeface="Arial" pitchFamily="34" charset="0"/>
              </a:rPr>
              <a:t>upfield</a:t>
            </a:r>
            <a:r>
              <a:rPr lang="en-US" dirty="0" smtClean="0">
                <a:latin typeface="Arial" pitchFamily="34" charset="0"/>
                <a:cs typeface="Arial" pitchFamily="34" charset="0"/>
              </a:rPr>
              <a:t>” are still used.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657475" y="138113"/>
            <a:ext cx="3829050" cy="6581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457200"/>
            <a:ext cx="5049780" cy="1569660"/>
          </a:xfrm>
          <a:prstGeom prst="rect">
            <a:avLst/>
          </a:prstGeom>
          <a:noFill/>
        </p:spPr>
        <p:txBody>
          <a:bodyPr wrap="none" rtlCol="0">
            <a:spAutoFit/>
          </a:bodyPr>
          <a:lstStyle/>
          <a:p>
            <a:r>
              <a:rPr lang="en-US" sz="3200" dirty="0" err="1" smtClean="0">
                <a:latin typeface="Arial" pitchFamily="34" charset="0"/>
                <a:cs typeface="Arial" pitchFamily="34" charset="0"/>
              </a:rPr>
              <a:t>Alkanes</a:t>
            </a:r>
            <a:r>
              <a:rPr lang="en-US" sz="3200" dirty="0" smtClean="0">
                <a:latin typeface="Arial" pitchFamily="34" charset="0"/>
                <a:cs typeface="Arial" pitchFamily="34" charset="0"/>
              </a:rPr>
              <a:t>: 	CH</a:t>
            </a:r>
            <a:r>
              <a:rPr lang="en-US" sz="3200" baseline="-25000" dirty="0" smtClean="0">
                <a:latin typeface="Arial" pitchFamily="34" charset="0"/>
                <a:cs typeface="Arial" pitchFamily="34" charset="0"/>
              </a:rPr>
              <a:t>3</a:t>
            </a:r>
            <a:r>
              <a:rPr lang="en-US" sz="3200" dirty="0" smtClean="0">
                <a:latin typeface="Arial" pitchFamily="34" charset="0"/>
                <a:cs typeface="Arial" pitchFamily="34" charset="0"/>
              </a:rPr>
              <a:t> ~ </a:t>
            </a:r>
            <a:r>
              <a:rPr lang="en-US" sz="3200" dirty="0" smtClean="0">
                <a:latin typeface="Symbol" pitchFamily="18" charset="2"/>
                <a:cs typeface="Arial" pitchFamily="34" charset="0"/>
              </a:rPr>
              <a:t>d</a:t>
            </a:r>
            <a:r>
              <a:rPr lang="en-US" sz="3200" dirty="0" smtClean="0">
                <a:latin typeface="Arial" pitchFamily="34" charset="0"/>
                <a:cs typeface="Arial" pitchFamily="34" charset="0"/>
              </a:rPr>
              <a:t> 0.8-1.0</a:t>
            </a:r>
          </a:p>
          <a:p>
            <a:r>
              <a:rPr lang="en-US" sz="3200" dirty="0">
                <a:latin typeface="Arial" pitchFamily="34" charset="0"/>
                <a:cs typeface="Arial" pitchFamily="34" charset="0"/>
              </a:rPr>
              <a:t>	</a:t>
            </a:r>
            <a:r>
              <a:rPr lang="en-US" sz="3200" dirty="0" smtClean="0">
                <a:latin typeface="Arial" pitchFamily="34" charset="0"/>
                <a:cs typeface="Arial" pitchFamily="34" charset="0"/>
              </a:rPr>
              <a:t>	CH</a:t>
            </a:r>
            <a:r>
              <a:rPr lang="en-US" sz="3200" baseline="-25000" dirty="0" smtClean="0">
                <a:latin typeface="Arial" pitchFamily="34" charset="0"/>
                <a:cs typeface="Arial" pitchFamily="34" charset="0"/>
              </a:rPr>
              <a:t>2</a:t>
            </a:r>
            <a:r>
              <a:rPr lang="en-US" sz="3200" dirty="0" smtClean="0">
                <a:latin typeface="Arial" pitchFamily="34" charset="0"/>
                <a:cs typeface="Arial" pitchFamily="34" charset="0"/>
              </a:rPr>
              <a:t> ~ </a:t>
            </a:r>
            <a:r>
              <a:rPr lang="en-US" sz="3200" dirty="0" smtClean="0">
                <a:latin typeface="Symbol" pitchFamily="18" charset="2"/>
                <a:cs typeface="Arial" pitchFamily="34" charset="0"/>
              </a:rPr>
              <a:t>d</a:t>
            </a:r>
            <a:r>
              <a:rPr lang="en-US" sz="3200" dirty="0" smtClean="0">
                <a:latin typeface="Arial" pitchFamily="34" charset="0"/>
                <a:cs typeface="Arial" pitchFamily="34" charset="0"/>
              </a:rPr>
              <a:t> 1.2-1.5</a:t>
            </a:r>
          </a:p>
          <a:p>
            <a:r>
              <a:rPr lang="en-US" sz="3200" dirty="0">
                <a:latin typeface="Arial" pitchFamily="34" charset="0"/>
                <a:cs typeface="Arial" pitchFamily="34" charset="0"/>
              </a:rPr>
              <a:t>	</a:t>
            </a:r>
            <a:r>
              <a:rPr lang="en-US" sz="3200" dirty="0" smtClean="0">
                <a:latin typeface="Arial" pitchFamily="34" charset="0"/>
                <a:cs typeface="Arial" pitchFamily="34" charset="0"/>
              </a:rPr>
              <a:t>	CH ~  </a:t>
            </a:r>
            <a:r>
              <a:rPr lang="en-US" sz="3200" dirty="0" smtClean="0">
                <a:latin typeface="Symbol" pitchFamily="18" charset="2"/>
                <a:cs typeface="Arial" pitchFamily="34" charset="0"/>
              </a:rPr>
              <a:t>d</a:t>
            </a:r>
            <a:r>
              <a:rPr lang="en-US" sz="3200" dirty="0" smtClean="0">
                <a:latin typeface="Arial" pitchFamily="34" charset="0"/>
                <a:cs typeface="Arial" pitchFamily="34" charset="0"/>
              </a:rPr>
              <a:t> 1.4-1.7  </a:t>
            </a:r>
          </a:p>
        </p:txBody>
      </p:sp>
      <p:pic>
        <p:nvPicPr>
          <p:cNvPr id="86017" name="Picture 1"/>
          <p:cNvPicPr>
            <a:picLocks noChangeAspect="1" noChangeArrowheads="1"/>
          </p:cNvPicPr>
          <p:nvPr/>
        </p:nvPicPr>
        <p:blipFill>
          <a:blip r:embed="rId2" cstate="print"/>
          <a:srcRect/>
          <a:stretch>
            <a:fillRect/>
          </a:stretch>
        </p:blipFill>
        <p:spPr bwMode="auto">
          <a:xfrm>
            <a:off x="228600" y="2971800"/>
            <a:ext cx="8713575" cy="3533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0" y="1371600"/>
            <a:ext cx="9144000" cy="4103688"/>
          </a:xfrm>
          <a:prstGeom prst="rect">
            <a:avLst/>
          </a:prstGeom>
          <a:noFill/>
          <a:ln w="9525">
            <a:noFill/>
            <a:miter lim="800000"/>
            <a:headEnd/>
            <a:tailEnd/>
          </a:ln>
          <a:effectLst/>
        </p:spPr>
      </p:pic>
      <p:pic>
        <p:nvPicPr>
          <p:cNvPr id="46083" name="Picture 3"/>
          <p:cNvPicPr>
            <a:picLocks noChangeAspect="1" noChangeArrowheads="1"/>
          </p:cNvPicPr>
          <p:nvPr/>
        </p:nvPicPr>
        <p:blipFill>
          <a:blip r:embed="rId4" cstate="print"/>
          <a:srcRect/>
          <a:stretch>
            <a:fillRect/>
          </a:stretch>
        </p:blipFill>
        <p:spPr bwMode="auto">
          <a:xfrm>
            <a:off x="1676400" y="0"/>
            <a:ext cx="666750" cy="2057400"/>
          </a:xfrm>
          <a:prstGeom prst="rect">
            <a:avLst/>
          </a:prstGeom>
          <a:noFill/>
          <a:ln w="9525">
            <a:noFill/>
            <a:miter lim="800000"/>
            <a:headEnd/>
            <a:tailEnd/>
          </a:ln>
          <a:effectLst/>
        </p:spPr>
      </p:pic>
      <p:sp>
        <p:nvSpPr>
          <p:cNvPr id="46084" name="Line 4"/>
          <p:cNvSpPr>
            <a:spLocks noChangeShapeType="1"/>
          </p:cNvSpPr>
          <p:nvPr/>
        </p:nvSpPr>
        <p:spPr bwMode="auto">
          <a:xfrm flipV="1">
            <a:off x="1143000" y="381000"/>
            <a:ext cx="533400" cy="990600"/>
          </a:xfrm>
          <a:prstGeom prst="line">
            <a:avLst/>
          </a:prstGeom>
          <a:noFill/>
          <a:ln w="9525">
            <a:solidFill>
              <a:schemeClr val="tx1"/>
            </a:solidFill>
            <a:round/>
            <a:headEnd/>
            <a:tailEnd/>
          </a:ln>
          <a:effectLst/>
        </p:spPr>
        <p:txBody>
          <a:bodyPr wrap="none" anchor="ctr"/>
          <a:lstStyle/>
          <a:p>
            <a:endParaRPr lang="en-US"/>
          </a:p>
        </p:txBody>
      </p:sp>
      <p:sp>
        <p:nvSpPr>
          <p:cNvPr id="46085" name="Line 5"/>
          <p:cNvSpPr>
            <a:spLocks noChangeShapeType="1"/>
          </p:cNvSpPr>
          <p:nvPr/>
        </p:nvSpPr>
        <p:spPr bwMode="auto">
          <a:xfrm flipV="1">
            <a:off x="1371600" y="1066800"/>
            <a:ext cx="304800" cy="609600"/>
          </a:xfrm>
          <a:prstGeom prst="line">
            <a:avLst/>
          </a:prstGeom>
          <a:noFill/>
          <a:ln w="9525">
            <a:solidFill>
              <a:schemeClr val="tx1"/>
            </a:solidFill>
            <a:round/>
            <a:headEnd/>
            <a:tailEnd/>
          </a:ln>
          <a:effectLst/>
        </p:spPr>
        <p:txBody>
          <a:bodyPr wrap="none" anchor="ctr"/>
          <a:lstStyle/>
          <a:p>
            <a:endParaRPr lang="en-US"/>
          </a:p>
        </p:txBody>
      </p:sp>
      <p:sp>
        <p:nvSpPr>
          <p:cNvPr id="46086" name="Line 6"/>
          <p:cNvSpPr>
            <a:spLocks noChangeShapeType="1"/>
          </p:cNvSpPr>
          <p:nvPr/>
        </p:nvSpPr>
        <p:spPr bwMode="auto">
          <a:xfrm>
            <a:off x="1295400" y="1905000"/>
            <a:ext cx="533400" cy="0"/>
          </a:xfrm>
          <a:prstGeom prst="line">
            <a:avLst/>
          </a:prstGeom>
          <a:noFill/>
          <a:ln w="9525">
            <a:solidFill>
              <a:schemeClr val="tx1"/>
            </a:solidFill>
            <a:round/>
            <a:headEnd/>
            <a:tailEnd/>
          </a:ln>
          <a:effectLst/>
        </p:spPr>
        <p:txBody>
          <a:bodyPr wrap="none" anchor="ctr"/>
          <a:lstStyle/>
          <a:p>
            <a:endParaRPr lang="en-US"/>
          </a:p>
        </p:txBody>
      </p:sp>
      <p:sp>
        <p:nvSpPr>
          <p:cNvPr id="7" name="TextBox 6"/>
          <p:cNvSpPr txBox="1"/>
          <p:nvPr/>
        </p:nvSpPr>
        <p:spPr>
          <a:xfrm>
            <a:off x="2514600" y="533400"/>
            <a:ext cx="6700873" cy="954107"/>
          </a:xfrm>
          <a:prstGeom prst="rect">
            <a:avLst/>
          </a:prstGeom>
          <a:noFill/>
        </p:spPr>
        <p:txBody>
          <a:bodyPr wrap="none" rtlCol="0">
            <a:spAutoFit/>
          </a:bodyPr>
          <a:lstStyle/>
          <a:p>
            <a:r>
              <a:rPr lang="en-US" sz="2800" dirty="0" smtClean="0">
                <a:latin typeface="Arial" pitchFamily="34" charset="0"/>
                <a:cs typeface="Arial" pitchFamily="34" charset="0"/>
              </a:rPr>
              <a:t>Note general trend in chemical</a:t>
            </a:r>
          </a:p>
          <a:p>
            <a:r>
              <a:rPr lang="en-US" sz="2800" dirty="0" smtClean="0">
                <a:latin typeface="Arial" pitchFamily="34" charset="0"/>
                <a:cs typeface="Arial" pitchFamily="34" charset="0"/>
              </a:rPr>
              <a:t>Shifts for methyl, </a:t>
            </a:r>
            <a:r>
              <a:rPr lang="en-US" sz="2800" dirty="0" err="1" smtClean="0">
                <a:latin typeface="Arial" pitchFamily="34" charset="0"/>
                <a:cs typeface="Arial" pitchFamily="34" charset="0"/>
              </a:rPr>
              <a:t>methylene</a:t>
            </a:r>
            <a:r>
              <a:rPr lang="en-US" sz="2800" dirty="0" smtClean="0">
                <a:latin typeface="Arial" pitchFamily="34" charset="0"/>
                <a:cs typeface="Arial" pitchFamily="34" charset="0"/>
              </a:rPr>
              <a:t> and </a:t>
            </a:r>
            <a:r>
              <a:rPr lang="en-US" sz="2800" dirty="0" err="1" smtClean="0">
                <a:latin typeface="Arial" pitchFamily="34" charset="0"/>
                <a:cs typeface="Arial" pitchFamily="34" charset="0"/>
              </a:rPr>
              <a:t>methine</a:t>
            </a:r>
            <a:endParaRPr lang="en-US" sz="28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3600" dirty="0" smtClean="0">
                <a:latin typeface="Arial" pitchFamily="34" charset="0"/>
                <a:cs typeface="Arial" pitchFamily="34" charset="0"/>
              </a:rPr>
              <a:t>Factors</a:t>
            </a:r>
            <a:r>
              <a:rPr lang="en-US" sz="4000" dirty="0" smtClean="0">
                <a:latin typeface="Arial" pitchFamily="34" charset="0"/>
                <a:cs typeface="Arial" pitchFamily="34" charset="0"/>
              </a:rPr>
              <a:t> that Affect Chemical Shift</a:t>
            </a:r>
            <a:endParaRPr lang="en-US" sz="4000" dirty="0">
              <a:latin typeface="Arial" pitchFamily="34" charset="0"/>
              <a:cs typeface="Arial" pitchFamily="34" charset="0"/>
            </a:endParaRPr>
          </a:p>
        </p:txBody>
      </p:sp>
      <p:sp>
        <p:nvSpPr>
          <p:cNvPr id="5" name="TextBox 4"/>
          <p:cNvSpPr txBox="1"/>
          <p:nvPr/>
        </p:nvSpPr>
        <p:spPr>
          <a:xfrm>
            <a:off x="381000" y="1905000"/>
            <a:ext cx="8534400" cy="3539430"/>
          </a:xfrm>
          <a:prstGeom prst="rect">
            <a:avLst/>
          </a:prstGeom>
          <a:noFill/>
        </p:spPr>
        <p:txBody>
          <a:bodyPr wrap="square" rtlCol="0">
            <a:spAutoFit/>
          </a:bodyPr>
          <a:lstStyle/>
          <a:p>
            <a:pPr>
              <a:buFont typeface="Arial" pitchFamily="34" charset="0"/>
              <a:buChar char="•"/>
            </a:pPr>
            <a:r>
              <a:rPr lang="en-US" sz="3200" dirty="0" smtClean="0">
                <a:latin typeface="Arial" pitchFamily="34" charset="0"/>
                <a:cs typeface="Arial" pitchFamily="34" charset="0"/>
              </a:rPr>
              <a:t>The electrons around a nucleus “shield” it from the full strength of the applied magnetic field</a:t>
            </a:r>
          </a:p>
          <a:p>
            <a:endParaRPr lang="en-US" sz="3200" dirty="0">
              <a:latin typeface="Arial" pitchFamily="34" charset="0"/>
              <a:cs typeface="Arial" pitchFamily="34" charset="0"/>
            </a:endParaRPr>
          </a:p>
          <a:p>
            <a:pPr>
              <a:buFont typeface="Arial" pitchFamily="34" charset="0"/>
              <a:buChar char="•"/>
            </a:pPr>
            <a:r>
              <a:rPr lang="en-US" sz="3200" dirty="0" smtClean="0">
                <a:latin typeface="Arial" pitchFamily="34" charset="0"/>
                <a:cs typeface="Arial" pitchFamily="34" charset="0"/>
              </a:rPr>
              <a:t>Electron-withdrawing groups “</a:t>
            </a:r>
            <a:r>
              <a:rPr lang="en-US" sz="3200" dirty="0" err="1" smtClean="0">
                <a:latin typeface="Arial" pitchFamily="34" charset="0"/>
                <a:cs typeface="Arial" pitchFamily="34" charset="0"/>
              </a:rPr>
              <a:t>deshield</a:t>
            </a:r>
            <a:r>
              <a:rPr lang="en-US" sz="3200" dirty="0" smtClean="0">
                <a:latin typeface="Arial" pitchFamily="34" charset="0"/>
                <a:cs typeface="Arial" pitchFamily="34" charset="0"/>
              </a:rPr>
              <a:t>” nearby nuclei, and shift their absorbance downfield  (higher </a:t>
            </a:r>
            <a:r>
              <a:rPr lang="en-US" sz="3200" dirty="0" smtClean="0">
                <a:latin typeface="Symbol" pitchFamily="18" charset="2"/>
                <a:cs typeface="Arial" pitchFamily="34" charset="0"/>
              </a:rPr>
              <a:t>d</a:t>
            </a:r>
            <a:r>
              <a:rPr lang="en-US" sz="3200" dirty="0" smtClean="0">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247650" y="204788"/>
            <a:ext cx="2413000" cy="6196012"/>
            <a:chOff x="156" y="129"/>
            <a:chExt cx="1520" cy="3903"/>
          </a:xfrm>
        </p:grpSpPr>
        <p:pic>
          <p:nvPicPr>
            <p:cNvPr id="3074" name="Picture 2"/>
            <p:cNvPicPr>
              <a:picLocks noChangeAspect="1" noChangeArrowheads="1"/>
            </p:cNvPicPr>
            <p:nvPr/>
          </p:nvPicPr>
          <p:blipFill>
            <a:blip r:embed="rId2" cstate="print"/>
            <a:srcRect/>
            <a:stretch>
              <a:fillRect/>
            </a:stretch>
          </p:blipFill>
          <p:spPr bwMode="auto">
            <a:xfrm>
              <a:off x="287" y="739"/>
              <a:ext cx="1389" cy="3293"/>
            </a:xfrm>
            <a:prstGeom prst="rect">
              <a:avLst/>
            </a:prstGeom>
            <a:noFill/>
            <a:ln w="9525">
              <a:noFill/>
              <a:miter lim="800000"/>
              <a:headEnd/>
              <a:tailEnd/>
            </a:ln>
            <a:effectLst/>
          </p:spPr>
        </p:pic>
        <p:sp>
          <p:nvSpPr>
            <p:cNvPr id="3077" name="Text Box 5"/>
            <p:cNvSpPr txBox="1">
              <a:spLocks noChangeArrowheads="1"/>
            </p:cNvSpPr>
            <p:nvPr/>
          </p:nvSpPr>
          <p:spPr bwMode="auto">
            <a:xfrm>
              <a:off x="156" y="129"/>
              <a:ext cx="1216" cy="485"/>
            </a:xfrm>
            <a:prstGeom prst="rect">
              <a:avLst/>
            </a:prstGeom>
            <a:noFill/>
            <a:ln w="9525">
              <a:noFill/>
              <a:miter lim="800000"/>
              <a:headEnd/>
              <a:tailEnd/>
            </a:ln>
            <a:effectLst/>
          </p:spPr>
          <p:txBody>
            <a:bodyPr wrap="none">
              <a:spAutoFit/>
            </a:bodyPr>
            <a:lstStyle/>
            <a:p>
              <a:r>
                <a:rPr lang="en-US" sz="4400" dirty="0" smtClean="0"/>
                <a:t>C</a:t>
              </a:r>
              <a:r>
                <a:rPr lang="en-US" sz="4400" baseline="-25000" dirty="0" smtClean="0"/>
                <a:t>n</a:t>
              </a:r>
              <a:r>
                <a:rPr lang="en-US" sz="4400" dirty="0" smtClean="0"/>
                <a:t>H</a:t>
              </a:r>
              <a:r>
                <a:rPr lang="en-US" sz="4400" baseline="-25000" dirty="0" smtClean="0"/>
                <a:t>2n+2</a:t>
              </a:r>
              <a:endParaRPr lang="en-US" sz="4400" baseline="-25000" dirty="0"/>
            </a:p>
          </p:txBody>
        </p:sp>
      </p:grpSp>
      <p:grpSp>
        <p:nvGrpSpPr>
          <p:cNvPr id="3" name="Group 9"/>
          <p:cNvGrpSpPr>
            <a:grpSpLocks/>
          </p:cNvGrpSpPr>
          <p:nvPr/>
        </p:nvGrpSpPr>
        <p:grpSpPr bwMode="auto">
          <a:xfrm>
            <a:off x="3295650" y="204788"/>
            <a:ext cx="2447925" cy="6072187"/>
            <a:chOff x="2076" y="129"/>
            <a:chExt cx="1542" cy="3825"/>
          </a:xfrm>
        </p:grpSpPr>
        <p:pic>
          <p:nvPicPr>
            <p:cNvPr id="3075" name="Picture 3"/>
            <p:cNvPicPr>
              <a:picLocks noChangeAspect="1" noChangeArrowheads="1"/>
            </p:cNvPicPr>
            <p:nvPr/>
          </p:nvPicPr>
          <p:blipFill>
            <a:blip r:embed="rId3" cstate="print"/>
            <a:srcRect/>
            <a:stretch>
              <a:fillRect/>
            </a:stretch>
          </p:blipFill>
          <p:spPr bwMode="auto">
            <a:xfrm>
              <a:off x="2229" y="755"/>
              <a:ext cx="1389" cy="3199"/>
            </a:xfrm>
            <a:prstGeom prst="rect">
              <a:avLst/>
            </a:prstGeom>
            <a:noFill/>
            <a:ln w="9525">
              <a:noFill/>
              <a:miter lim="800000"/>
              <a:headEnd/>
              <a:tailEnd/>
            </a:ln>
            <a:effectLst/>
          </p:spPr>
        </p:pic>
        <p:sp>
          <p:nvSpPr>
            <p:cNvPr id="3078" name="Text Box 6"/>
            <p:cNvSpPr txBox="1">
              <a:spLocks noChangeArrowheads="1"/>
            </p:cNvSpPr>
            <p:nvPr/>
          </p:nvSpPr>
          <p:spPr bwMode="auto">
            <a:xfrm>
              <a:off x="2076" y="129"/>
              <a:ext cx="965" cy="485"/>
            </a:xfrm>
            <a:prstGeom prst="rect">
              <a:avLst/>
            </a:prstGeom>
            <a:noFill/>
            <a:ln w="9525">
              <a:noFill/>
              <a:miter lim="800000"/>
              <a:headEnd/>
              <a:tailEnd/>
            </a:ln>
            <a:effectLst/>
          </p:spPr>
          <p:txBody>
            <a:bodyPr wrap="none">
              <a:spAutoFit/>
            </a:bodyPr>
            <a:lstStyle/>
            <a:p>
              <a:r>
                <a:rPr lang="en-US" sz="4400" dirty="0" smtClean="0"/>
                <a:t>C</a:t>
              </a:r>
              <a:r>
                <a:rPr lang="en-US" sz="4400" baseline="-25000" dirty="0" smtClean="0"/>
                <a:t>n</a:t>
              </a:r>
              <a:r>
                <a:rPr lang="en-US" sz="4400" dirty="0" smtClean="0"/>
                <a:t>H</a:t>
              </a:r>
              <a:r>
                <a:rPr lang="en-US" sz="4400" baseline="-25000" dirty="0" smtClean="0"/>
                <a:t>2n</a:t>
              </a:r>
              <a:endParaRPr lang="en-US" sz="4400" baseline="-25000" dirty="0"/>
            </a:p>
          </p:txBody>
        </p:sp>
      </p:grpSp>
      <p:grpSp>
        <p:nvGrpSpPr>
          <p:cNvPr id="4" name="Group 10"/>
          <p:cNvGrpSpPr>
            <a:grpSpLocks/>
          </p:cNvGrpSpPr>
          <p:nvPr/>
        </p:nvGrpSpPr>
        <p:grpSpPr bwMode="auto">
          <a:xfrm>
            <a:off x="6324600" y="204788"/>
            <a:ext cx="1843088" cy="6099175"/>
            <a:chOff x="3984" y="129"/>
            <a:chExt cx="1161" cy="3842"/>
          </a:xfrm>
        </p:grpSpPr>
        <p:pic>
          <p:nvPicPr>
            <p:cNvPr id="3076" name="Picture 4"/>
            <p:cNvPicPr>
              <a:picLocks noChangeAspect="1" noChangeArrowheads="1"/>
            </p:cNvPicPr>
            <p:nvPr/>
          </p:nvPicPr>
          <p:blipFill>
            <a:blip r:embed="rId4" cstate="print"/>
            <a:srcRect/>
            <a:stretch>
              <a:fillRect/>
            </a:stretch>
          </p:blipFill>
          <p:spPr bwMode="auto">
            <a:xfrm>
              <a:off x="4341" y="899"/>
              <a:ext cx="747" cy="3072"/>
            </a:xfrm>
            <a:prstGeom prst="rect">
              <a:avLst/>
            </a:prstGeom>
            <a:noFill/>
            <a:ln w="9525">
              <a:noFill/>
              <a:miter lim="800000"/>
              <a:headEnd/>
              <a:tailEnd/>
            </a:ln>
            <a:effectLst/>
          </p:spPr>
        </p:pic>
        <p:sp>
          <p:nvSpPr>
            <p:cNvPr id="3079" name="Text Box 7"/>
            <p:cNvSpPr txBox="1">
              <a:spLocks noChangeArrowheads="1"/>
            </p:cNvSpPr>
            <p:nvPr/>
          </p:nvSpPr>
          <p:spPr bwMode="auto">
            <a:xfrm>
              <a:off x="3984" y="129"/>
              <a:ext cx="1161" cy="485"/>
            </a:xfrm>
            <a:prstGeom prst="rect">
              <a:avLst/>
            </a:prstGeom>
            <a:noFill/>
            <a:ln w="9525">
              <a:noFill/>
              <a:miter lim="800000"/>
              <a:headEnd/>
              <a:tailEnd/>
            </a:ln>
            <a:effectLst/>
          </p:spPr>
          <p:txBody>
            <a:bodyPr wrap="none">
              <a:spAutoFit/>
            </a:bodyPr>
            <a:lstStyle/>
            <a:p>
              <a:r>
                <a:rPr lang="en-US" sz="4400" dirty="0" smtClean="0"/>
                <a:t>C</a:t>
              </a:r>
              <a:r>
                <a:rPr lang="en-US" sz="4400" baseline="-25000" dirty="0" smtClean="0"/>
                <a:t>n</a:t>
              </a:r>
              <a:r>
                <a:rPr lang="en-US" sz="4400" dirty="0" smtClean="0"/>
                <a:t>H</a:t>
              </a:r>
              <a:r>
                <a:rPr lang="en-US" sz="4400" baseline="-25000" dirty="0" smtClean="0"/>
                <a:t>2n-2</a:t>
              </a:r>
              <a:endParaRPr lang="en-US" sz="4400" baseline="-25000" dirty="0"/>
            </a:p>
          </p:txBody>
        </p:sp>
      </p:grpSp>
      <p:sp>
        <p:nvSpPr>
          <p:cNvPr id="3083" name="AutoShape 11"/>
          <p:cNvSpPr>
            <a:spLocks noChangeArrowheads="1"/>
          </p:cNvSpPr>
          <p:nvPr/>
        </p:nvSpPr>
        <p:spPr bwMode="auto">
          <a:xfrm>
            <a:off x="2362200" y="3048000"/>
            <a:ext cx="914400" cy="533400"/>
          </a:xfrm>
          <a:prstGeom prst="rightArrow">
            <a:avLst>
              <a:gd name="adj1" fmla="val 50000"/>
              <a:gd name="adj2" fmla="val 42857"/>
            </a:avLst>
          </a:prstGeom>
          <a:solidFill>
            <a:schemeClr val="tx1"/>
          </a:solidFill>
          <a:ln w="9525">
            <a:solidFill>
              <a:schemeClr val="tx1"/>
            </a:solidFill>
            <a:miter lim="800000"/>
            <a:headEnd/>
            <a:tailEnd/>
          </a:ln>
          <a:effectLst/>
        </p:spPr>
        <p:txBody>
          <a:bodyPr wrap="none" anchor="ctr"/>
          <a:lstStyle/>
          <a:p>
            <a:endParaRPr lang="en-US"/>
          </a:p>
        </p:txBody>
      </p:sp>
      <p:sp>
        <p:nvSpPr>
          <p:cNvPr id="3084" name="AutoShape 12"/>
          <p:cNvSpPr>
            <a:spLocks noChangeArrowheads="1"/>
          </p:cNvSpPr>
          <p:nvPr/>
        </p:nvSpPr>
        <p:spPr bwMode="auto">
          <a:xfrm>
            <a:off x="5410200" y="3048000"/>
            <a:ext cx="914400" cy="533400"/>
          </a:xfrm>
          <a:prstGeom prst="rightArrow">
            <a:avLst>
              <a:gd name="adj1" fmla="val 50000"/>
              <a:gd name="adj2" fmla="val 42857"/>
            </a:avLst>
          </a:prstGeom>
          <a:solidFill>
            <a:schemeClr val="tx1"/>
          </a:solidFill>
          <a:ln w="9525">
            <a:solidFill>
              <a:schemeClr val="tx1"/>
            </a:solidFill>
            <a:miter lim="800000"/>
            <a:headEnd/>
            <a:tailEnd/>
          </a:ln>
          <a:effectLst/>
        </p:spPr>
        <p:txBody>
          <a:bodyPr wrap="none" anchor="ctr"/>
          <a:lstStyle/>
          <a:p>
            <a:endParaRPr lang="en-US"/>
          </a:p>
        </p:txBody>
      </p:sp>
      <p:sp>
        <p:nvSpPr>
          <p:cNvPr id="3085" name="Text Box 13"/>
          <p:cNvSpPr txBox="1">
            <a:spLocks noChangeArrowheads="1"/>
          </p:cNvSpPr>
          <p:nvPr/>
        </p:nvSpPr>
        <p:spPr bwMode="auto">
          <a:xfrm>
            <a:off x="1295400" y="6388100"/>
            <a:ext cx="6304675" cy="461665"/>
          </a:xfrm>
          <a:prstGeom prst="rect">
            <a:avLst/>
          </a:prstGeom>
          <a:solidFill>
            <a:srgbClr val="E3D800"/>
          </a:solidFill>
          <a:ln w="9525">
            <a:noFill/>
            <a:miter lim="800000"/>
            <a:headEnd/>
            <a:tailEnd/>
          </a:ln>
          <a:effectLst/>
        </p:spPr>
        <p:txBody>
          <a:bodyPr wrap="none">
            <a:spAutoFit/>
          </a:bodyPr>
          <a:lstStyle/>
          <a:p>
            <a:r>
              <a:rPr lang="en-US" sz="2400" b="1" dirty="0"/>
              <a:t>Two </a:t>
            </a:r>
            <a:r>
              <a:rPr lang="en-US" sz="2400" b="1" dirty="0" smtClean="0"/>
              <a:t>fewer </a:t>
            </a:r>
            <a:r>
              <a:rPr lang="en-US" sz="2400" b="1" dirty="0" err="1"/>
              <a:t>hydrogens</a:t>
            </a:r>
            <a:r>
              <a:rPr lang="en-US" sz="2400" b="1" dirty="0"/>
              <a:t> per double bond or 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85"/>
                                        </p:tgtEl>
                                        <p:attrNameLst>
                                          <p:attrName>style.visibility</p:attrName>
                                        </p:attrNameLst>
                                      </p:cBhvr>
                                      <p:to>
                                        <p:strVal val="visible"/>
                                      </p:to>
                                    </p:set>
                                    <p:animEffect transition="in" filter="dissolve">
                                      <p:cBhvr>
                                        <p:cTn id="22" dur="5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15.22.jpg</a:t>
            </a:r>
          </a:p>
        </p:txBody>
      </p:sp>
      <p:pic>
        <p:nvPicPr>
          <p:cNvPr id="18435" name="Picture 3" descr="c:\Documents and Settings\sobrien.WWNNT.000\Desktop\Orgo3_jpg_for_ppt\ch15\15.2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 name="TextBox 7"/>
          <p:cNvSpPr txBox="1"/>
          <p:nvPr/>
        </p:nvSpPr>
        <p:spPr>
          <a:xfrm>
            <a:off x="381000" y="838200"/>
            <a:ext cx="2209800" cy="3416320"/>
          </a:xfrm>
          <a:prstGeom prst="rect">
            <a:avLst/>
          </a:prstGeom>
          <a:noFill/>
        </p:spPr>
        <p:txBody>
          <a:bodyPr wrap="square" rtlCol="0">
            <a:spAutoFit/>
          </a:bodyPr>
          <a:lstStyle/>
          <a:p>
            <a:r>
              <a:rPr lang="en-US" dirty="0" smtClean="0">
                <a:latin typeface="Arial" pitchFamily="34" charset="0"/>
                <a:cs typeface="Arial" pitchFamily="34" charset="0"/>
              </a:rPr>
              <a:t>B</a:t>
            </a:r>
            <a:r>
              <a:rPr lang="en-US" baseline="-25000" dirty="0" smtClean="0">
                <a:latin typeface="Arial" pitchFamily="34" charset="0"/>
                <a:cs typeface="Arial" pitchFamily="34" charset="0"/>
              </a:rPr>
              <a:t>0</a:t>
            </a:r>
            <a:r>
              <a:rPr lang="en-US" dirty="0" smtClean="0">
                <a:latin typeface="Arial" pitchFamily="34" charset="0"/>
                <a:cs typeface="Arial" pitchFamily="34" charset="0"/>
              </a:rPr>
              <a:t> causes the electrons to circulate.  This generates an induced magnetic field B</a:t>
            </a:r>
            <a:r>
              <a:rPr lang="en-US" baseline="-25000" dirty="0" smtClean="0">
                <a:latin typeface="Arial" pitchFamily="34" charset="0"/>
                <a:cs typeface="Arial" pitchFamily="34" charset="0"/>
              </a:rPr>
              <a:t>i</a:t>
            </a:r>
            <a:r>
              <a:rPr lang="en-US" dirty="0" smtClean="0">
                <a:latin typeface="Arial" pitchFamily="34" charset="0"/>
                <a:cs typeface="Arial" pitchFamily="34" charset="0"/>
              </a:rPr>
              <a:t> at the nucleus, which opposes B</a:t>
            </a:r>
            <a:r>
              <a:rPr lang="en-US" baseline="-25000" dirty="0" smtClean="0">
                <a:latin typeface="Arial" pitchFamily="34" charset="0"/>
                <a:cs typeface="Arial" pitchFamily="34" charset="0"/>
              </a:rPr>
              <a:t>0</a:t>
            </a:r>
            <a:r>
              <a:rPr lang="en-US"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229600" cy="2554545"/>
          </a:xfrm>
          <a:prstGeom prst="rect">
            <a:avLst/>
          </a:prstGeom>
          <a:noFill/>
        </p:spPr>
        <p:txBody>
          <a:bodyPr wrap="square" rtlCol="0">
            <a:spAutoFit/>
          </a:bodyPr>
          <a:lstStyle/>
          <a:p>
            <a:r>
              <a:rPr lang="en-US" sz="3200" dirty="0" smtClean="0">
                <a:latin typeface="Arial" pitchFamily="34" charset="0"/>
                <a:cs typeface="Arial" pitchFamily="34" charset="0"/>
              </a:rPr>
              <a:t>Electronegative atoms </a:t>
            </a:r>
            <a:r>
              <a:rPr lang="en-US" sz="3200" dirty="0" err="1" smtClean="0">
                <a:latin typeface="Arial" pitchFamily="34" charset="0"/>
                <a:cs typeface="Arial" pitchFamily="34" charset="0"/>
              </a:rPr>
              <a:t>deshield</a:t>
            </a:r>
            <a:r>
              <a:rPr lang="en-US" sz="3200" dirty="0" smtClean="0">
                <a:latin typeface="Arial" pitchFamily="34" charset="0"/>
                <a:cs typeface="Arial" pitchFamily="34" charset="0"/>
              </a:rPr>
              <a:t> protons, moving them downfield.</a:t>
            </a:r>
          </a:p>
          <a:p>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Especially note the typical shifts for protons next to O and </a:t>
            </a:r>
            <a:r>
              <a:rPr lang="en-US" sz="3200" dirty="0" err="1" smtClean="0">
                <a:latin typeface="Arial" pitchFamily="34" charset="0"/>
                <a:cs typeface="Arial" pitchFamily="34" charset="0"/>
              </a:rPr>
              <a:t>Cl</a:t>
            </a:r>
            <a:r>
              <a:rPr lang="en-US" sz="3200" dirty="0" smtClean="0">
                <a:latin typeface="Arial" pitchFamily="34" charset="0"/>
                <a:cs typeface="Arial" pitchFamily="34" charset="0"/>
              </a:rPr>
              <a:t> (~3-4 </a:t>
            </a:r>
            <a:r>
              <a:rPr lang="en-US" sz="3200" dirty="0" err="1" smtClean="0">
                <a:latin typeface="Arial" pitchFamily="34" charset="0"/>
                <a:cs typeface="Arial" pitchFamily="34" charset="0"/>
              </a:rPr>
              <a:t>ppm</a:t>
            </a:r>
            <a:r>
              <a:rPr lang="en-US" sz="3200" dirty="0" smtClean="0">
                <a:latin typeface="Arial" pitchFamily="34" charset="0"/>
                <a:cs typeface="Arial" pitchFamily="34" charset="0"/>
              </a:rPr>
              <a:t>)</a:t>
            </a:r>
          </a:p>
        </p:txBody>
      </p:sp>
      <p:pic>
        <p:nvPicPr>
          <p:cNvPr id="114689" name="Picture 1"/>
          <p:cNvPicPr>
            <a:picLocks noChangeAspect="1" noChangeArrowheads="1"/>
          </p:cNvPicPr>
          <p:nvPr/>
        </p:nvPicPr>
        <p:blipFill>
          <a:blip r:embed="rId3" cstate="print"/>
          <a:srcRect/>
          <a:stretch>
            <a:fillRect/>
          </a:stretch>
        </p:blipFill>
        <p:spPr bwMode="auto">
          <a:xfrm>
            <a:off x="0" y="3581400"/>
            <a:ext cx="9160130"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15.30.jpg</a:t>
            </a:r>
          </a:p>
        </p:txBody>
      </p:sp>
      <p:pic>
        <p:nvPicPr>
          <p:cNvPr id="20483" name="Picture 3" descr="c:\Documents and Settings\sobrien.WWNNT.000\Desktop\Orgo3_jpg_for_ppt\ch15\15.3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457200" y="457200"/>
            <a:ext cx="8229600" cy="954107"/>
          </a:xfrm>
          <a:prstGeom prst="rect">
            <a:avLst/>
          </a:prstGeom>
          <a:noFill/>
        </p:spPr>
        <p:txBody>
          <a:bodyPr wrap="square" rtlCol="0">
            <a:spAutoFit/>
          </a:bodyPr>
          <a:lstStyle/>
          <a:p>
            <a:pPr>
              <a:buFont typeface="Arial" pitchFamily="34" charset="0"/>
              <a:buChar char="•"/>
            </a:pPr>
            <a:r>
              <a:rPr lang="en-US" sz="2800" dirty="0" smtClean="0">
                <a:latin typeface="Arial" pitchFamily="34" charset="0"/>
                <a:cs typeface="Arial" pitchFamily="34" charset="0"/>
              </a:rPr>
              <a:t>The circulation of p-electrons in a magnetic field produce particularly strong chemical-shift effects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914400"/>
            <a:ext cx="4191000" cy="6986528"/>
          </a:xfrm>
          <a:prstGeom prst="rect">
            <a:avLst/>
          </a:prstGeom>
          <a:noFill/>
        </p:spPr>
        <p:txBody>
          <a:bodyPr wrap="square" rtlCol="0">
            <a:spAutoFit/>
          </a:bodyPr>
          <a:lstStyle/>
          <a:p>
            <a:r>
              <a:rPr lang="en-US" sz="3200" dirty="0" err="1" smtClean="0">
                <a:latin typeface="Arial" pitchFamily="34" charset="0"/>
                <a:cs typeface="Arial" pitchFamily="34" charset="0"/>
              </a:rPr>
              <a:t>Allylic</a:t>
            </a:r>
            <a:r>
              <a:rPr lang="en-US" sz="3200" dirty="0" smtClean="0">
                <a:latin typeface="Arial" pitchFamily="34" charset="0"/>
                <a:cs typeface="Arial" pitchFamily="34" charset="0"/>
              </a:rPr>
              <a:t> and </a:t>
            </a:r>
            <a:r>
              <a:rPr lang="en-US" sz="3200" dirty="0" err="1" smtClean="0">
                <a:latin typeface="Arial" pitchFamily="34" charset="0"/>
                <a:cs typeface="Arial" pitchFamily="34" charset="0"/>
              </a:rPr>
              <a:t>propargylic</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hydrogens</a:t>
            </a:r>
            <a:r>
              <a:rPr lang="en-US" sz="3200" dirty="0" smtClean="0">
                <a:latin typeface="Arial" pitchFamily="34" charset="0"/>
                <a:cs typeface="Arial" pitchFamily="34" charset="0"/>
              </a:rPr>
              <a:t> generally appear on either side of 2 </a:t>
            </a:r>
            <a:r>
              <a:rPr lang="en-US" sz="3200" dirty="0" err="1" smtClean="0">
                <a:latin typeface="Arial" pitchFamily="34" charset="0"/>
                <a:cs typeface="Arial" pitchFamily="34" charset="0"/>
              </a:rPr>
              <a:t>ppm</a:t>
            </a:r>
            <a:r>
              <a:rPr lang="en-US" sz="3200" dirty="0" smtClean="0">
                <a:latin typeface="Arial" pitchFamily="34" charset="0"/>
                <a:cs typeface="Arial" pitchFamily="34" charset="0"/>
              </a:rPr>
              <a:t>.</a:t>
            </a:r>
          </a:p>
          <a:p>
            <a:endParaRPr lang="en-US" sz="3200" dirty="0">
              <a:latin typeface="Arial" pitchFamily="34" charset="0"/>
              <a:cs typeface="Arial" pitchFamily="34" charset="0"/>
            </a:endParaRPr>
          </a:p>
          <a:p>
            <a:r>
              <a:rPr lang="en-US" sz="3200" dirty="0" err="1" smtClean="0">
                <a:latin typeface="Arial" pitchFamily="34" charset="0"/>
                <a:cs typeface="Arial" pitchFamily="34" charset="0"/>
              </a:rPr>
              <a:t>Hydrogens</a:t>
            </a:r>
            <a:r>
              <a:rPr lang="en-US" sz="3200" dirty="0" smtClean="0">
                <a:latin typeface="Arial" pitchFamily="34" charset="0"/>
                <a:cs typeface="Arial" pitchFamily="34" charset="0"/>
              </a:rPr>
              <a:t> next to a carbonyl, or at a </a:t>
            </a:r>
            <a:r>
              <a:rPr lang="en-US" sz="3200" dirty="0" err="1" smtClean="0">
                <a:latin typeface="Arial" pitchFamily="34" charset="0"/>
                <a:cs typeface="Arial" pitchFamily="34" charset="0"/>
              </a:rPr>
              <a:t>benzylic</a:t>
            </a:r>
            <a:r>
              <a:rPr lang="en-US" sz="3200" dirty="0" smtClean="0">
                <a:latin typeface="Arial" pitchFamily="34" charset="0"/>
                <a:cs typeface="Arial" pitchFamily="34" charset="0"/>
              </a:rPr>
              <a:t> position, are generally in the 2-3 </a:t>
            </a:r>
            <a:r>
              <a:rPr lang="en-US" sz="3200" dirty="0" err="1" smtClean="0">
                <a:latin typeface="Arial" pitchFamily="34" charset="0"/>
                <a:cs typeface="Arial" pitchFamily="34" charset="0"/>
              </a:rPr>
              <a:t>ppm</a:t>
            </a:r>
            <a:r>
              <a:rPr lang="en-US" sz="3200" dirty="0" smtClean="0">
                <a:latin typeface="Arial" pitchFamily="34" charset="0"/>
                <a:cs typeface="Arial" pitchFamily="34" charset="0"/>
              </a:rPr>
              <a:t> range.</a:t>
            </a:r>
          </a:p>
          <a:p>
            <a:endParaRPr lang="en-US" sz="3200" dirty="0">
              <a:latin typeface="Arial" pitchFamily="34" charset="0"/>
              <a:cs typeface="Arial" pitchFamily="34" charset="0"/>
            </a:endParaRPr>
          </a:p>
          <a:p>
            <a:endParaRPr lang="en-US" sz="3200" dirty="0" smtClean="0">
              <a:latin typeface="Arial" pitchFamily="34" charset="0"/>
              <a:cs typeface="Arial" pitchFamily="34" charset="0"/>
            </a:endParaRPr>
          </a:p>
          <a:p>
            <a:endParaRPr lang="en-US" sz="3200" dirty="0">
              <a:latin typeface="Arial" pitchFamily="34" charset="0"/>
              <a:cs typeface="Arial" pitchFamily="34" charset="0"/>
            </a:endParaRPr>
          </a:p>
          <a:p>
            <a:endParaRPr lang="en-US" sz="3200" dirty="0" smtClean="0">
              <a:latin typeface="Arial" pitchFamily="34" charset="0"/>
              <a:cs typeface="Arial" pitchFamily="34" charset="0"/>
            </a:endParaRPr>
          </a:p>
        </p:txBody>
      </p:sp>
      <p:pic>
        <p:nvPicPr>
          <p:cNvPr id="112641" name="Picture 1"/>
          <p:cNvPicPr>
            <a:picLocks noChangeAspect="1" noChangeArrowheads="1"/>
          </p:cNvPicPr>
          <p:nvPr/>
        </p:nvPicPr>
        <p:blipFill>
          <a:blip r:embed="rId2" cstate="print"/>
          <a:srcRect/>
          <a:stretch>
            <a:fillRect/>
          </a:stretch>
        </p:blipFill>
        <p:spPr bwMode="auto">
          <a:xfrm>
            <a:off x="0" y="990600"/>
            <a:ext cx="4114800" cy="4781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81000"/>
            <a:ext cx="8839200" cy="2246769"/>
          </a:xfrm>
          <a:prstGeom prst="rect">
            <a:avLst/>
          </a:prstGeom>
          <a:noFill/>
        </p:spPr>
        <p:txBody>
          <a:bodyPr wrap="square" rtlCol="0">
            <a:spAutoFit/>
          </a:bodyPr>
          <a:lstStyle/>
          <a:p>
            <a:pPr>
              <a:buFont typeface="Arial" pitchFamily="34" charset="0"/>
              <a:buChar char="•"/>
            </a:pPr>
            <a:r>
              <a:rPr lang="en-US" sz="2800" dirty="0" err="1" smtClean="0">
                <a:latin typeface="Arial" pitchFamily="34" charset="0"/>
                <a:cs typeface="Arial" pitchFamily="34" charset="0"/>
              </a:rPr>
              <a:t>Vinylic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hydrogens</a:t>
            </a:r>
            <a:r>
              <a:rPr lang="en-US" sz="2800" dirty="0" smtClean="0">
                <a:latin typeface="Arial" pitchFamily="34" charset="0"/>
                <a:cs typeface="Arial" pitchFamily="34" charset="0"/>
              </a:rPr>
              <a:t> appear ~</a:t>
            </a:r>
            <a:r>
              <a:rPr lang="en-US" sz="2800" dirty="0" smtClean="0">
                <a:latin typeface="Symbol" pitchFamily="18" charset="2"/>
                <a:cs typeface="Arial" pitchFamily="34" charset="0"/>
              </a:rPr>
              <a:t>d </a:t>
            </a:r>
            <a:r>
              <a:rPr lang="en-US" sz="2800" dirty="0" smtClean="0">
                <a:latin typeface="Arial" pitchFamily="34" charset="0"/>
                <a:cs typeface="Arial" pitchFamily="34" charset="0"/>
              </a:rPr>
              <a:t>4.5-6</a:t>
            </a:r>
          </a:p>
          <a:p>
            <a:pPr>
              <a:buFont typeface="Arial" pitchFamily="34" charset="0"/>
              <a:buChar char="•"/>
            </a:pPr>
            <a:r>
              <a:rPr lang="en-US" sz="2800" dirty="0" err="1" smtClean="0">
                <a:latin typeface="Arial" pitchFamily="34" charset="0"/>
                <a:cs typeface="Arial" pitchFamily="34" charset="0"/>
              </a:rPr>
              <a:t>Hydrogens</a:t>
            </a:r>
            <a:r>
              <a:rPr lang="en-US" sz="2800" dirty="0" smtClean="0">
                <a:latin typeface="Arial" pitchFamily="34" charset="0"/>
                <a:cs typeface="Arial" pitchFamily="34" charset="0"/>
              </a:rPr>
              <a:t> on an aromatic ring appear ~</a:t>
            </a:r>
            <a:r>
              <a:rPr lang="en-US" sz="2800" dirty="0" smtClean="0">
                <a:latin typeface="Symbol" pitchFamily="18" charset="2"/>
                <a:cs typeface="Arial" pitchFamily="34" charset="0"/>
              </a:rPr>
              <a:t>d</a:t>
            </a:r>
            <a:r>
              <a:rPr lang="en-US" sz="2800" dirty="0" smtClean="0">
                <a:latin typeface="Arial" pitchFamily="34" charset="0"/>
                <a:cs typeface="Arial" pitchFamily="34" charset="0"/>
              </a:rPr>
              <a:t> 7-8 </a:t>
            </a:r>
          </a:p>
          <a:p>
            <a:pPr>
              <a:buFont typeface="Arial" pitchFamily="34" charset="0"/>
              <a:buChar char="•"/>
            </a:pPr>
            <a:endParaRPr lang="en-US" sz="2800" dirty="0" smtClean="0">
              <a:latin typeface="Arial" pitchFamily="34" charset="0"/>
              <a:cs typeface="Arial" pitchFamily="34" charset="0"/>
            </a:endParaRPr>
          </a:p>
          <a:p>
            <a:pPr>
              <a:buFont typeface="Arial" pitchFamily="34" charset="0"/>
              <a:buChar char="•"/>
            </a:pPr>
            <a:r>
              <a:rPr lang="en-US" sz="2800" dirty="0" err="1" smtClean="0">
                <a:latin typeface="Arial" pitchFamily="34" charset="0"/>
                <a:cs typeface="Arial" pitchFamily="34" charset="0"/>
              </a:rPr>
              <a:t>Aldehyde</a:t>
            </a:r>
            <a:r>
              <a:rPr lang="en-US" sz="2800" dirty="0" smtClean="0">
                <a:latin typeface="Arial" pitchFamily="34" charset="0"/>
                <a:cs typeface="Arial" pitchFamily="34" charset="0"/>
              </a:rPr>
              <a:t> protons ~</a:t>
            </a:r>
            <a:r>
              <a:rPr lang="en-US" sz="2800" dirty="0" smtClean="0">
                <a:latin typeface="Symbol" pitchFamily="18" charset="2"/>
                <a:cs typeface="Arial" pitchFamily="34" charset="0"/>
              </a:rPr>
              <a:t>d </a:t>
            </a:r>
            <a:r>
              <a:rPr lang="en-US" sz="2800" dirty="0" smtClean="0">
                <a:latin typeface="Arial" pitchFamily="34" charset="0"/>
                <a:cs typeface="Arial" pitchFamily="34" charset="0"/>
              </a:rPr>
              <a:t>9-10 </a:t>
            </a:r>
            <a:r>
              <a:rPr lang="en-US" sz="2800" dirty="0" err="1" smtClean="0">
                <a:latin typeface="Arial" pitchFamily="34" charset="0"/>
                <a:cs typeface="Arial" pitchFamily="34" charset="0"/>
              </a:rPr>
              <a:t>ppm</a:t>
            </a:r>
            <a:endParaRPr lang="en-US" sz="2800" dirty="0" smtClean="0">
              <a:latin typeface="Arial" pitchFamily="34" charset="0"/>
              <a:cs typeface="Arial" pitchFamily="34" charset="0"/>
            </a:endParaRPr>
          </a:p>
          <a:p>
            <a:pPr>
              <a:buFont typeface="Arial" pitchFamily="34" charset="0"/>
              <a:buChar char="•"/>
            </a:pPr>
            <a:r>
              <a:rPr lang="en-US" sz="2800" dirty="0" smtClean="0">
                <a:latin typeface="Arial" pitchFamily="34" charset="0"/>
                <a:cs typeface="Arial" pitchFamily="34" charset="0"/>
              </a:rPr>
              <a:t>Carboxylic acid shifts vary, but are typically ~</a:t>
            </a:r>
            <a:r>
              <a:rPr lang="en-US" sz="2800" dirty="0" smtClean="0">
                <a:latin typeface="Symbol" pitchFamily="18" charset="2"/>
                <a:cs typeface="Arial" pitchFamily="34" charset="0"/>
              </a:rPr>
              <a:t>d </a:t>
            </a:r>
            <a:r>
              <a:rPr lang="en-US" sz="2800" dirty="0" smtClean="0">
                <a:latin typeface="Arial" pitchFamily="34" charset="0"/>
                <a:cs typeface="Arial" pitchFamily="34" charset="0"/>
              </a:rPr>
              <a:t>10-13</a:t>
            </a:r>
          </a:p>
        </p:txBody>
      </p:sp>
      <p:pic>
        <p:nvPicPr>
          <p:cNvPr id="111617" name="Picture 1"/>
          <p:cNvPicPr>
            <a:picLocks noChangeAspect="1" noChangeArrowheads="1"/>
          </p:cNvPicPr>
          <p:nvPr/>
        </p:nvPicPr>
        <p:blipFill>
          <a:blip r:embed="rId2" cstate="print"/>
          <a:srcRect/>
          <a:stretch>
            <a:fillRect/>
          </a:stretch>
        </p:blipFill>
        <p:spPr bwMode="auto">
          <a:xfrm>
            <a:off x="0" y="3657601"/>
            <a:ext cx="9012621"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15.32.jpg</a:t>
            </a:r>
          </a:p>
        </p:txBody>
      </p:sp>
      <p:pic>
        <p:nvPicPr>
          <p:cNvPr id="21507" name="Picture 3" descr="c:\Documents and Settings\sobrien.WWNNT.000\Desktop\Orgo3_jpg_for_ppt\ch15\15.3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6" name="TextBox 5"/>
          <p:cNvSpPr txBox="1"/>
          <p:nvPr/>
        </p:nvSpPr>
        <p:spPr>
          <a:xfrm>
            <a:off x="685800" y="533400"/>
            <a:ext cx="8458200" cy="1077218"/>
          </a:xfrm>
          <a:prstGeom prst="rect">
            <a:avLst/>
          </a:prstGeom>
          <a:noFill/>
        </p:spPr>
        <p:txBody>
          <a:bodyPr wrap="square" rtlCol="0">
            <a:spAutoFit/>
          </a:bodyPr>
          <a:lstStyle/>
          <a:p>
            <a:r>
              <a:rPr lang="en-US" sz="3200" dirty="0" smtClean="0">
                <a:latin typeface="Arial" pitchFamily="34" charset="0"/>
                <a:cs typeface="Arial" pitchFamily="34" charset="0"/>
              </a:rPr>
              <a:t>A magnetic field induces a “ring current” of </a:t>
            </a:r>
            <a:r>
              <a:rPr lang="en-US" sz="3200" dirty="0" smtClean="0">
                <a:latin typeface="Symbol" pitchFamily="18" charset="2"/>
                <a:cs typeface="Arial" pitchFamily="34" charset="0"/>
              </a:rPr>
              <a:t>p</a:t>
            </a:r>
            <a:r>
              <a:rPr lang="en-US" sz="3200" dirty="0" smtClean="0">
                <a:latin typeface="Arial" pitchFamily="34" charset="0"/>
                <a:cs typeface="Arial" pitchFamily="34" charset="0"/>
              </a:rPr>
              <a:t>-electrons around an </a:t>
            </a:r>
            <a:r>
              <a:rPr lang="en-US" sz="3200" smtClean="0">
                <a:latin typeface="Arial" pitchFamily="34" charset="0"/>
                <a:cs typeface="Arial" pitchFamily="34" charset="0"/>
              </a:rPr>
              <a:t>aromatic ring…</a:t>
            </a:r>
            <a:endParaRPr lang="en-US" sz="3200" dirty="0" smtClean="0">
              <a:latin typeface="Arial" pitchFamily="34" charset="0"/>
              <a:cs typeface="Arial" pitchFamily="34" charset="0"/>
            </a:endParaRPr>
          </a:p>
        </p:txBody>
      </p:sp>
      <p:sp>
        <p:nvSpPr>
          <p:cNvPr id="7" name="TextBox 6"/>
          <p:cNvSpPr txBox="1"/>
          <p:nvPr/>
        </p:nvSpPr>
        <p:spPr>
          <a:xfrm>
            <a:off x="3657600" y="4343400"/>
            <a:ext cx="5194051" cy="1569660"/>
          </a:xfrm>
          <a:prstGeom prst="rect">
            <a:avLst/>
          </a:prstGeom>
          <a:noFill/>
        </p:spPr>
        <p:txBody>
          <a:bodyPr wrap="none" rtlCol="0">
            <a:spAutoFit/>
          </a:bodyPr>
          <a:lstStyle/>
          <a:p>
            <a:r>
              <a:rPr lang="en-US" sz="3200" dirty="0" smtClean="0">
                <a:latin typeface="Arial" pitchFamily="34" charset="0"/>
                <a:cs typeface="Arial" pitchFamily="34" charset="0"/>
              </a:rPr>
              <a:t>…resulting in a pronounced</a:t>
            </a:r>
          </a:p>
          <a:p>
            <a:r>
              <a:rPr lang="en-US" sz="3200" dirty="0" smtClean="0">
                <a:latin typeface="Arial" pitchFamily="34" charset="0"/>
                <a:cs typeface="Arial" pitchFamily="34" charset="0"/>
              </a:rPr>
              <a:t>downfield chemical shift</a:t>
            </a:r>
          </a:p>
          <a:p>
            <a:r>
              <a:rPr lang="en-US" sz="3200" dirty="0" smtClean="0">
                <a:latin typeface="Arial" pitchFamily="34" charset="0"/>
                <a:cs typeface="Arial" pitchFamily="34" charset="0"/>
              </a:rPr>
              <a:t>(~7-8 </a:t>
            </a:r>
            <a:r>
              <a:rPr lang="en-US" sz="3200" dirty="0" err="1" smtClean="0">
                <a:latin typeface="Arial" pitchFamily="34" charset="0"/>
                <a:cs typeface="Arial" pitchFamily="34" charset="0"/>
              </a:rPr>
              <a:t>ppm</a:t>
            </a:r>
            <a:r>
              <a:rPr lang="en-US" sz="3200"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1619250" y="1228725"/>
            <a:ext cx="5905500" cy="4333875"/>
          </a:xfrm>
          <a:prstGeom prst="rect">
            <a:avLst/>
          </a:prstGeom>
          <a:noFill/>
          <a:ln w="9525">
            <a:noFill/>
            <a:miter lim="800000"/>
            <a:headEnd/>
            <a:tailEnd/>
          </a:ln>
          <a:effectLst/>
        </p:spPr>
      </p:pic>
      <p:graphicFrame>
        <p:nvGraphicFramePr>
          <p:cNvPr id="73731" name="Object 3"/>
          <p:cNvGraphicFramePr>
            <a:graphicFrameLocks noChangeAspect="1"/>
          </p:cNvGraphicFramePr>
          <p:nvPr/>
        </p:nvGraphicFramePr>
        <p:xfrm>
          <a:off x="1976438" y="1452563"/>
          <a:ext cx="2024062" cy="1600200"/>
        </p:xfrm>
        <a:graphic>
          <a:graphicData uri="http://schemas.openxmlformats.org/presentationml/2006/ole">
            <p:oleObj spid="_x0000_s120834" name="CS ChemDraw Drawing" r:id="rId4" imgW="1357574" imgH="1064909" progId="ChemDraw.Document.6.0">
              <p:embed/>
            </p:oleObj>
          </a:graphicData>
        </a:graphic>
      </p:graphicFrame>
      <p:sp>
        <p:nvSpPr>
          <p:cNvPr id="4" name="TextBox 3"/>
          <p:cNvSpPr txBox="1"/>
          <p:nvPr/>
        </p:nvSpPr>
        <p:spPr>
          <a:xfrm>
            <a:off x="5181600" y="3810000"/>
            <a:ext cx="356188" cy="461665"/>
          </a:xfrm>
          <a:prstGeom prst="rect">
            <a:avLst/>
          </a:prstGeom>
          <a:noFill/>
        </p:spPr>
        <p:txBody>
          <a:bodyPr wrap="none" rtlCol="0">
            <a:spAutoFit/>
          </a:bodyPr>
          <a:lstStyle/>
          <a:p>
            <a:r>
              <a:rPr lang="en-US" dirty="0" smtClean="0">
                <a:solidFill>
                  <a:srgbClr val="0070C0"/>
                </a:solidFill>
                <a:latin typeface="Arial" pitchFamily="34" charset="0"/>
                <a:cs typeface="Arial" pitchFamily="34" charset="0"/>
              </a:rPr>
              <a:t>1</a:t>
            </a:r>
          </a:p>
        </p:txBody>
      </p:sp>
      <p:sp>
        <p:nvSpPr>
          <p:cNvPr id="5" name="TextBox 4"/>
          <p:cNvSpPr txBox="1"/>
          <p:nvPr/>
        </p:nvSpPr>
        <p:spPr>
          <a:xfrm>
            <a:off x="5715000" y="3352800"/>
            <a:ext cx="356188" cy="461665"/>
          </a:xfrm>
          <a:prstGeom prst="rect">
            <a:avLst/>
          </a:prstGeom>
          <a:noFill/>
        </p:spPr>
        <p:txBody>
          <a:bodyPr wrap="none" rtlCol="0">
            <a:spAutoFit/>
          </a:bodyPr>
          <a:lstStyle/>
          <a:p>
            <a:r>
              <a:rPr lang="en-US" dirty="0" smtClean="0">
                <a:solidFill>
                  <a:srgbClr val="0070C0"/>
                </a:solidFill>
                <a:latin typeface="Arial" pitchFamily="34" charset="0"/>
                <a:cs typeface="Arial" pitchFamily="34" charset="0"/>
              </a:rPr>
              <a:t>2</a:t>
            </a:r>
          </a:p>
        </p:txBody>
      </p:sp>
      <p:sp>
        <p:nvSpPr>
          <p:cNvPr id="6" name="TextBox 5"/>
          <p:cNvSpPr txBox="1"/>
          <p:nvPr/>
        </p:nvSpPr>
        <p:spPr>
          <a:xfrm>
            <a:off x="6019800" y="2514600"/>
            <a:ext cx="356188" cy="461665"/>
          </a:xfrm>
          <a:prstGeom prst="rect">
            <a:avLst/>
          </a:prstGeom>
          <a:noFill/>
        </p:spPr>
        <p:txBody>
          <a:bodyPr wrap="none" rtlCol="0">
            <a:spAutoFit/>
          </a:bodyPr>
          <a:lstStyle/>
          <a:p>
            <a:r>
              <a:rPr lang="en-US" dirty="0" smtClean="0">
                <a:solidFill>
                  <a:srgbClr val="0070C0"/>
                </a:solidFill>
                <a:latin typeface="Arial" pitchFamily="34" charset="0"/>
                <a:cs typeface="Arial" pitchFamily="34" charset="0"/>
              </a:rPr>
              <a:t>3</a:t>
            </a:r>
          </a:p>
        </p:txBody>
      </p:sp>
      <p:sp>
        <p:nvSpPr>
          <p:cNvPr id="7" name="TextBox 6"/>
          <p:cNvSpPr txBox="1"/>
          <p:nvPr/>
        </p:nvSpPr>
        <p:spPr>
          <a:xfrm>
            <a:off x="6477000" y="1066800"/>
            <a:ext cx="356188" cy="461665"/>
          </a:xfrm>
          <a:prstGeom prst="rect">
            <a:avLst/>
          </a:prstGeom>
          <a:noFill/>
        </p:spPr>
        <p:txBody>
          <a:bodyPr wrap="none" rtlCol="0">
            <a:spAutoFit/>
          </a:bodyPr>
          <a:lstStyle/>
          <a:p>
            <a:r>
              <a:rPr lang="en-US" dirty="0" smtClean="0">
                <a:solidFill>
                  <a:srgbClr val="0070C0"/>
                </a:solidFill>
                <a:latin typeface="Arial" pitchFamily="34" charset="0"/>
                <a:cs typeface="Arial"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533400"/>
            <a:ext cx="7467600" cy="2062103"/>
          </a:xfrm>
          <a:prstGeom prst="rect">
            <a:avLst/>
          </a:prstGeom>
          <a:noFill/>
        </p:spPr>
        <p:txBody>
          <a:bodyPr wrap="square" rtlCol="0">
            <a:spAutoFit/>
          </a:bodyPr>
          <a:lstStyle/>
          <a:p>
            <a:pPr algn="just"/>
            <a:r>
              <a:rPr lang="en-US" sz="3200" dirty="0" smtClean="0">
                <a:latin typeface="Arial" pitchFamily="34" charset="0"/>
                <a:cs typeface="Arial" pitchFamily="34" charset="0"/>
              </a:rPr>
              <a:t>Protons that are interchangeable via bond rotation or symmetry have the same chemical shift and appear as one signal.</a:t>
            </a:r>
          </a:p>
        </p:txBody>
      </p:sp>
      <p:graphicFrame>
        <p:nvGraphicFramePr>
          <p:cNvPr id="125954" name="Object 2"/>
          <p:cNvGraphicFramePr>
            <a:graphicFrameLocks noChangeAspect="1"/>
          </p:cNvGraphicFramePr>
          <p:nvPr/>
        </p:nvGraphicFramePr>
        <p:xfrm>
          <a:off x="381000" y="2895600"/>
          <a:ext cx="4602078" cy="1630279"/>
        </p:xfrm>
        <a:graphic>
          <a:graphicData uri="http://schemas.openxmlformats.org/presentationml/2006/ole">
            <p:oleObj spid="_x0000_s125954" name="CS ChemDraw Drawing" r:id="rId3" imgW="2428690" imgH="860628" progId="ChemDraw.Document.6.0">
              <p:embed/>
            </p:oleObj>
          </a:graphicData>
        </a:graphic>
      </p:graphicFrame>
      <p:graphicFrame>
        <p:nvGraphicFramePr>
          <p:cNvPr id="125955" name="Object 3"/>
          <p:cNvGraphicFramePr>
            <a:graphicFrameLocks noChangeAspect="1"/>
          </p:cNvGraphicFramePr>
          <p:nvPr/>
        </p:nvGraphicFramePr>
        <p:xfrm>
          <a:off x="4318333" y="4953000"/>
          <a:ext cx="4292267" cy="1371600"/>
        </p:xfrm>
        <a:graphic>
          <a:graphicData uri="http://schemas.openxmlformats.org/presentationml/2006/ole">
            <p:oleObj spid="_x0000_s125955" name="CS ChemDraw Drawing" r:id="rId4" imgW="2265770" imgH="723630" progId="ChemDraw.Document.6.0">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pitchFamily="34" charset="0"/>
                <a:cs typeface="Arial" pitchFamily="34" charset="0"/>
              </a:rPr>
              <a:t>Integration of NMR Signals</a:t>
            </a:r>
            <a:endParaRPr lang="en-US" sz="4000" dirty="0">
              <a:latin typeface="Arial" pitchFamily="34" charset="0"/>
              <a:cs typeface="Arial" pitchFamily="34" charset="0"/>
            </a:endParaRPr>
          </a:p>
        </p:txBody>
      </p:sp>
      <p:sp>
        <p:nvSpPr>
          <p:cNvPr id="3" name="TextBox 2"/>
          <p:cNvSpPr txBox="1"/>
          <p:nvPr/>
        </p:nvSpPr>
        <p:spPr>
          <a:xfrm>
            <a:off x="381000" y="2251770"/>
            <a:ext cx="8367537" cy="3539430"/>
          </a:xfrm>
          <a:prstGeom prst="rect">
            <a:avLst/>
          </a:prstGeom>
          <a:noFill/>
        </p:spPr>
        <p:txBody>
          <a:bodyPr wrap="square" rtlCol="0">
            <a:spAutoFit/>
          </a:bodyPr>
          <a:lstStyle/>
          <a:p>
            <a:r>
              <a:rPr lang="en-US" sz="3200" dirty="0" smtClean="0">
                <a:latin typeface="Arial" pitchFamily="34" charset="0"/>
                <a:cs typeface="Arial" pitchFamily="34" charset="0"/>
              </a:rPr>
              <a:t>The area under an NMR signal is proportional to the number of H that cause the signal.</a:t>
            </a:r>
          </a:p>
          <a:p>
            <a:endParaRPr lang="en-US" sz="3200" dirty="0">
              <a:latin typeface="Arial" pitchFamily="34" charset="0"/>
              <a:cs typeface="Arial" pitchFamily="34" charset="0"/>
            </a:endParaRPr>
          </a:p>
          <a:p>
            <a:r>
              <a:rPr lang="en-US" sz="3200" dirty="0" smtClean="0">
                <a:latin typeface="Arial" pitchFamily="34" charset="0"/>
                <a:cs typeface="Arial" pitchFamily="34" charset="0"/>
              </a:rPr>
              <a:t>Computers can “integrate” (calculate the</a:t>
            </a:r>
          </a:p>
          <a:p>
            <a:r>
              <a:rPr lang="en-US" sz="3200" dirty="0" smtClean="0">
                <a:latin typeface="Arial" pitchFamily="34" charset="0"/>
                <a:cs typeface="Arial" pitchFamily="34" charset="0"/>
              </a:rPr>
              <a:t>areas of) NMR signals, and allow ratios to be calculated.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1619250" y="1228725"/>
            <a:ext cx="5905500" cy="4333875"/>
          </a:xfrm>
          <a:prstGeom prst="rect">
            <a:avLst/>
          </a:prstGeom>
          <a:noFill/>
          <a:ln w="9525">
            <a:noFill/>
            <a:miter lim="800000"/>
            <a:headEnd/>
            <a:tailEnd/>
          </a:ln>
          <a:effectLst/>
        </p:spPr>
      </p:pic>
      <p:graphicFrame>
        <p:nvGraphicFramePr>
          <p:cNvPr id="73731" name="Object 3"/>
          <p:cNvGraphicFramePr>
            <a:graphicFrameLocks noChangeAspect="1"/>
          </p:cNvGraphicFramePr>
          <p:nvPr/>
        </p:nvGraphicFramePr>
        <p:xfrm>
          <a:off x="1981200" y="1447800"/>
          <a:ext cx="2049462" cy="1612181"/>
        </p:xfrm>
        <a:graphic>
          <a:graphicData uri="http://schemas.openxmlformats.org/presentationml/2006/ole">
            <p:oleObj spid="_x0000_s74754" name="CS ChemDraw Drawing" r:id="rId4" imgW="1354607" imgH="1064909" progId="ChemDraw.Document.6.0">
              <p:embed/>
            </p:oleObj>
          </a:graphicData>
        </a:graphic>
      </p:graphicFrame>
      <p:sp>
        <p:nvSpPr>
          <p:cNvPr id="4" name="TextBox 3"/>
          <p:cNvSpPr txBox="1"/>
          <p:nvPr/>
        </p:nvSpPr>
        <p:spPr>
          <a:xfrm>
            <a:off x="5206412" y="4567535"/>
            <a:ext cx="356188" cy="461665"/>
          </a:xfrm>
          <a:prstGeom prst="rect">
            <a:avLst/>
          </a:prstGeom>
          <a:noFill/>
        </p:spPr>
        <p:txBody>
          <a:bodyPr wrap="none" rtlCol="0">
            <a:spAutoFit/>
          </a:bodyPr>
          <a:lstStyle/>
          <a:p>
            <a:r>
              <a:rPr lang="en-US" dirty="0" smtClean="0">
                <a:solidFill>
                  <a:srgbClr val="0070C0"/>
                </a:solidFill>
                <a:latin typeface="Arial" pitchFamily="34" charset="0"/>
                <a:cs typeface="Arial" pitchFamily="34" charset="0"/>
              </a:rPr>
              <a:t>1</a:t>
            </a:r>
          </a:p>
        </p:txBody>
      </p:sp>
      <p:sp>
        <p:nvSpPr>
          <p:cNvPr id="5" name="TextBox 4"/>
          <p:cNvSpPr txBox="1"/>
          <p:nvPr/>
        </p:nvSpPr>
        <p:spPr>
          <a:xfrm>
            <a:off x="5791200" y="4567535"/>
            <a:ext cx="356188" cy="461665"/>
          </a:xfrm>
          <a:prstGeom prst="rect">
            <a:avLst/>
          </a:prstGeom>
          <a:noFill/>
        </p:spPr>
        <p:txBody>
          <a:bodyPr wrap="none" rtlCol="0">
            <a:spAutoFit/>
          </a:bodyPr>
          <a:lstStyle/>
          <a:p>
            <a:r>
              <a:rPr lang="en-US" dirty="0" smtClean="0">
                <a:solidFill>
                  <a:srgbClr val="0070C0"/>
                </a:solidFill>
                <a:latin typeface="Arial" pitchFamily="34" charset="0"/>
                <a:cs typeface="Arial" pitchFamily="34" charset="0"/>
              </a:rPr>
              <a:t>2</a:t>
            </a:r>
          </a:p>
        </p:txBody>
      </p:sp>
      <p:sp>
        <p:nvSpPr>
          <p:cNvPr id="6" name="TextBox 5"/>
          <p:cNvSpPr txBox="1"/>
          <p:nvPr/>
        </p:nvSpPr>
        <p:spPr>
          <a:xfrm>
            <a:off x="6044612" y="4567535"/>
            <a:ext cx="356188" cy="461665"/>
          </a:xfrm>
          <a:prstGeom prst="rect">
            <a:avLst/>
          </a:prstGeom>
          <a:noFill/>
        </p:spPr>
        <p:txBody>
          <a:bodyPr wrap="none" rtlCol="0">
            <a:spAutoFit/>
          </a:bodyPr>
          <a:lstStyle/>
          <a:p>
            <a:r>
              <a:rPr lang="en-US" dirty="0" smtClean="0">
                <a:solidFill>
                  <a:srgbClr val="0070C0"/>
                </a:solidFill>
                <a:latin typeface="Arial" pitchFamily="34" charset="0"/>
                <a:cs typeface="Arial" pitchFamily="34" charset="0"/>
              </a:rPr>
              <a:t>3</a:t>
            </a:r>
          </a:p>
        </p:txBody>
      </p:sp>
      <p:sp>
        <p:nvSpPr>
          <p:cNvPr id="7" name="TextBox 6"/>
          <p:cNvSpPr txBox="1"/>
          <p:nvPr/>
        </p:nvSpPr>
        <p:spPr>
          <a:xfrm>
            <a:off x="6477000" y="4567535"/>
            <a:ext cx="356188" cy="461665"/>
          </a:xfrm>
          <a:prstGeom prst="rect">
            <a:avLst/>
          </a:prstGeom>
          <a:noFill/>
        </p:spPr>
        <p:txBody>
          <a:bodyPr wrap="none" rtlCol="0">
            <a:spAutoFit/>
          </a:bodyPr>
          <a:lstStyle/>
          <a:p>
            <a:r>
              <a:rPr lang="en-US" dirty="0" smtClean="0">
                <a:solidFill>
                  <a:srgbClr val="0070C0"/>
                </a:solidFill>
                <a:latin typeface="Arial" pitchFamily="34" charset="0"/>
                <a:cs typeface="Arial" pitchFamily="34" charset="0"/>
              </a:rPr>
              <a:t>4</a:t>
            </a:r>
          </a:p>
        </p:txBody>
      </p:sp>
      <p:sp>
        <p:nvSpPr>
          <p:cNvPr id="8" name="TextBox 7"/>
          <p:cNvSpPr txBox="1"/>
          <p:nvPr/>
        </p:nvSpPr>
        <p:spPr>
          <a:xfrm>
            <a:off x="5105400" y="3886200"/>
            <a:ext cx="579005" cy="461665"/>
          </a:xfrm>
          <a:prstGeom prst="rect">
            <a:avLst/>
          </a:prstGeom>
          <a:noFill/>
        </p:spPr>
        <p:txBody>
          <a:bodyPr wrap="none" rtlCol="0">
            <a:spAutoFit/>
          </a:bodyPr>
          <a:lstStyle/>
          <a:p>
            <a:r>
              <a:rPr lang="en-US" dirty="0" smtClean="0">
                <a:solidFill>
                  <a:srgbClr val="C00000"/>
                </a:solidFill>
                <a:latin typeface="Arial" pitchFamily="34" charset="0"/>
                <a:cs typeface="Arial" pitchFamily="34" charset="0"/>
              </a:rPr>
              <a:t>1H</a:t>
            </a:r>
          </a:p>
        </p:txBody>
      </p:sp>
      <p:sp>
        <p:nvSpPr>
          <p:cNvPr id="10" name="TextBox 9"/>
          <p:cNvSpPr txBox="1"/>
          <p:nvPr/>
        </p:nvSpPr>
        <p:spPr>
          <a:xfrm>
            <a:off x="5638800" y="3500735"/>
            <a:ext cx="579005" cy="461665"/>
          </a:xfrm>
          <a:prstGeom prst="rect">
            <a:avLst/>
          </a:prstGeom>
          <a:noFill/>
        </p:spPr>
        <p:txBody>
          <a:bodyPr wrap="none" rtlCol="0">
            <a:spAutoFit/>
          </a:bodyPr>
          <a:lstStyle/>
          <a:p>
            <a:r>
              <a:rPr lang="en-US" dirty="0">
                <a:solidFill>
                  <a:srgbClr val="C00000"/>
                </a:solidFill>
                <a:latin typeface="Arial" pitchFamily="34" charset="0"/>
                <a:cs typeface="Arial" pitchFamily="34" charset="0"/>
              </a:rPr>
              <a:t>2</a:t>
            </a:r>
            <a:r>
              <a:rPr lang="en-US" dirty="0" smtClean="0">
                <a:solidFill>
                  <a:srgbClr val="C00000"/>
                </a:solidFill>
                <a:latin typeface="Arial" pitchFamily="34" charset="0"/>
                <a:cs typeface="Arial" pitchFamily="34" charset="0"/>
              </a:rPr>
              <a:t>H</a:t>
            </a:r>
          </a:p>
        </p:txBody>
      </p:sp>
      <p:sp>
        <p:nvSpPr>
          <p:cNvPr id="11" name="TextBox 10"/>
          <p:cNvSpPr txBox="1"/>
          <p:nvPr/>
        </p:nvSpPr>
        <p:spPr>
          <a:xfrm>
            <a:off x="5897995" y="2662535"/>
            <a:ext cx="579005" cy="461665"/>
          </a:xfrm>
          <a:prstGeom prst="rect">
            <a:avLst/>
          </a:prstGeom>
          <a:noFill/>
        </p:spPr>
        <p:txBody>
          <a:bodyPr wrap="none" rtlCol="0">
            <a:spAutoFit/>
          </a:bodyPr>
          <a:lstStyle/>
          <a:p>
            <a:r>
              <a:rPr lang="en-US" dirty="0">
                <a:solidFill>
                  <a:srgbClr val="C00000"/>
                </a:solidFill>
                <a:latin typeface="Arial" pitchFamily="34" charset="0"/>
                <a:cs typeface="Arial" pitchFamily="34" charset="0"/>
              </a:rPr>
              <a:t>3</a:t>
            </a:r>
            <a:r>
              <a:rPr lang="en-US" dirty="0" smtClean="0">
                <a:solidFill>
                  <a:srgbClr val="C00000"/>
                </a:solidFill>
                <a:latin typeface="Arial" pitchFamily="34" charset="0"/>
                <a:cs typeface="Arial" pitchFamily="34" charset="0"/>
              </a:rPr>
              <a:t>H</a:t>
            </a:r>
          </a:p>
        </p:txBody>
      </p:sp>
      <p:sp>
        <p:nvSpPr>
          <p:cNvPr id="13" name="TextBox 12"/>
          <p:cNvSpPr txBox="1"/>
          <p:nvPr/>
        </p:nvSpPr>
        <p:spPr>
          <a:xfrm>
            <a:off x="6400800" y="1066800"/>
            <a:ext cx="579005" cy="461665"/>
          </a:xfrm>
          <a:prstGeom prst="rect">
            <a:avLst/>
          </a:prstGeom>
          <a:noFill/>
        </p:spPr>
        <p:txBody>
          <a:bodyPr wrap="none" rtlCol="0">
            <a:spAutoFit/>
          </a:bodyPr>
          <a:lstStyle/>
          <a:p>
            <a:r>
              <a:rPr lang="en-US" dirty="0">
                <a:solidFill>
                  <a:srgbClr val="C00000"/>
                </a:solidFill>
                <a:latin typeface="Arial" pitchFamily="34" charset="0"/>
                <a:cs typeface="Arial" pitchFamily="34" charset="0"/>
              </a:rPr>
              <a:t>6</a:t>
            </a:r>
            <a:r>
              <a:rPr lang="en-US" dirty="0" smtClean="0">
                <a:solidFill>
                  <a:srgbClr val="C00000"/>
                </a:solidFill>
                <a:latin typeface="Arial" pitchFamily="34" charset="0"/>
                <a:cs typeface="Arial" pitchFamily="34" charset="0"/>
              </a:rPr>
              <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65125" y="365125"/>
            <a:ext cx="2340705" cy="830997"/>
          </a:xfrm>
          <a:prstGeom prst="rect">
            <a:avLst/>
          </a:prstGeom>
          <a:noFill/>
          <a:ln w="9525">
            <a:noFill/>
            <a:miter lim="800000"/>
            <a:headEnd/>
            <a:tailEnd/>
          </a:ln>
          <a:effectLst/>
        </p:spPr>
        <p:txBody>
          <a:bodyPr wrap="none">
            <a:spAutoFit/>
          </a:bodyPr>
          <a:lstStyle/>
          <a:p>
            <a:r>
              <a:rPr lang="en-US" sz="2400" dirty="0">
                <a:latin typeface="Times"/>
              </a:rPr>
              <a:t>Example: C</a:t>
            </a:r>
            <a:r>
              <a:rPr lang="en-US" sz="2400" baseline="-25000" dirty="0">
                <a:latin typeface="Times"/>
              </a:rPr>
              <a:t>6</a:t>
            </a:r>
            <a:r>
              <a:rPr lang="en-US" sz="2400" dirty="0">
                <a:latin typeface="Times"/>
              </a:rPr>
              <a:t>H</a:t>
            </a:r>
            <a:r>
              <a:rPr lang="en-US" sz="2400" baseline="-25000" dirty="0">
                <a:latin typeface="Times"/>
              </a:rPr>
              <a:t>10</a:t>
            </a:r>
            <a:endParaRPr lang="en-US" sz="2400" dirty="0">
              <a:latin typeface="Times"/>
            </a:endParaRPr>
          </a:p>
          <a:p>
            <a:endParaRPr lang="en-US" sz="2400" dirty="0">
              <a:latin typeface="Times"/>
            </a:endParaRPr>
          </a:p>
        </p:txBody>
      </p:sp>
      <p:pic>
        <p:nvPicPr>
          <p:cNvPr id="5123" name="Picture 3"/>
          <p:cNvPicPr>
            <a:picLocks noChangeAspect="1" noChangeArrowheads="1"/>
          </p:cNvPicPr>
          <p:nvPr/>
        </p:nvPicPr>
        <p:blipFill>
          <a:blip r:embed="rId2" cstate="print"/>
          <a:srcRect/>
          <a:stretch>
            <a:fillRect/>
          </a:stretch>
        </p:blipFill>
        <p:spPr bwMode="auto">
          <a:xfrm>
            <a:off x="1524000" y="2971800"/>
            <a:ext cx="5715000" cy="3614738"/>
          </a:xfrm>
          <a:prstGeom prst="rect">
            <a:avLst/>
          </a:prstGeom>
          <a:noFill/>
          <a:ln w="9525">
            <a:noFill/>
            <a:miter lim="800000"/>
            <a:headEnd/>
            <a:tailEnd/>
          </a:ln>
          <a:effectLst/>
        </p:spPr>
      </p:pic>
      <p:sp>
        <p:nvSpPr>
          <p:cNvPr id="5125" name="Text Box 5"/>
          <p:cNvSpPr txBox="1">
            <a:spLocks noChangeArrowheads="1"/>
          </p:cNvSpPr>
          <p:nvPr/>
        </p:nvSpPr>
        <p:spPr bwMode="auto">
          <a:xfrm>
            <a:off x="4191000" y="381000"/>
            <a:ext cx="4495800" cy="2109788"/>
          </a:xfrm>
          <a:prstGeom prst="rect">
            <a:avLst/>
          </a:prstGeom>
          <a:noFill/>
          <a:ln w="9525">
            <a:solidFill>
              <a:srgbClr val="4C38FF"/>
            </a:solidFill>
            <a:miter lim="800000"/>
            <a:headEnd/>
            <a:tailEnd/>
          </a:ln>
          <a:effectLst/>
        </p:spPr>
        <p:txBody>
          <a:bodyPr wrap="square">
            <a:spAutoFit/>
          </a:bodyPr>
          <a:lstStyle/>
          <a:p>
            <a:pPr>
              <a:spcBef>
                <a:spcPct val="50000"/>
              </a:spcBef>
              <a:buFontTx/>
              <a:buChar char="•"/>
            </a:pPr>
            <a:r>
              <a:rPr lang="en-US" sz="2400" dirty="0">
                <a:latin typeface="Times"/>
              </a:rPr>
              <a:t>Two double bonds</a:t>
            </a:r>
          </a:p>
          <a:p>
            <a:pPr>
              <a:spcBef>
                <a:spcPct val="50000"/>
              </a:spcBef>
              <a:buFontTx/>
              <a:buChar char="•"/>
            </a:pPr>
            <a:r>
              <a:rPr lang="en-US" sz="2400" dirty="0">
                <a:latin typeface="Times"/>
              </a:rPr>
              <a:t>Two rings</a:t>
            </a:r>
          </a:p>
          <a:p>
            <a:pPr>
              <a:spcBef>
                <a:spcPct val="50000"/>
              </a:spcBef>
              <a:buFontTx/>
              <a:buChar char="•"/>
            </a:pPr>
            <a:r>
              <a:rPr lang="en-US" sz="2400" dirty="0">
                <a:latin typeface="Times"/>
              </a:rPr>
              <a:t>One triple bonds</a:t>
            </a:r>
          </a:p>
          <a:p>
            <a:pPr>
              <a:spcBef>
                <a:spcPct val="50000"/>
              </a:spcBef>
              <a:buFontTx/>
              <a:buChar char="•"/>
            </a:pPr>
            <a:r>
              <a:rPr lang="en-US" sz="2400" dirty="0">
                <a:latin typeface="Times"/>
              </a:rPr>
              <a:t>One double bond plus one ring</a:t>
            </a:r>
          </a:p>
        </p:txBody>
      </p:sp>
      <p:sp>
        <p:nvSpPr>
          <p:cNvPr id="696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963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5800" y="914400"/>
            <a:ext cx="2876550" cy="876300"/>
          </a:xfrm>
          <a:prstGeom prst="rect">
            <a:avLst/>
          </a:prstGeom>
          <a:noFill/>
        </p:spPr>
      </p:pic>
      <p:sp>
        <p:nvSpPr>
          <p:cNvPr id="9" name="TextBox 8"/>
          <p:cNvSpPr txBox="1"/>
          <p:nvPr/>
        </p:nvSpPr>
        <p:spPr>
          <a:xfrm>
            <a:off x="381000" y="1905000"/>
            <a:ext cx="3505200" cy="1200329"/>
          </a:xfrm>
          <a:prstGeom prst="rect">
            <a:avLst/>
          </a:prstGeom>
          <a:noFill/>
        </p:spPr>
        <p:txBody>
          <a:bodyPr wrap="square" rtlCol="0">
            <a:spAutoFit/>
          </a:bodyPr>
          <a:lstStyle/>
          <a:p>
            <a:r>
              <a:rPr lang="en-US" dirty="0" smtClean="0">
                <a:latin typeface="Arial" pitchFamily="34" charset="0"/>
                <a:cs typeface="Arial" pitchFamily="34" charset="0"/>
              </a:rPr>
              <a:t>(or: missing 2 pairs of H from fully-saturated C</a:t>
            </a:r>
            <a:r>
              <a:rPr lang="en-US" baseline="-25000" dirty="0" smtClean="0">
                <a:latin typeface="Arial" pitchFamily="34" charset="0"/>
                <a:cs typeface="Arial" pitchFamily="34" charset="0"/>
              </a:rPr>
              <a:t>6</a:t>
            </a:r>
            <a:r>
              <a:rPr lang="en-US" dirty="0" smtClean="0">
                <a:latin typeface="Arial" pitchFamily="34" charset="0"/>
                <a:cs typeface="Arial" pitchFamily="34" charset="0"/>
              </a:rPr>
              <a:t>H</a:t>
            </a:r>
            <a:r>
              <a:rPr lang="en-US" baseline="-25000" dirty="0" smtClean="0">
                <a:latin typeface="Arial" pitchFamily="34" charset="0"/>
                <a:cs typeface="Arial" pitchFamily="34" charset="0"/>
              </a:rPr>
              <a:t>14</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15.26.jpg</a:t>
            </a:r>
          </a:p>
        </p:txBody>
      </p:sp>
      <p:pic>
        <p:nvPicPr>
          <p:cNvPr id="19459" name="Picture 3" descr="c:\Documents and Settings\sobrien.WWNNT.000\Desktop\Orgo3_jpg_for_ppt\ch15\15.2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304800" y="381000"/>
            <a:ext cx="8686800" cy="1384995"/>
          </a:xfrm>
          <a:prstGeom prst="rect">
            <a:avLst/>
          </a:prstGeom>
          <a:noFill/>
        </p:spPr>
        <p:txBody>
          <a:bodyPr wrap="square" rtlCol="0">
            <a:spAutoFit/>
          </a:bodyPr>
          <a:lstStyle/>
          <a:p>
            <a:r>
              <a:rPr lang="en-US" sz="2800" dirty="0" smtClean="0">
                <a:latin typeface="Arial" pitchFamily="34" charset="0"/>
                <a:cs typeface="Arial" pitchFamily="34" charset="0"/>
              </a:rPr>
              <a:t>The “Old School” method of integration involved measuring the heights of computer-traced curves and calculating the ratio of heights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Spin-Spin Coupling</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latin typeface="Arial" pitchFamily="34" charset="0"/>
                <a:cs typeface="Arial" pitchFamily="34" charset="0"/>
              </a:rPr>
              <a:t>Protons in a magnetic field are almost equally divided between </a:t>
            </a:r>
            <a:r>
              <a:rPr lang="en-US" dirty="0" smtClean="0">
                <a:latin typeface="Symbol" pitchFamily="18" charset="2"/>
                <a:cs typeface="Arial" pitchFamily="34" charset="0"/>
              </a:rPr>
              <a:t>a</a:t>
            </a:r>
            <a:r>
              <a:rPr lang="en-US" dirty="0" smtClean="0">
                <a:latin typeface="Arial" pitchFamily="34" charset="0"/>
                <a:cs typeface="Arial" pitchFamily="34" charset="0"/>
              </a:rPr>
              <a:t>- and </a:t>
            </a:r>
            <a:r>
              <a:rPr lang="en-US" dirty="0" smtClean="0">
                <a:latin typeface="Symbol" pitchFamily="18" charset="2"/>
                <a:cs typeface="Arial" pitchFamily="34" charset="0"/>
              </a:rPr>
              <a:t>b</a:t>
            </a:r>
            <a:r>
              <a:rPr lang="en-US" dirty="0" smtClean="0">
                <a:latin typeface="Arial" pitchFamily="34" charset="0"/>
                <a:cs typeface="Arial" pitchFamily="34" charset="0"/>
              </a:rPr>
              <a:t>- spin states (i.e. +1/2, -1/2).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If two </a:t>
            </a:r>
            <a:r>
              <a:rPr lang="en-US" dirty="0" err="1" smtClean="0">
                <a:latin typeface="Arial" pitchFamily="34" charset="0"/>
                <a:cs typeface="Arial" pitchFamily="34" charset="0"/>
              </a:rPr>
              <a:t>hydrogens</a:t>
            </a:r>
            <a:r>
              <a:rPr lang="en-US" dirty="0" smtClean="0">
                <a:latin typeface="Arial" pitchFamily="34" charset="0"/>
                <a:cs typeface="Arial" pitchFamily="34" charset="0"/>
              </a:rPr>
              <a:t> are separated by 2-3 bonds, they feel each other’s magnetic spin—i.e. they are “spin-spin coupled”</a:t>
            </a:r>
          </a:p>
          <a:p>
            <a:pPr>
              <a:buNone/>
            </a:pPr>
            <a:endParaRPr lang="en-US" dirty="0" smtClean="0">
              <a:latin typeface="Arial" pitchFamily="34" charset="0"/>
              <a:cs typeface="Arial" pitchFamily="34" charset="0"/>
            </a:endParaRPr>
          </a:p>
          <a:p>
            <a:pPr>
              <a:buNone/>
            </a:pPr>
            <a:endParaRPr lang="en-US"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p Arrow 4"/>
          <p:cNvSpPr/>
          <p:nvPr/>
        </p:nvSpPr>
        <p:spPr>
          <a:xfrm>
            <a:off x="1065335" y="762000"/>
            <a:ext cx="533400" cy="3048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6246935" y="457200"/>
            <a:ext cx="533400" cy="35052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Up Arrow 8"/>
          <p:cNvSpPr/>
          <p:nvPr/>
        </p:nvSpPr>
        <p:spPr>
          <a:xfrm>
            <a:off x="7389935" y="1066800"/>
            <a:ext cx="533400" cy="24384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3870" y="3911025"/>
            <a:ext cx="611065" cy="584775"/>
          </a:xfrm>
          <a:prstGeom prst="rect">
            <a:avLst/>
          </a:prstGeom>
          <a:noFill/>
        </p:spPr>
        <p:txBody>
          <a:bodyPr wrap="none" rtlCol="0">
            <a:spAutoFit/>
          </a:bodyPr>
          <a:lstStyle/>
          <a:p>
            <a:r>
              <a:rPr lang="en-US" sz="3200" i="1" dirty="0" smtClean="0">
                <a:solidFill>
                  <a:schemeClr val="accent1">
                    <a:lumMod val="50000"/>
                  </a:schemeClr>
                </a:solidFill>
                <a:latin typeface="Arial" pitchFamily="34" charset="0"/>
                <a:cs typeface="Arial" pitchFamily="34" charset="0"/>
              </a:rPr>
              <a:t>B</a:t>
            </a:r>
            <a:r>
              <a:rPr lang="en-US" sz="3200" i="1" baseline="-25000" dirty="0" smtClean="0">
                <a:solidFill>
                  <a:schemeClr val="accent1">
                    <a:lumMod val="50000"/>
                  </a:schemeClr>
                </a:solidFill>
                <a:latin typeface="Arial" pitchFamily="34" charset="0"/>
                <a:cs typeface="Arial" pitchFamily="34" charset="0"/>
              </a:rPr>
              <a:t>0</a:t>
            </a:r>
          </a:p>
        </p:txBody>
      </p:sp>
      <p:sp>
        <p:nvSpPr>
          <p:cNvPr id="11" name="TextBox 10"/>
          <p:cNvSpPr txBox="1"/>
          <p:nvPr/>
        </p:nvSpPr>
        <p:spPr>
          <a:xfrm>
            <a:off x="3275135" y="1371600"/>
            <a:ext cx="425116" cy="584775"/>
          </a:xfrm>
          <a:prstGeom prst="rect">
            <a:avLst/>
          </a:prstGeom>
          <a:noFill/>
        </p:spPr>
        <p:txBody>
          <a:bodyPr wrap="none" rtlCol="0">
            <a:spAutoFit/>
          </a:bodyPr>
          <a:lstStyle/>
          <a:p>
            <a:r>
              <a:rPr lang="en-US" sz="3200" dirty="0" smtClean="0">
                <a:latin typeface="Arial" pitchFamily="34" charset="0"/>
                <a:cs typeface="Arial" pitchFamily="34" charset="0"/>
              </a:rPr>
              <a:t>+</a:t>
            </a:r>
          </a:p>
        </p:txBody>
      </p:sp>
      <p:cxnSp>
        <p:nvCxnSpPr>
          <p:cNvPr id="15" name="Straight Arrow Connector 14"/>
          <p:cNvCxnSpPr/>
          <p:nvPr/>
        </p:nvCxnSpPr>
        <p:spPr>
          <a:xfrm>
            <a:off x="4875335" y="2362200"/>
            <a:ext cx="990600" cy="15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a:xfrm>
            <a:off x="6245470" y="4114800"/>
            <a:ext cx="619080" cy="584775"/>
          </a:xfrm>
          <a:prstGeom prst="rect">
            <a:avLst/>
          </a:prstGeom>
          <a:noFill/>
        </p:spPr>
        <p:txBody>
          <a:bodyPr wrap="none" rtlCol="0">
            <a:spAutoFit/>
          </a:bodyPr>
          <a:lstStyle/>
          <a:p>
            <a:r>
              <a:rPr lang="en-US" sz="3200" i="1" dirty="0" smtClean="0">
                <a:solidFill>
                  <a:schemeClr val="accent2">
                    <a:lumMod val="75000"/>
                  </a:schemeClr>
                </a:solidFill>
                <a:latin typeface="Arial" pitchFamily="34" charset="0"/>
                <a:cs typeface="Arial" pitchFamily="34" charset="0"/>
              </a:rPr>
              <a:t>B</a:t>
            </a:r>
            <a:r>
              <a:rPr lang="en-US" sz="3200" i="1" baseline="-25000" dirty="0" smtClean="0">
                <a:solidFill>
                  <a:schemeClr val="accent2">
                    <a:lumMod val="75000"/>
                  </a:schemeClr>
                </a:solidFill>
                <a:latin typeface="Arial" pitchFamily="34" charset="0"/>
                <a:cs typeface="Arial" pitchFamily="34" charset="0"/>
              </a:rPr>
              <a:t>+</a:t>
            </a:r>
          </a:p>
        </p:txBody>
      </p:sp>
      <p:sp>
        <p:nvSpPr>
          <p:cNvPr id="20" name="TextBox 19"/>
          <p:cNvSpPr txBox="1"/>
          <p:nvPr/>
        </p:nvSpPr>
        <p:spPr>
          <a:xfrm>
            <a:off x="7389935" y="3581400"/>
            <a:ext cx="550151" cy="584775"/>
          </a:xfrm>
          <a:prstGeom prst="rect">
            <a:avLst/>
          </a:prstGeom>
          <a:noFill/>
        </p:spPr>
        <p:txBody>
          <a:bodyPr wrap="none" rtlCol="0">
            <a:spAutoFit/>
          </a:bodyPr>
          <a:lstStyle/>
          <a:p>
            <a:r>
              <a:rPr lang="en-US" sz="3200" i="1" dirty="0" smtClean="0">
                <a:solidFill>
                  <a:srgbClr val="FF0000"/>
                </a:solidFill>
                <a:latin typeface="Arial" pitchFamily="34" charset="0"/>
                <a:cs typeface="Arial" pitchFamily="34" charset="0"/>
              </a:rPr>
              <a:t>B</a:t>
            </a:r>
            <a:r>
              <a:rPr lang="en-US" sz="3200" i="1" baseline="-25000" dirty="0" smtClean="0">
                <a:solidFill>
                  <a:srgbClr val="FF0000"/>
                </a:solidFill>
                <a:latin typeface="Arial" pitchFamily="34" charset="0"/>
                <a:cs typeface="Arial" pitchFamily="34" charset="0"/>
              </a:rPr>
              <a:t>-</a:t>
            </a:r>
          </a:p>
        </p:txBody>
      </p:sp>
      <p:sp>
        <p:nvSpPr>
          <p:cNvPr id="22" name="TextBox 21"/>
          <p:cNvSpPr txBox="1"/>
          <p:nvPr/>
        </p:nvSpPr>
        <p:spPr>
          <a:xfrm>
            <a:off x="609600" y="4690408"/>
            <a:ext cx="7924800" cy="1938992"/>
          </a:xfrm>
          <a:prstGeom prst="rect">
            <a:avLst/>
          </a:prstGeom>
          <a:noFill/>
        </p:spPr>
        <p:txBody>
          <a:bodyPr wrap="square" rtlCol="0">
            <a:spAutoFit/>
          </a:bodyPr>
          <a:lstStyle/>
          <a:p>
            <a:pPr>
              <a:buFont typeface="Arial" pitchFamily="34" charset="0"/>
              <a:buChar char="•"/>
            </a:pPr>
            <a:r>
              <a:rPr lang="en-US" dirty="0" smtClean="0">
                <a:latin typeface="Arial" pitchFamily="34" charset="0"/>
                <a:cs typeface="Arial" pitchFamily="34" charset="0"/>
              </a:rPr>
              <a:t>50% chance H</a:t>
            </a:r>
            <a:r>
              <a:rPr lang="en-US" baseline="-25000" dirty="0" smtClean="0">
                <a:latin typeface="Arial" pitchFamily="34" charset="0"/>
                <a:cs typeface="Arial" pitchFamily="34" charset="0"/>
              </a:rPr>
              <a:t>2</a:t>
            </a:r>
            <a:r>
              <a:rPr lang="en-US" dirty="0" smtClean="0">
                <a:latin typeface="Arial" pitchFamily="34" charset="0"/>
                <a:cs typeface="Arial" pitchFamily="34" charset="0"/>
              </a:rPr>
              <a:t>’s magnetic dipole adds to </a:t>
            </a:r>
            <a:r>
              <a:rPr lang="en-US" i="1" dirty="0" smtClean="0">
                <a:latin typeface="Arial" pitchFamily="34" charset="0"/>
                <a:cs typeface="Arial" pitchFamily="34" charset="0"/>
              </a:rPr>
              <a:t>B</a:t>
            </a:r>
            <a:r>
              <a:rPr lang="en-US" i="1" baseline="-25000" dirty="0" smtClean="0">
                <a:latin typeface="Arial" pitchFamily="34" charset="0"/>
                <a:cs typeface="Arial" pitchFamily="34" charset="0"/>
              </a:rPr>
              <a:t>0</a:t>
            </a:r>
          </a:p>
          <a:p>
            <a:pPr>
              <a:buFont typeface="Arial" pitchFamily="34" charset="0"/>
              <a:buChar char="•"/>
            </a:pPr>
            <a:r>
              <a:rPr lang="en-US" dirty="0" smtClean="0">
                <a:latin typeface="Arial" pitchFamily="34" charset="0"/>
                <a:cs typeface="Arial" pitchFamily="34" charset="0"/>
              </a:rPr>
              <a:t>50% chance H</a:t>
            </a:r>
            <a:r>
              <a:rPr lang="en-US" baseline="-25000" dirty="0" smtClean="0">
                <a:latin typeface="Arial" pitchFamily="34" charset="0"/>
                <a:cs typeface="Arial" pitchFamily="34" charset="0"/>
              </a:rPr>
              <a:t>2</a:t>
            </a:r>
            <a:r>
              <a:rPr lang="en-US" dirty="0" smtClean="0">
                <a:latin typeface="Arial" pitchFamily="34" charset="0"/>
                <a:cs typeface="Arial" pitchFamily="34" charset="0"/>
              </a:rPr>
              <a:t>’s magnetic dipole subtracts from </a:t>
            </a:r>
            <a:r>
              <a:rPr lang="en-US" i="1" dirty="0" smtClean="0">
                <a:latin typeface="Arial" pitchFamily="34" charset="0"/>
                <a:cs typeface="Arial" pitchFamily="34" charset="0"/>
              </a:rPr>
              <a:t>B</a:t>
            </a:r>
            <a:r>
              <a:rPr lang="en-US" i="1" baseline="-25000" dirty="0" smtClean="0">
                <a:latin typeface="Arial" pitchFamily="34" charset="0"/>
                <a:cs typeface="Arial" pitchFamily="34" charset="0"/>
              </a:rPr>
              <a:t>0</a:t>
            </a:r>
          </a:p>
          <a:p>
            <a:pPr>
              <a:buFont typeface="Arial" pitchFamily="34" charset="0"/>
              <a:buChar char="•"/>
            </a:pPr>
            <a:r>
              <a:rPr lang="en-US" dirty="0" smtClean="0">
                <a:latin typeface="Arial" pitchFamily="34" charset="0"/>
                <a:cs typeface="Arial" pitchFamily="34" charset="0"/>
              </a:rPr>
              <a:t>H</a:t>
            </a:r>
            <a:r>
              <a:rPr lang="en-US" baseline="-25000" dirty="0" smtClean="0">
                <a:latin typeface="Arial" pitchFamily="34" charset="0"/>
                <a:cs typeface="Arial" pitchFamily="34" charset="0"/>
              </a:rPr>
              <a:t>1</a:t>
            </a:r>
            <a:r>
              <a:rPr lang="en-US" dirty="0" smtClean="0">
                <a:latin typeface="Arial" pitchFamily="34" charset="0"/>
                <a:cs typeface="Arial" pitchFamily="34" charset="0"/>
              </a:rPr>
              <a:t> feels 2 different net magnetic fields.  Half of its signal appears slightly </a:t>
            </a:r>
            <a:r>
              <a:rPr lang="en-US" dirty="0" err="1" smtClean="0">
                <a:latin typeface="Arial" pitchFamily="34" charset="0"/>
                <a:cs typeface="Arial" pitchFamily="34" charset="0"/>
              </a:rPr>
              <a:t>upfield</a:t>
            </a:r>
            <a:r>
              <a:rPr lang="en-US" dirty="0" smtClean="0">
                <a:latin typeface="Arial" pitchFamily="34" charset="0"/>
                <a:cs typeface="Arial" pitchFamily="34" charset="0"/>
              </a:rPr>
              <a:t>, and half slightly downfield</a:t>
            </a:r>
          </a:p>
          <a:p>
            <a:r>
              <a:rPr lang="en-US" dirty="0" smtClean="0">
                <a:latin typeface="Arial" pitchFamily="34" charset="0"/>
                <a:cs typeface="Arial" pitchFamily="34" charset="0"/>
              </a:rPr>
              <a:t>—i.e. it’s split to a “doublet”</a:t>
            </a:r>
          </a:p>
        </p:txBody>
      </p:sp>
      <p:graphicFrame>
        <p:nvGraphicFramePr>
          <p:cNvPr id="123910" name="Object 6"/>
          <p:cNvGraphicFramePr>
            <a:graphicFrameLocks noChangeAspect="1"/>
          </p:cNvGraphicFramePr>
          <p:nvPr/>
        </p:nvGraphicFramePr>
        <p:xfrm>
          <a:off x="2883876" y="1981200"/>
          <a:ext cx="1764324" cy="990600"/>
        </p:xfrm>
        <a:graphic>
          <a:graphicData uri="http://schemas.openxmlformats.org/presentationml/2006/ole">
            <p:oleObj spid="_x0000_s123910" name="CS ChemDraw Drawing" r:id="rId3" imgW="477970" imgH="268051" progId="ChemDraw.Document.6.0">
              <p:embed/>
            </p:oleObj>
          </a:graphicData>
        </a:graphic>
      </p:graphicFrame>
      <p:graphicFrame>
        <p:nvGraphicFramePr>
          <p:cNvPr id="123911" name="Object 7"/>
          <p:cNvGraphicFramePr>
            <a:graphicFrameLocks noChangeAspect="1"/>
          </p:cNvGraphicFramePr>
          <p:nvPr/>
        </p:nvGraphicFramePr>
        <p:xfrm>
          <a:off x="3657601" y="1295400"/>
          <a:ext cx="1142999" cy="708162"/>
        </p:xfrm>
        <a:graphic>
          <a:graphicData uri="http://schemas.openxmlformats.org/presentationml/2006/ole">
            <p:oleObj spid="_x0000_s123911" name="CS ChemDraw Drawing" r:id="rId4" imgW="292122" imgH="181043" progId="ChemDraw.Document.6.0">
              <p:embed/>
            </p:oleObj>
          </a:graphicData>
        </a:graphic>
      </p:graphicFrame>
      <p:sp>
        <p:nvSpPr>
          <p:cNvPr id="25" name="Rectangle 24"/>
          <p:cNvSpPr/>
          <p:nvPr/>
        </p:nvSpPr>
        <p:spPr>
          <a:xfrm>
            <a:off x="3962400" y="1295400"/>
            <a:ext cx="838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P spid="19" grpId="0"/>
      <p:bldP spid="20" grpId="0"/>
      <p:bldP spid="25" grpId="0" animBg="1"/>
      <p:bldP spid="25"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p:cNvPicPr>
            <a:picLocks noChangeAspect="1" noChangeArrowheads="1"/>
          </p:cNvPicPr>
          <p:nvPr/>
        </p:nvPicPr>
        <p:blipFill>
          <a:blip r:embed="rId3" cstate="print"/>
          <a:srcRect/>
          <a:stretch>
            <a:fillRect/>
          </a:stretch>
        </p:blipFill>
        <p:spPr bwMode="auto">
          <a:xfrm>
            <a:off x="152400" y="3187700"/>
            <a:ext cx="4406900" cy="3670300"/>
          </a:xfrm>
          <a:prstGeom prst="rect">
            <a:avLst/>
          </a:prstGeom>
          <a:noFill/>
          <a:ln w="9525">
            <a:noFill/>
            <a:miter lim="800000"/>
            <a:headEnd/>
            <a:tailEnd/>
          </a:ln>
          <a:effectLst/>
        </p:spPr>
      </p:pic>
      <p:sp>
        <p:nvSpPr>
          <p:cNvPr id="5" name="Left Brace 4"/>
          <p:cNvSpPr/>
          <p:nvPr/>
        </p:nvSpPr>
        <p:spPr>
          <a:xfrm rot="5400000">
            <a:off x="952500" y="3238500"/>
            <a:ext cx="381000" cy="30480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baseline="-25000" dirty="0"/>
          </a:p>
        </p:txBody>
      </p:sp>
      <p:sp>
        <p:nvSpPr>
          <p:cNvPr id="6" name="Left Brace 5"/>
          <p:cNvSpPr/>
          <p:nvPr/>
        </p:nvSpPr>
        <p:spPr>
          <a:xfrm rot="5400000">
            <a:off x="3924300" y="3238500"/>
            <a:ext cx="381000" cy="30480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baseline="-25000" dirty="0"/>
          </a:p>
        </p:txBody>
      </p:sp>
      <p:sp>
        <p:nvSpPr>
          <p:cNvPr id="7" name="TextBox 6"/>
          <p:cNvSpPr txBox="1"/>
          <p:nvPr/>
        </p:nvSpPr>
        <p:spPr>
          <a:xfrm>
            <a:off x="665567" y="2438400"/>
            <a:ext cx="1074333" cy="830997"/>
          </a:xfrm>
          <a:prstGeom prst="rect">
            <a:avLst/>
          </a:prstGeom>
          <a:noFill/>
        </p:spPr>
        <p:txBody>
          <a:bodyPr wrap="none" rtlCol="0">
            <a:spAutoFit/>
          </a:bodyPr>
          <a:lstStyle/>
          <a:p>
            <a:pPr algn="ctr"/>
            <a:r>
              <a:rPr lang="en-US" dirty="0" smtClean="0">
                <a:latin typeface="Arial" pitchFamily="34" charset="0"/>
                <a:cs typeface="Arial" pitchFamily="34" charset="0"/>
              </a:rPr>
              <a:t>H</a:t>
            </a:r>
            <a:r>
              <a:rPr lang="en-US" sz="2800" baseline="-25000" dirty="0" smtClean="0">
                <a:latin typeface="Arial" pitchFamily="34" charset="0"/>
                <a:cs typeface="Arial" pitchFamily="34" charset="0"/>
              </a:rPr>
              <a:t>a</a:t>
            </a:r>
          </a:p>
          <a:p>
            <a:r>
              <a:rPr lang="en-US" dirty="0" smtClean="0">
                <a:latin typeface="Arial" pitchFamily="34" charset="0"/>
                <a:cs typeface="Arial" pitchFamily="34" charset="0"/>
              </a:rPr>
              <a:t>3.4 Hz</a:t>
            </a:r>
          </a:p>
        </p:txBody>
      </p:sp>
      <p:sp>
        <p:nvSpPr>
          <p:cNvPr id="8" name="TextBox 7"/>
          <p:cNvSpPr txBox="1"/>
          <p:nvPr/>
        </p:nvSpPr>
        <p:spPr>
          <a:xfrm>
            <a:off x="3644900" y="2438400"/>
            <a:ext cx="1074333" cy="830997"/>
          </a:xfrm>
          <a:prstGeom prst="rect">
            <a:avLst/>
          </a:prstGeom>
          <a:noFill/>
        </p:spPr>
        <p:txBody>
          <a:bodyPr wrap="none" rtlCol="0">
            <a:spAutoFit/>
          </a:bodyPr>
          <a:lstStyle/>
          <a:p>
            <a:pPr algn="ctr"/>
            <a:r>
              <a:rPr lang="en-US" dirty="0" err="1" smtClean="0">
                <a:latin typeface="Arial" pitchFamily="34" charset="0"/>
                <a:cs typeface="Arial" pitchFamily="34" charset="0"/>
              </a:rPr>
              <a:t>H</a:t>
            </a:r>
            <a:r>
              <a:rPr lang="en-US" baseline="-25000" dirty="0" err="1" smtClean="0">
                <a:latin typeface="Arial" pitchFamily="34" charset="0"/>
                <a:cs typeface="Arial" pitchFamily="34" charset="0"/>
              </a:rPr>
              <a:t>b</a:t>
            </a:r>
            <a:endParaRPr lang="en-US" baseline="-25000" dirty="0" smtClean="0">
              <a:latin typeface="Arial" pitchFamily="34" charset="0"/>
              <a:cs typeface="Arial" pitchFamily="34" charset="0"/>
            </a:endParaRPr>
          </a:p>
          <a:p>
            <a:r>
              <a:rPr lang="en-US" dirty="0" smtClean="0">
                <a:latin typeface="Arial" pitchFamily="34" charset="0"/>
                <a:cs typeface="Arial" pitchFamily="34" charset="0"/>
              </a:rPr>
              <a:t>3.4 Hz</a:t>
            </a:r>
          </a:p>
        </p:txBody>
      </p:sp>
      <p:graphicFrame>
        <p:nvGraphicFramePr>
          <p:cNvPr id="122887" name="Object 7"/>
          <p:cNvGraphicFramePr>
            <a:graphicFrameLocks noChangeAspect="1"/>
          </p:cNvGraphicFramePr>
          <p:nvPr/>
        </p:nvGraphicFramePr>
        <p:xfrm>
          <a:off x="309563" y="309563"/>
          <a:ext cx="2400947" cy="1747837"/>
        </p:xfrm>
        <a:graphic>
          <a:graphicData uri="http://schemas.openxmlformats.org/presentationml/2006/ole">
            <p:oleObj spid="_x0000_s122887" name="CS ChemDraw Drawing" r:id="rId4" imgW="849933" imgH="618247" progId="ChemDraw.Document.6.0">
              <p:embed/>
            </p:oleObj>
          </a:graphicData>
        </a:graphic>
      </p:graphicFrame>
      <p:sp>
        <p:nvSpPr>
          <p:cNvPr id="13" name="TextBox 12"/>
          <p:cNvSpPr txBox="1"/>
          <p:nvPr/>
        </p:nvSpPr>
        <p:spPr>
          <a:xfrm>
            <a:off x="4952999" y="609600"/>
            <a:ext cx="4191001" cy="4832092"/>
          </a:xfrm>
          <a:prstGeom prst="rect">
            <a:avLst/>
          </a:prstGeom>
          <a:noFill/>
        </p:spPr>
        <p:txBody>
          <a:bodyPr wrap="square" rtlCol="0">
            <a:spAutoFit/>
          </a:bodyPr>
          <a:lstStyle/>
          <a:p>
            <a:r>
              <a:rPr lang="en-US" sz="2800" dirty="0" smtClean="0">
                <a:latin typeface="Arial" pitchFamily="34" charset="0"/>
                <a:cs typeface="Arial" pitchFamily="34" charset="0"/>
              </a:rPr>
              <a:t>The size of couplings (</a:t>
            </a:r>
            <a:r>
              <a:rPr lang="en-US" sz="2800" b="1" i="1" dirty="0" smtClean="0">
                <a:latin typeface="Arial" pitchFamily="34" charset="0"/>
                <a:cs typeface="Arial" pitchFamily="34" charset="0"/>
              </a:rPr>
              <a:t>J </a:t>
            </a:r>
            <a:r>
              <a:rPr lang="en-US" sz="2800" b="1" dirty="0" smtClean="0">
                <a:latin typeface="Arial" pitchFamily="34" charset="0"/>
                <a:cs typeface="Arial" pitchFamily="34" charset="0"/>
              </a:rPr>
              <a:t>values</a:t>
            </a:r>
            <a:r>
              <a:rPr lang="en-US" sz="2800" dirty="0" smtClean="0">
                <a:latin typeface="Arial" pitchFamily="34" charset="0"/>
                <a:cs typeface="Arial" pitchFamily="34" charset="0"/>
              </a:rPr>
              <a:t>) are expressed in Hz.  </a:t>
            </a:r>
            <a:r>
              <a:rPr lang="en-US" sz="2800" b="1" dirty="0" smtClean="0">
                <a:latin typeface="Arial" pitchFamily="34" charset="0"/>
                <a:cs typeface="Arial" pitchFamily="34" charset="0"/>
              </a:rPr>
              <a:t>The size of </a:t>
            </a:r>
            <a:r>
              <a:rPr lang="en-US" sz="2800" b="1" i="1" dirty="0" smtClean="0">
                <a:latin typeface="Arial" pitchFamily="34" charset="0"/>
                <a:cs typeface="Arial" pitchFamily="34" charset="0"/>
              </a:rPr>
              <a:t>J</a:t>
            </a:r>
            <a:r>
              <a:rPr lang="en-US" sz="2800" b="1" dirty="0" smtClean="0">
                <a:latin typeface="Arial" pitchFamily="34" charset="0"/>
                <a:cs typeface="Arial" pitchFamily="34" charset="0"/>
              </a:rPr>
              <a:t> in Hz is the same regardless of the strength of the magnetic field.</a:t>
            </a: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Coupled protons split each other to the same extent.  Here, </a:t>
            </a:r>
            <a:r>
              <a:rPr lang="en-US" sz="2800" i="1" dirty="0" smtClean="0">
                <a:latin typeface="Arial" pitchFamily="34" charset="0"/>
                <a:cs typeface="Arial" pitchFamily="34" charset="0"/>
              </a:rPr>
              <a:t>J</a:t>
            </a:r>
            <a:r>
              <a:rPr lang="en-US" sz="2800" i="1" baseline="-25000" dirty="0" smtClean="0">
                <a:latin typeface="Arial" pitchFamily="34" charset="0"/>
                <a:cs typeface="Arial" pitchFamily="34" charset="0"/>
              </a:rPr>
              <a:t>AB</a:t>
            </a:r>
            <a:r>
              <a:rPr lang="en-US" sz="2800" dirty="0" smtClean="0">
                <a:latin typeface="Arial" pitchFamily="34" charset="0"/>
                <a:cs typeface="Arial" pitchFamily="34" charset="0"/>
              </a:rPr>
              <a:t> = </a:t>
            </a:r>
            <a:r>
              <a:rPr lang="en-US" sz="2800" i="1" dirty="0" smtClean="0">
                <a:latin typeface="Arial" pitchFamily="34" charset="0"/>
                <a:cs typeface="Arial" pitchFamily="34" charset="0"/>
              </a:rPr>
              <a:t>J</a:t>
            </a:r>
            <a:r>
              <a:rPr lang="en-US" sz="2800" i="1" baseline="-25000" dirty="0" smtClean="0">
                <a:latin typeface="Arial" pitchFamily="34" charset="0"/>
                <a:cs typeface="Arial" pitchFamily="34" charset="0"/>
              </a:rPr>
              <a:t>BA</a:t>
            </a:r>
            <a:r>
              <a:rPr lang="en-US" sz="2800" dirty="0" smtClean="0">
                <a:latin typeface="Arial" pitchFamily="34" charset="0"/>
                <a:cs typeface="Arial" pitchFamily="34" charset="0"/>
              </a:rPr>
              <a:t> = 3.4 Hz</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15.54.jpg</a:t>
            </a:r>
          </a:p>
        </p:txBody>
      </p:sp>
      <p:pic>
        <p:nvPicPr>
          <p:cNvPr id="36867" name="Picture 3" descr="c:\Documents and Settings\sobrien.WWNNT.000\Desktop\Orgo3_jpg_for_ppt\ch15\15.5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381000" y="533400"/>
            <a:ext cx="8534400" cy="954107"/>
          </a:xfrm>
          <a:prstGeom prst="rect">
            <a:avLst/>
          </a:prstGeom>
          <a:noFill/>
        </p:spPr>
        <p:txBody>
          <a:bodyPr wrap="square" rtlCol="0">
            <a:spAutoFit/>
          </a:bodyPr>
          <a:lstStyle/>
          <a:p>
            <a:r>
              <a:rPr lang="en-US" sz="2800" dirty="0" smtClean="0">
                <a:latin typeface="Arial" pitchFamily="34" charset="0"/>
                <a:cs typeface="Arial" pitchFamily="34" charset="0"/>
              </a:rPr>
              <a:t>As the magnetic field increases, chemical shifts </a:t>
            </a:r>
            <a:r>
              <a:rPr lang="en-US" sz="2800" b="1" i="1" dirty="0" smtClean="0">
                <a:latin typeface="Arial" pitchFamily="34" charset="0"/>
                <a:cs typeface="Arial" pitchFamily="34" charset="0"/>
              </a:rPr>
              <a:t>in Hz</a:t>
            </a:r>
            <a:r>
              <a:rPr lang="en-US" sz="2800" b="1" dirty="0" smtClean="0">
                <a:latin typeface="Arial" pitchFamily="34" charset="0"/>
                <a:cs typeface="Arial" pitchFamily="34" charset="0"/>
              </a:rPr>
              <a:t> </a:t>
            </a:r>
            <a:r>
              <a:rPr lang="en-US" sz="2800" dirty="0" smtClean="0">
                <a:latin typeface="Arial" pitchFamily="34" charset="0"/>
                <a:cs typeface="Arial" pitchFamily="34" charset="0"/>
              </a:rPr>
              <a:t>(not </a:t>
            </a:r>
            <a:r>
              <a:rPr lang="en-US" sz="2800" dirty="0" smtClean="0">
                <a:latin typeface="Symbol" pitchFamily="18" charset="2"/>
                <a:cs typeface="Arial" pitchFamily="34" charset="0"/>
              </a:rPr>
              <a:t>d</a:t>
            </a:r>
            <a:r>
              <a:rPr lang="en-US" sz="2800" dirty="0" smtClean="0">
                <a:latin typeface="Arial" pitchFamily="34" charset="0"/>
                <a:cs typeface="Arial" pitchFamily="34" charset="0"/>
              </a:rPr>
              <a:t>) increase, but </a:t>
            </a:r>
            <a:r>
              <a:rPr lang="en-US" sz="2800" i="1" dirty="0" smtClean="0">
                <a:latin typeface="Arial" pitchFamily="34" charset="0"/>
                <a:cs typeface="Arial" pitchFamily="34" charset="0"/>
              </a:rPr>
              <a:t>J</a:t>
            </a:r>
            <a:r>
              <a:rPr lang="en-US" sz="2800" dirty="0" smtClean="0">
                <a:latin typeface="Arial" pitchFamily="34" charset="0"/>
                <a:cs typeface="Arial" pitchFamily="34" charset="0"/>
              </a:rPr>
              <a:t>-</a:t>
            </a:r>
            <a:r>
              <a:rPr lang="en-US" sz="2800" dirty="0" err="1" smtClean="0">
                <a:latin typeface="Arial" pitchFamily="34" charset="0"/>
                <a:cs typeface="Arial" pitchFamily="34" charset="0"/>
              </a:rPr>
              <a:t>splittings</a:t>
            </a:r>
            <a:r>
              <a:rPr lang="en-US" sz="2800" dirty="0" smtClean="0">
                <a:latin typeface="Arial" pitchFamily="34" charset="0"/>
                <a:cs typeface="Arial" pitchFamily="34" charset="0"/>
              </a:rPr>
              <a:t> are constant.</a:t>
            </a:r>
          </a:p>
        </p:txBody>
      </p:sp>
      <p:sp>
        <p:nvSpPr>
          <p:cNvPr id="5" name="TextBox 4"/>
          <p:cNvSpPr txBox="1"/>
          <p:nvPr/>
        </p:nvSpPr>
        <p:spPr>
          <a:xfrm>
            <a:off x="1752600" y="5257800"/>
            <a:ext cx="5562600" cy="954107"/>
          </a:xfrm>
          <a:prstGeom prst="rect">
            <a:avLst/>
          </a:prstGeom>
          <a:noFill/>
        </p:spPr>
        <p:txBody>
          <a:bodyPr wrap="square" rtlCol="0">
            <a:spAutoFit/>
          </a:bodyPr>
          <a:lstStyle/>
          <a:p>
            <a:pPr algn="ctr"/>
            <a:r>
              <a:rPr lang="en-US" sz="2800" dirty="0" smtClean="0">
                <a:latin typeface="Arial" pitchFamily="34" charset="0"/>
                <a:cs typeface="Arial" pitchFamily="34" charset="0"/>
              </a:rPr>
              <a:t>Therefore, more powerful magnets give better resolution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cstate="print"/>
          <a:srcRect/>
          <a:stretch>
            <a:fillRect/>
          </a:stretch>
        </p:blipFill>
        <p:spPr bwMode="auto">
          <a:xfrm>
            <a:off x="1209675" y="-1828800"/>
            <a:ext cx="6638925" cy="9478963"/>
          </a:xfrm>
          <a:prstGeom prst="rect">
            <a:avLst/>
          </a:prstGeom>
          <a:noFill/>
          <a:ln w="9525">
            <a:noFill/>
            <a:miter lim="800000"/>
            <a:headEnd/>
            <a:tailEnd/>
          </a:ln>
          <a:effectLst/>
        </p:spPr>
      </p:pic>
      <p:sp>
        <p:nvSpPr>
          <p:cNvPr id="4" name="TextBox 3"/>
          <p:cNvSpPr txBox="1"/>
          <p:nvPr/>
        </p:nvSpPr>
        <p:spPr>
          <a:xfrm>
            <a:off x="685800" y="457200"/>
            <a:ext cx="8458200" cy="830997"/>
          </a:xfrm>
          <a:prstGeom prst="rect">
            <a:avLst/>
          </a:prstGeom>
          <a:noFill/>
        </p:spPr>
        <p:txBody>
          <a:bodyPr wrap="square" rtlCol="0">
            <a:spAutoFit/>
          </a:bodyPr>
          <a:lstStyle/>
          <a:p>
            <a:r>
              <a:rPr lang="en-US" dirty="0" smtClean="0">
                <a:latin typeface="Arial" pitchFamily="34" charset="0"/>
                <a:cs typeface="Arial" pitchFamily="34" charset="0"/>
              </a:rPr>
              <a:t>Only see coupling to OH/NH protons if acid/base is scrupulously avoided</a:t>
            </a:r>
          </a:p>
        </p:txBody>
      </p:sp>
      <p:sp>
        <p:nvSpPr>
          <p:cNvPr id="5" name="TextBox 4"/>
          <p:cNvSpPr txBox="1"/>
          <p:nvPr/>
        </p:nvSpPr>
        <p:spPr>
          <a:xfrm>
            <a:off x="685800" y="3352800"/>
            <a:ext cx="8077200" cy="830997"/>
          </a:xfrm>
          <a:prstGeom prst="rect">
            <a:avLst/>
          </a:prstGeom>
          <a:noFill/>
        </p:spPr>
        <p:txBody>
          <a:bodyPr wrap="square" rtlCol="0">
            <a:spAutoFit/>
          </a:bodyPr>
          <a:lstStyle/>
          <a:p>
            <a:r>
              <a:rPr lang="en-US" dirty="0" smtClean="0">
                <a:latin typeface="Arial" pitchFamily="34" charset="0"/>
                <a:cs typeface="Arial" pitchFamily="34" charset="0"/>
              </a:rPr>
              <a:t>Normally you see no coupling, and OH/NH signals appear as broad </a:t>
            </a:r>
            <a:r>
              <a:rPr lang="en-US" dirty="0" err="1" smtClean="0">
                <a:latin typeface="Arial" pitchFamily="34" charset="0"/>
                <a:cs typeface="Arial" pitchFamily="34" charset="0"/>
              </a:rPr>
              <a:t>singlets</a:t>
            </a:r>
            <a:endParaRPr lang="en-US" dirty="0" smtClean="0">
              <a:latin typeface="Arial" pitchFamily="34" charset="0"/>
              <a:cs typeface="Arial" pitchFamily="34" charset="0"/>
            </a:endParaRPr>
          </a:p>
        </p:txBody>
      </p:sp>
      <p:cxnSp>
        <p:nvCxnSpPr>
          <p:cNvPr id="7" name="Straight Arrow Connector 6"/>
          <p:cNvCxnSpPr/>
          <p:nvPr/>
        </p:nvCxnSpPr>
        <p:spPr>
          <a:xfrm>
            <a:off x="2057400" y="4419600"/>
            <a:ext cx="106680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15.34.jpg</a:t>
            </a:r>
          </a:p>
        </p:txBody>
      </p:sp>
      <p:pic>
        <p:nvPicPr>
          <p:cNvPr id="23555" name="Picture 3" descr="c:\Documents and Settings\sobrien.WWNNT.000\Desktop\Orgo3_jpg_for_ppt\ch15\15.3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graphicFrame>
        <p:nvGraphicFramePr>
          <p:cNvPr id="124930" name="Object 2"/>
          <p:cNvGraphicFramePr>
            <a:graphicFrameLocks noChangeAspect="1"/>
          </p:cNvGraphicFramePr>
          <p:nvPr/>
        </p:nvGraphicFramePr>
        <p:xfrm>
          <a:off x="685800" y="1447800"/>
          <a:ext cx="2130425" cy="456520"/>
        </p:xfrm>
        <a:graphic>
          <a:graphicData uri="http://schemas.openxmlformats.org/presentationml/2006/ole">
            <p:oleObj spid="_x0000_s124930" name="CS ChemDraw Drawing" r:id="rId4" imgW="755526" imgH="162668" progId="ChemDraw.Document.6.0">
              <p:embed/>
            </p:oleObj>
          </a:graphicData>
        </a:graphic>
      </p:graphicFrame>
      <p:sp>
        <p:nvSpPr>
          <p:cNvPr id="5" name="TextBox 4"/>
          <p:cNvSpPr txBox="1"/>
          <p:nvPr/>
        </p:nvSpPr>
        <p:spPr>
          <a:xfrm>
            <a:off x="910358" y="1828800"/>
            <a:ext cx="385042"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smtClean="0">
                <a:solidFill>
                  <a:schemeClr val="accent2">
                    <a:lumMod val="75000"/>
                  </a:schemeClr>
                </a:solidFill>
                <a:latin typeface="Arial" pitchFamily="34" charset="0"/>
                <a:cs typeface="Arial" pitchFamily="34" charset="0"/>
              </a:rPr>
              <a:t>a</a:t>
            </a:r>
          </a:p>
        </p:txBody>
      </p:sp>
      <p:sp>
        <p:nvSpPr>
          <p:cNvPr id="6" name="TextBox 5"/>
          <p:cNvSpPr txBox="1"/>
          <p:nvPr/>
        </p:nvSpPr>
        <p:spPr>
          <a:xfrm>
            <a:off x="1824758" y="1828800"/>
            <a:ext cx="385042"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smtClean="0">
                <a:solidFill>
                  <a:schemeClr val="accent2">
                    <a:lumMod val="75000"/>
                  </a:schemeClr>
                </a:solidFill>
                <a:latin typeface="Arial" pitchFamily="34" charset="0"/>
                <a:cs typeface="Arial" pitchFamily="34" charset="0"/>
              </a:rPr>
              <a:t>b</a:t>
            </a:r>
          </a:p>
        </p:txBody>
      </p:sp>
      <p:sp>
        <p:nvSpPr>
          <p:cNvPr id="7" name="TextBox 6"/>
          <p:cNvSpPr txBox="1"/>
          <p:nvPr/>
        </p:nvSpPr>
        <p:spPr>
          <a:xfrm>
            <a:off x="6705600" y="4572000"/>
            <a:ext cx="385042" cy="523220"/>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smtClean="0">
                <a:solidFill>
                  <a:schemeClr val="accent2">
                    <a:lumMod val="75000"/>
                  </a:schemeClr>
                </a:solidFill>
                <a:latin typeface="Arial" pitchFamily="34" charset="0"/>
                <a:cs typeface="Arial" pitchFamily="34" charset="0"/>
              </a:rPr>
              <a:t>a</a:t>
            </a:r>
          </a:p>
        </p:txBody>
      </p:sp>
      <p:sp>
        <p:nvSpPr>
          <p:cNvPr id="8" name="TextBox 7"/>
          <p:cNvSpPr txBox="1"/>
          <p:nvPr/>
        </p:nvSpPr>
        <p:spPr>
          <a:xfrm>
            <a:off x="5638800" y="4572000"/>
            <a:ext cx="385042" cy="523220"/>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smtClean="0">
                <a:solidFill>
                  <a:schemeClr val="accent2">
                    <a:lumMod val="75000"/>
                  </a:schemeClr>
                </a:solidFill>
                <a:latin typeface="Arial" pitchFamily="34" charset="0"/>
                <a:cs typeface="Arial" pitchFamily="34" charset="0"/>
              </a:rPr>
              <a:t>b</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15.36.jpg</a:t>
            </a:r>
          </a:p>
        </p:txBody>
      </p:sp>
      <p:pic>
        <p:nvPicPr>
          <p:cNvPr id="24579" name="Picture 3" descr="c:\Documents and Settings\sobrien.WWNNT.000\Desktop\Orgo3_jpg_for_ppt\ch15\15.36.jpg"/>
          <p:cNvPicPr>
            <a:picLocks noChangeAspect="1" noChangeArrowheads="1"/>
          </p:cNvPicPr>
          <p:nvPr/>
        </p:nvPicPr>
        <p:blipFill>
          <a:blip r:embed="rId2" cstate="print"/>
          <a:srcRect/>
          <a:stretch>
            <a:fillRect/>
          </a:stretch>
        </p:blipFill>
        <p:spPr bwMode="auto">
          <a:xfrm>
            <a:off x="76200" y="0"/>
            <a:ext cx="9144000" cy="6858000"/>
          </a:xfrm>
          <a:prstGeom prst="rect">
            <a:avLst/>
          </a:prstGeom>
          <a:noFill/>
          <a:ln w="9525">
            <a:noFill/>
            <a:miter lim="800000"/>
            <a:headEnd/>
            <a:tailEnd/>
          </a:ln>
          <a:effectLst/>
        </p:spPr>
      </p:pic>
      <p:sp>
        <p:nvSpPr>
          <p:cNvPr id="4" name="TextBox 3"/>
          <p:cNvSpPr txBox="1"/>
          <p:nvPr/>
        </p:nvSpPr>
        <p:spPr>
          <a:xfrm>
            <a:off x="1" y="304800"/>
            <a:ext cx="9144000" cy="523220"/>
          </a:xfrm>
          <a:prstGeom prst="rect">
            <a:avLst/>
          </a:prstGeom>
          <a:noFill/>
        </p:spPr>
        <p:txBody>
          <a:bodyPr wrap="square" rtlCol="0">
            <a:spAutoFit/>
          </a:bodyPr>
          <a:lstStyle/>
          <a:p>
            <a:pPr algn="ctr"/>
            <a:r>
              <a:rPr lang="en-US" sz="2800" dirty="0" smtClean="0">
                <a:latin typeface="Arial" pitchFamily="34" charset="0"/>
                <a:cs typeface="Arial" pitchFamily="34" charset="0"/>
              </a:rPr>
              <a:t>Compare this with the results of flipping a coin twice:</a:t>
            </a:r>
          </a:p>
        </p:txBody>
      </p:sp>
      <p:sp>
        <p:nvSpPr>
          <p:cNvPr id="5" name="TextBox 4"/>
          <p:cNvSpPr txBox="1"/>
          <p:nvPr/>
        </p:nvSpPr>
        <p:spPr>
          <a:xfrm>
            <a:off x="0" y="5486400"/>
            <a:ext cx="2411238" cy="461665"/>
          </a:xfrm>
          <a:prstGeom prst="rect">
            <a:avLst/>
          </a:prstGeom>
          <a:noFill/>
        </p:spPr>
        <p:txBody>
          <a:bodyPr wrap="none" rtlCol="0">
            <a:spAutoFit/>
          </a:bodyPr>
          <a:lstStyle/>
          <a:p>
            <a:r>
              <a:rPr lang="en-US" dirty="0" smtClean="0">
                <a:latin typeface="Arial" pitchFamily="34" charset="0"/>
                <a:cs typeface="Arial" pitchFamily="34" charset="0"/>
              </a:rPr>
              <a:t>25% both heads</a:t>
            </a:r>
          </a:p>
        </p:txBody>
      </p:sp>
      <p:sp>
        <p:nvSpPr>
          <p:cNvPr id="6" name="TextBox 5"/>
          <p:cNvSpPr txBox="1"/>
          <p:nvPr/>
        </p:nvSpPr>
        <p:spPr>
          <a:xfrm>
            <a:off x="2607430" y="5943600"/>
            <a:ext cx="3336170" cy="461665"/>
          </a:xfrm>
          <a:prstGeom prst="rect">
            <a:avLst/>
          </a:prstGeom>
          <a:noFill/>
        </p:spPr>
        <p:txBody>
          <a:bodyPr wrap="none" rtlCol="0">
            <a:spAutoFit/>
          </a:bodyPr>
          <a:lstStyle/>
          <a:p>
            <a:r>
              <a:rPr lang="en-US" dirty="0" smtClean="0">
                <a:latin typeface="Arial" pitchFamily="34" charset="0"/>
                <a:cs typeface="Arial" pitchFamily="34" charset="0"/>
              </a:rPr>
              <a:t>50% one head, one tail</a:t>
            </a:r>
          </a:p>
        </p:txBody>
      </p:sp>
      <p:sp>
        <p:nvSpPr>
          <p:cNvPr id="7" name="TextBox 6"/>
          <p:cNvSpPr txBox="1"/>
          <p:nvPr/>
        </p:nvSpPr>
        <p:spPr>
          <a:xfrm>
            <a:off x="5500509" y="4648200"/>
            <a:ext cx="2119491" cy="461665"/>
          </a:xfrm>
          <a:prstGeom prst="rect">
            <a:avLst/>
          </a:prstGeom>
          <a:noFill/>
        </p:spPr>
        <p:txBody>
          <a:bodyPr wrap="none" rtlCol="0">
            <a:spAutoFit/>
          </a:bodyPr>
          <a:lstStyle/>
          <a:p>
            <a:r>
              <a:rPr lang="en-US" dirty="0" smtClean="0">
                <a:latin typeface="Arial" pitchFamily="34" charset="0"/>
                <a:cs typeface="Arial" pitchFamily="34" charset="0"/>
              </a:rPr>
              <a:t>25% both tails</a:t>
            </a:r>
          </a:p>
        </p:txBody>
      </p:sp>
      <p:cxnSp>
        <p:nvCxnSpPr>
          <p:cNvPr id="9" name="Straight Arrow Connector 8"/>
          <p:cNvCxnSpPr/>
          <p:nvPr/>
        </p:nvCxnSpPr>
        <p:spPr>
          <a:xfrm flipV="1">
            <a:off x="990600" y="5257800"/>
            <a:ext cx="533400" cy="152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a:stCxn id="6" idx="0"/>
          </p:cNvCxnSpPr>
          <p:nvPr/>
        </p:nvCxnSpPr>
        <p:spPr>
          <a:xfrm rot="16200000" flipV="1">
            <a:off x="3890358" y="5558442"/>
            <a:ext cx="381000" cy="38931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a:stCxn id="7" idx="1"/>
          </p:cNvCxnSpPr>
          <p:nvPr/>
        </p:nvCxnSpPr>
        <p:spPr>
          <a:xfrm rot="10800000">
            <a:off x="4876801" y="4876801"/>
            <a:ext cx="623709" cy="223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15.37.jpg</a:t>
            </a:r>
          </a:p>
        </p:txBody>
      </p:sp>
      <p:pic>
        <p:nvPicPr>
          <p:cNvPr id="25603" name="Picture 3" descr="c:\Documents and Settings\sobrien.WWNNT.000\Desktop\Orgo3_jpg_for_ppt\ch15\15.3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4" cstate="print"/>
          <a:srcRect/>
          <a:stretch>
            <a:fillRect/>
          </a:stretch>
        </p:blipFill>
        <p:spPr bwMode="auto">
          <a:xfrm>
            <a:off x="0" y="4497"/>
            <a:ext cx="4422501" cy="6853503"/>
          </a:xfrm>
          <a:prstGeom prst="rect">
            <a:avLst/>
          </a:prstGeom>
          <a:noFill/>
          <a:ln w="9525">
            <a:noFill/>
            <a:miter lim="800000"/>
            <a:headEnd/>
            <a:tailEnd/>
          </a:ln>
          <a:effectLst/>
        </p:spPr>
      </p:pic>
      <p:graphicFrame>
        <p:nvGraphicFramePr>
          <p:cNvPr id="129027" name="Object 3"/>
          <p:cNvGraphicFramePr>
            <a:graphicFrameLocks noChangeAspect="1"/>
          </p:cNvGraphicFramePr>
          <p:nvPr/>
        </p:nvGraphicFramePr>
        <p:xfrm>
          <a:off x="4800600" y="335005"/>
          <a:ext cx="3886199" cy="2103395"/>
        </p:xfrm>
        <a:graphic>
          <a:graphicData uri="http://schemas.openxmlformats.org/presentationml/2006/ole">
            <p:oleObj spid="_x0000_s129027" name="CS ChemDraw Drawing" r:id="rId5" imgW="1947213" imgH="1048155" progId="ChemDraw.Document.6.0">
              <p:embed/>
            </p:oleObj>
          </a:graphicData>
        </a:graphic>
      </p:graphicFrame>
      <p:sp>
        <p:nvSpPr>
          <p:cNvPr id="4" name="TextBox 3"/>
          <p:cNvSpPr txBox="1"/>
          <p:nvPr/>
        </p:nvSpPr>
        <p:spPr>
          <a:xfrm>
            <a:off x="4800600" y="3352800"/>
            <a:ext cx="4343400" cy="3416320"/>
          </a:xfrm>
          <a:prstGeom prst="rect">
            <a:avLst/>
          </a:prstGeom>
          <a:noFill/>
        </p:spPr>
        <p:txBody>
          <a:bodyPr wrap="square" rtlCol="0">
            <a:spAutoFit/>
          </a:bodyPr>
          <a:lstStyle/>
          <a:p>
            <a:r>
              <a:rPr lang="en-US" dirty="0" smtClean="0">
                <a:latin typeface="Arial" pitchFamily="34" charset="0"/>
                <a:cs typeface="Arial" pitchFamily="34" charset="0"/>
              </a:rPr>
              <a:t>n+1 rule: the number of peaks in a proton’s signal = the number of neighboring protons (n) +1</a:t>
            </a:r>
          </a:p>
          <a:p>
            <a:endParaRPr lang="en-US" dirty="0" smtClean="0">
              <a:latin typeface="Arial" pitchFamily="34" charset="0"/>
              <a:cs typeface="Arial" pitchFamily="34" charset="0"/>
            </a:endParaRPr>
          </a:p>
          <a:p>
            <a:r>
              <a:rPr lang="en-US" b="1" dirty="0" smtClean="0">
                <a:latin typeface="Arial" pitchFamily="34" charset="0"/>
                <a:cs typeface="Arial" pitchFamily="34" charset="0"/>
              </a:rPr>
              <a:t>This assumes that all </a:t>
            </a:r>
            <a:r>
              <a:rPr lang="en-US" b="1" i="1" dirty="0" smtClean="0">
                <a:latin typeface="Arial" pitchFamily="34" charset="0"/>
                <a:cs typeface="Arial" pitchFamily="34" charset="0"/>
              </a:rPr>
              <a:t>J</a:t>
            </a:r>
            <a:r>
              <a:rPr lang="en-US" b="1" dirty="0" smtClean="0">
                <a:latin typeface="Arial" pitchFamily="34" charset="0"/>
                <a:cs typeface="Arial" pitchFamily="34" charset="0"/>
              </a:rPr>
              <a:t>s are the same size</a:t>
            </a:r>
            <a:r>
              <a:rPr lang="en-US" dirty="0" smtClean="0">
                <a:latin typeface="Arial" pitchFamily="34" charset="0"/>
                <a:cs typeface="Arial" pitchFamily="34" charset="0"/>
              </a:rPr>
              <a:t>.  It generally holds true for simple acyclic alkyl groups.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ChangeArrowheads="1"/>
          </p:cNvSpPr>
          <p:nvPr/>
        </p:nvSpPr>
        <p:spPr bwMode="auto">
          <a:xfrm>
            <a:off x="304800" y="1143000"/>
            <a:ext cx="2971800" cy="5486400"/>
          </a:xfrm>
          <a:prstGeom prst="rect">
            <a:avLst/>
          </a:prstGeom>
          <a:solidFill>
            <a:schemeClr val="bg1"/>
          </a:solidFill>
          <a:ln w="9525">
            <a:solidFill>
              <a:schemeClr val="tx1"/>
            </a:solidFill>
            <a:miter lim="800000"/>
            <a:headEnd/>
            <a:tailEnd/>
          </a:ln>
          <a:effectLst/>
        </p:spPr>
        <p:txBody>
          <a:bodyPr wrap="none" anchor="ctr"/>
          <a:lstStyle/>
          <a:p>
            <a:pPr algn="ctr"/>
            <a:endParaRPr lang="en-US" sz="2400"/>
          </a:p>
        </p:txBody>
      </p:sp>
      <p:pic>
        <p:nvPicPr>
          <p:cNvPr id="24579" name="Picture 3"/>
          <p:cNvPicPr>
            <a:picLocks noChangeAspect="1" noChangeArrowheads="1"/>
          </p:cNvPicPr>
          <p:nvPr/>
        </p:nvPicPr>
        <p:blipFill>
          <a:blip r:embed="rId2" cstate="print"/>
          <a:srcRect/>
          <a:stretch>
            <a:fillRect/>
          </a:stretch>
        </p:blipFill>
        <p:spPr bwMode="auto">
          <a:xfrm>
            <a:off x="914400" y="228600"/>
            <a:ext cx="7162800" cy="4114800"/>
          </a:xfrm>
          <a:prstGeom prst="rect">
            <a:avLst/>
          </a:prstGeom>
          <a:noFill/>
          <a:ln w="9525">
            <a:noFill/>
            <a:miter lim="800000"/>
            <a:headEnd/>
            <a:tailEnd/>
          </a:ln>
          <a:effectLst/>
        </p:spPr>
      </p:pic>
      <p:sp>
        <p:nvSpPr>
          <p:cNvPr id="24582" name="Line 6"/>
          <p:cNvSpPr>
            <a:spLocks noChangeShapeType="1"/>
          </p:cNvSpPr>
          <p:nvPr/>
        </p:nvSpPr>
        <p:spPr bwMode="auto">
          <a:xfrm>
            <a:off x="1600200" y="4038600"/>
            <a:ext cx="0" cy="13716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4583" name="Line 7"/>
          <p:cNvSpPr>
            <a:spLocks noChangeShapeType="1"/>
          </p:cNvSpPr>
          <p:nvPr/>
        </p:nvSpPr>
        <p:spPr bwMode="auto">
          <a:xfrm flipH="1">
            <a:off x="1981200" y="4419600"/>
            <a:ext cx="685800" cy="914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4585" name="Text Box 9"/>
          <p:cNvSpPr txBox="1">
            <a:spLocks noChangeArrowheads="1"/>
          </p:cNvSpPr>
          <p:nvPr/>
        </p:nvSpPr>
        <p:spPr bwMode="auto">
          <a:xfrm>
            <a:off x="533400" y="1206500"/>
            <a:ext cx="2743200" cy="1616075"/>
          </a:xfrm>
          <a:prstGeom prst="rect">
            <a:avLst/>
          </a:prstGeom>
          <a:noFill/>
          <a:ln w="9525">
            <a:noFill/>
            <a:miter lim="800000"/>
            <a:headEnd/>
            <a:tailEnd/>
          </a:ln>
          <a:effectLst/>
        </p:spPr>
        <p:txBody>
          <a:bodyPr>
            <a:spAutoFit/>
          </a:bodyPr>
          <a:lstStyle/>
          <a:p>
            <a:pPr>
              <a:spcBef>
                <a:spcPct val="50000"/>
              </a:spcBef>
            </a:pPr>
            <a:r>
              <a:rPr lang="en-US" sz="2000"/>
              <a:t>For each Carbon (valence =4)  you add to a structure requires the addition of two more Hydrogens</a:t>
            </a:r>
          </a:p>
        </p:txBody>
      </p:sp>
      <p:sp>
        <p:nvSpPr>
          <p:cNvPr id="24586" name="Text Box 10"/>
          <p:cNvSpPr txBox="1">
            <a:spLocks noChangeArrowheads="1"/>
          </p:cNvSpPr>
          <p:nvPr/>
        </p:nvSpPr>
        <p:spPr bwMode="auto">
          <a:xfrm>
            <a:off x="3429000" y="4724400"/>
            <a:ext cx="2057400" cy="1320800"/>
          </a:xfrm>
          <a:prstGeom prst="rect">
            <a:avLst/>
          </a:prstGeom>
          <a:noFill/>
          <a:ln w="9525">
            <a:solidFill>
              <a:srgbClr val="E3D800"/>
            </a:solidFill>
            <a:miter lim="800000"/>
            <a:headEnd/>
            <a:tailEnd/>
          </a:ln>
          <a:effectLst/>
        </p:spPr>
        <p:txBody>
          <a:bodyPr>
            <a:spAutoFit/>
          </a:bodyPr>
          <a:lstStyle/>
          <a:p>
            <a:r>
              <a:rPr lang="en-US" sz="2000"/>
              <a:t>Each halogen (valance = 1), takes the place of a hydrogen</a:t>
            </a:r>
          </a:p>
        </p:txBody>
      </p:sp>
      <p:sp>
        <p:nvSpPr>
          <p:cNvPr id="24587" name="Text Box 11"/>
          <p:cNvSpPr txBox="1">
            <a:spLocks noChangeArrowheads="1"/>
          </p:cNvSpPr>
          <p:nvPr/>
        </p:nvSpPr>
        <p:spPr bwMode="auto">
          <a:xfrm>
            <a:off x="5486400" y="1219200"/>
            <a:ext cx="1752600" cy="2844800"/>
          </a:xfrm>
          <a:prstGeom prst="rect">
            <a:avLst/>
          </a:prstGeom>
          <a:noFill/>
          <a:ln w="9525">
            <a:solidFill>
              <a:srgbClr val="D71111"/>
            </a:solidFill>
            <a:miter lim="800000"/>
            <a:headEnd/>
            <a:tailEnd/>
          </a:ln>
          <a:effectLst/>
        </p:spPr>
        <p:txBody>
          <a:bodyPr>
            <a:spAutoFit/>
          </a:bodyPr>
          <a:lstStyle/>
          <a:p>
            <a:r>
              <a:rPr lang="en-US" sz="2000"/>
              <a:t>Oxygen (valance = 2) can be added into a structure without changing the number of hydrogens</a:t>
            </a:r>
          </a:p>
        </p:txBody>
      </p:sp>
      <p:pic>
        <p:nvPicPr>
          <p:cNvPr id="24580" name="Picture 4"/>
          <p:cNvPicPr>
            <a:picLocks noChangeAspect="1" noChangeArrowheads="1"/>
          </p:cNvPicPr>
          <p:nvPr/>
        </p:nvPicPr>
        <p:blipFill>
          <a:blip r:embed="rId3" cstate="print"/>
          <a:srcRect/>
          <a:stretch>
            <a:fillRect/>
          </a:stretch>
        </p:blipFill>
        <p:spPr bwMode="auto">
          <a:xfrm>
            <a:off x="762000" y="2971800"/>
            <a:ext cx="2397125" cy="3352800"/>
          </a:xfrm>
          <a:prstGeom prst="rect">
            <a:avLst/>
          </a:prstGeom>
          <a:noFill/>
          <a:ln w="9525">
            <a:noFill/>
            <a:miter lim="800000"/>
            <a:headEnd/>
            <a:tailEnd/>
          </a:ln>
          <a:effectLst/>
        </p:spPr>
      </p:pic>
      <p:sp>
        <p:nvSpPr>
          <p:cNvPr id="24588" name="Text Box 12"/>
          <p:cNvSpPr txBox="1">
            <a:spLocks noChangeArrowheads="1"/>
          </p:cNvSpPr>
          <p:nvPr/>
        </p:nvSpPr>
        <p:spPr bwMode="auto">
          <a:xfrm>
            <a:off x="7391400" y="1219200"/>
            <a:ext cx="1600200" cy="2235200"/>
          </a:xfrm>
          <a:prstGeom prst="rect">
            <a:avLst/>
          </a:prstGeom>
          <a:noFill/>
          <a:ln w="9525">
            <a:solidFill>
              <a:srgbClr val="4C38FF"/>
            </a:solidFill>
            <a:miter lim="800000"/>
            <a:headEnd/>
            <a:tailEnd/>
          </a:ln>
          <a:effectLst/>
        </p:spPr>
        <p:txBody>
          <a:bodyPr>
            <a:spAutoFit/>
          </a:bodyPr>
          <a:lstStyle/>
          <a:p>
            <a:pPr>
              <a:spcBef>
                <a:spcPct val="50000"/>
              </a:spcBef>
            </a:pPr>
            <a:r>
              <a:rPr lang="en-US" sz="2000"/>
              <a:t>Each added nitrogen (valence =3) requires one additional hydrogen</a:t>
            </a:r>
          </a:p>
        </p:txBody>
      </p:sp>
      <p:sp>
        <p:nvSpPr>
          <p:cNvPr id="24589" name="Rectangle 13"/>
          <p:cNvSpPr>
            <a:spLocks noChangeArrowheads="1"/>
          </p:cNvSpPr>
          <p:nvPr/>
        </p:nvSpPr>
        <p:spPr bwMode="auto">
          <a:xfrm>
            <a:off x="3429000" y="1219200"/>
            <a:ext cx="1905000" cy="3505200"/>
          </a:xfrm>
          <a:prstGeom prst="rect">
            <a:avLst/>
          </a:prstGeom>
          <a:noFill/>
          <a:ln w="9525">
            <a:solidFill>
              <a:srgbClr val="E3D800"/>
            </a:solidFill>
            <a:miter lim="800000"/>
            <a:headEnd/>
            <a:tailEnd/>
          </a:ln>
          <a:effectLst/>
        </p:spPr>
        <p:txBody>
          <a:bodyPr wrap="none" anchor="ctr"/>
          <a:lstStyle/>
          <a:p>
            <a:pPr algn="ctr"/>
            <a:endParaRPr lang="en-US" sz="2400">
              <a:solidFill>
                <a:srgbClr val="E3D800"/>
              </a:solidFill>
            </a:endParaRPr>
          </a:p>
        </p:txBody>
      </p:sp>
      <p:sp>
        <p:nvSpPr>
          <p:cNvPr id="24591" name="Text Box 15"/>
          <p:cNvSpPr txBox="1">
            <a:spLocks noChangeArrowheads="1"/>
          </p:cNvSpPr>
          <p:nvPr/>
        </p:nvSpPr>
        <p:spPr bwMode="auto">
          <a:xfrm>
            <a:off x="3657600" y="2806700"/>
            <a:ext cx="650875" cy="457200"/>
          </a:xfrm>
          <a:prstGeom prst="rect">
            <a:avLst/>
          </a:prstGeom>
          <a:noFill/>
          <a:ln w="9525">
            <a:noFill/>
            <a:miter lim="800000"/>
            <a:headEnd/>
            <a:tailEnd/>
          </a:ln>
          <a:effectLst/>
        </p:spPr>
        <p:txBody>
          <a:bodyPr wrap="none">
            <a:spAutoFit/>
          </a:bodyPr>
          <a:lstStyle/>
          <a:p>
            <a:r>
              <a:rPr lang="en-US" sz="2400"/>
              <a:t>X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15.34.jpg</a:t>
            </a:r>
          </a:p>
        </p:txBody>
      </p:sp>
      <p:pic>
        <p:nvPicPr>
          <p:cNvPr id="23555" name="Picture 3" descr="c:\Documents and Settings\sobrien.WWNNT.000\Desktop\Orgo3_jpg_for_ppt\ch15\15.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7" name="TextBox 6"/>
          <p:cNvSpPr txBox="1"/>
          <p:nvPr/>
        </p:nvSpPr>
        <p:spPr>
          <a:xfrm>
            <a:off x="6705600" y="4572000"/>
            <a:ext cx="385042" cy="523220"/>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smtClean="0">
                <a:solidFill>
                  <a:schemeClr val="accent2">
                    <a:lumMod val="75000"/>
                  </a:schemeClr>
                </a:solidFill>
                <a:latin typeface="Arial" pitchFamily="34" charset="0"/>
                <a:cs typeface="Arial" pitchFamily="34" charset="0"/>
              </a:rPr>
              <a:t>a</a:t>
            </a:r>
          </a:p>
        </p:txBody>
      </p:sp>
      <p:sp>
        <p:nvSpPr>
          <p:cNvPr id="8" name="TextBox 7"/>
          <p:cNvSpPr txBox="1"/>
          <p:nvPr/>
        </p:nvSpPr>
        <p:spPr>
          <a:xfrm>
            <a:off x="5638800" y="4572000"/>
            <a:ext cx="385042" cy="523220"/>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smtClean="0">
                <a:solidFill>
                  <a:schemeClr val="accent2">
                    <a:lumMod val="75000"/>
                  </a:schemeClr>
                </a:solidFill>
                <a:latin typeface="Arial" pitchFamily="34" charset="0"/>
                <a:cs typeface="Arial" pitchFamily="34" charset="0"/>
              </a:rPr>
              <a:t>b</a:t>
            </a:r>
          </a:p>
        </p:txBody>
      </p:sp>
      <p:sp>
        <p:nvSpPr>
          <p:cNvPr id="9" name="TextBox 8"/>
          <p:cNvSpPr txBox="1"/>
          <p:nvPr/>
        </p:nvSpPr>
        <p:spPr>
          <a:xfrm>
            <a:off x="990600" y="1600200"/>
            <a:ext cx="1196161" cy="584775"/>
          </a:xfrm>
          <a:prstGeom prst="rect">
            <a:avLst/>
          </a:prstGeom>
          <a:noFill/>
        </p:spPr>
        <p:txBody>
          <a:bodyPr wrap="none" rtlCol="0">
            <a:spAutoFit/>
          </a:bodyPr>
          <a:lstStyle/>
          <a:p>
            <a:r>
              <a:rPr lang="en-US" sz="3200" dirty="0" smtClean="0">
                <a:latin typeface="Arial" pitchFamily="34" charset="0"/>
                <a:cs typeface="Arial" pitchFamily="34" charset="0"/>
              </a:rPr>
              <a:t>C</a:t>
            </a:r>
            <a:r>
              <a:rPr lang="en-US" sz="3200" baseline="-25000" dirty="0" smtClean="0">
                <a:latin typeface="Arial" pitchFamily="34" charset="0"/>
                <a:cs typeface="Arial" pitchFamily="34" charset="0"/>
              </a:rPr>
              <a:t>2</a:t>
            </a:r>
            <a:r>
              <a:rPr lang="en-US" sz="3200" dirty="0" smtClean="0">
                <a:latin typeface="Arial" pitchFamily="34" charset="0"/>
                <a:cs typeface="Arial" pitchFamily="34" charset="0"/>
              </a:rPr>
              <a:t>H</a:t>
            </a:r>
            <a:r>
              <a:rPr lang="en-US" sz="3200" baseline="-25000" dirty="0" smtClean="0">
                <a:latin typeface="Arial" pitchFamily="34" charset="0"/>
                <a:cs typeface="Arial" pitchFamily="34" charset="0"/>
              </a:rPr>
              <a:t>5</a:t>
            </a:r>
            <a:r>
              <a:rPr lang="en-US" sz="3200" dirty="0" smtClean="0">
                <a:latin typeface="Arial" pitchFamily="34" charset="0"/>
                <a:cs typeface="Arial" pitchFamily="34" charset="0"/>
              </a:rPr>
              <a:t>I</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6626" y="533400"/>
            <a:ext cx="5900974" cy="584775"/>
          </a:xfrm>
          <a:prstGeom prst="rect">
            <a:avLst/>
          </a:prstGeom>
          <a:noFill/>
        </p:spPr>
        <p:txBody>
          <a:bodyPr wrap="none" rtlCol="0">
            <a:spAutoFit/>
          </a:bodyPr>
          <a:lstStyle/>
          <a:p>
            <a:r>
              <a:rPr lang="en-US" sz="3200" b="1" dirty="0" smtClean="0">
                <a:latin typeface="Arial" pitchFamily="34" charset="0"/>
                <a:cs typeface="Arial" pitchFamily="34" charset="0"/>
              </a:rPr>
              <a:t>Analyzing the NMR Spectrum</a:t>
            </a:r>
          </a:p>
        </p:txBody>
      </p:sp>
      <p:sp>
        <p:nvSpPr>
          <p:cNvPr id="3" name="TextBox 2"/>
          <p:cNvSpPr txBox="1"/>
          <p:nvPr/>
        </p:nvSpPr>
        <p:spPr>
          <a:xfrm>
            <a:off x="2929119" y="1600200"/>
            <a:ext cx="3395481" cy="584775"/>
          </a:xfrm>
          <a:prstGeom prst="rect">
            <a:avLst/>
          </a:prstGeom>
          <a:noFill/>
        </p:spPr>
        <p:txBody>
          <a:bodyPr wrap="none" rtlCol="0">
            <a:spAutoFit/>
          </a:bodyPr>
          <a:lstStyle/>
          <a:p>
            <a:r>
              <a:rPr lang="en-US" sz="3200" dirty="0" smtClean="0">
                <a:latin typeface="Arial" pitchFamily="34" charset="0"/>
                <a:cs typeface="Arial" pitchFamily="34" charset="0"/>
              </a:rPr>
              <a:t>Construct a table:</a:t>
            </a:r>
          </a:p>
        </p:txBody>
      </p:sp>
      <p:graphicFrame>
        <p:nvGraphicFramePr>
          <p:cNvPr id="4" name="Table 3"/>
          <p:cNvGraphicFramePr>
            <a:graphicFrameLocks noGrp="1"/>
          </p:cNvGraphicFramePr>
          <p:nvPr/>
        </p:nvGraphicFramePr>
        <p:xfrm>
          <a:off x="1295400" y="2377440"/>
          <a:ext cx="7620000" cy="4099561"/>
        </p:xfrm>
        <a:graphic>
          <a:graphicData uri="http://schemas.openxmlformats.org/drawingml/2006/table">
            <a:tbl>
              <a:tblPr firstRow="1" bandRow="1">
                <a:tableStyleId>{5C22544A-7EE6-4342-B048-85BDC9FD1C3A}</a:tableStyleId>
              </a:tblPr>
              <a:tblGrid>
                <a:gridCol w="1905000"/>
                <a:gridCol w="1905000"/>
                <a:gridCol w="1905000"/>
                <a:gridCol w="1905000"/>
              </a:tblGrid>
              <a:tr h="783814">
                <a:tc>
                  <a:txBody>
                    <a:bodyPr/>
                    <a:lstStyle/>
                    <a:p>
                      <a:pPr algn="ctr"/>
                      <a:r>
                        <a:rPr lang="en-US" sz="2400" dirty="0" smtClean="0">
                          <a:latin typeface="Symbol" pitchFamily="18" charset="2"/>
                          <a:cs typeface="Arial" pitchFamily="34" charset="0"/>
                        </a:rPr>
                        <a:t>d</a:t>
                      </a:r>
                      <a:endParaRPr lang="en-US" sz="2400" dirty="0">
                        <a:latin typeface="Symbol" pitchFamily="18" charset="2"/>
                        <a:cs typeface="Arial" pitchFamily="34" charset="0"/>
                      </a:endParaRPr>
                    </a:p>
                  </a:txBody>
                  <a:tcPr/>
                </a:tc>
                <a:tc>
                  <a:txBody>
                    <a:bodyPr/>
                    <a:lstStyle/>
                    <a:p>
                      <a:pPr algn="ctr"/>
                      <a:r>
                        <a:rPr lang="en-US" sz="2400" dirty="0" smtClean="0">
                          <a:latin typeface="Arial" pitchFamily="34" charset="0"/>
                          <a:cs typeface="Arial" pitchFamily="34" charset="0"/>
                        </a:rPr>
                        <a:t>Integration</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Multiplicity</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assignment</a:t>
                      </a:r>
                      <a:endParaRPr lang="en-US" sz="2400" dirty="0">
                        <a:latin typeface="Arial" pitchFamily="34" charset="0"/>
                        <a:cs typeface="Arial" pitchFamily="34" charset="0"/>
                      </a:endParaRPr>
                    </a:p>
                  </a:txBody>
                  <a:tcPr/>
                </a:tc>
              </a:tr>
              <a:tr h="1378932">
                <a:tc>
                  <a:txBody>
                    <a:bodyPr/>
                    <a:lstStyle/>
                    <a:p>
                      <a:pPr algn="ctr"/>
                      <a:r>
                        <a:rPr lang="en-US" sz="2400" dirty="0" smtClean="0">
                          <a:latin typeface="Symbol" pitchFamily="18" charset="2"/>
                          <a:cs typeface="Arial" pitchFamily="34" charset="0"/>
                        </a:rPr>
                        <a:t>3.1</a:t>
                      </a:r>
                      <a:endParaRPr lang="en-US" sz="2400" dirty="0">
                        <a:latin typeface="Symbol" pitchFamily="18" charset="2"/>
                        <a:cs typeface="Arial" pitchFamily="34" charset="0"/>
                      </a:endParaRPr>
                    </a:p>
                  </a:txBody>
                  <a:tcPr/>
                </a:tc>
                <a:tc>
                  <a:txBody>
                    <a:bodyPr/>
                    <a:lstStyle/>
                    <a:p>
                      <a:pPr algn="ctr"/>
                      <a:r>
                        <a:rPr lang="en-US" sz="2400" dirty="0" smtClean="0">
                          <a:latin typeface="Arial" pitchFamily="34" charset="0"/>
                          <a:cs typeface="Arial" pitchFamily="34" charset="0"/>
                        </a:rPr>
                        <a:t>2H</a:t>
                      </a:r>
                      <a:endParaRPr lang="en-US" sz="2400" dirty="0">
                        <a:latin typeface="Arial" pitchFamily="34" charset="0"/>
                        <a:cs typeface="Arial" pitchFamily="34" charset="0"/>
                      </a:endParaRPr>
                    </a:p>
                  </a:txBody>
                  <a:tcPr/>
                </a:tc>
                <a:tc>
                  <a:txBody>
                    <a:bodyPr/>
                    <a:lstStyle/>
                    <a:p>
                      <a:pPr algn="ctr"/>
                      <a:r>
                        <a:rPr lang="en-US" sz="2400" dirty="0" smtClean="0">
                          <a:latin typeface="Arial" pitchFamily="34" charset="0"/>
                          <a:cs typeface="Arial" pitchFamily="34" charset="0"/>
                        </a:rPr>
                        <a:t>q </a:t>
                      </a:r>
                    </a:p>
                    <a:p>
                      <a:pPr algn="ctr"/>
                      <a:r>
                        <a:rPr lang="en-US" sz="2400" dirty="0" smtClean="0">
                          <a:latin typeface="Arial" pitchFamily="34" charset="0"/>
                          <a:cs typeface="Arial" pitchFamily="34" charset="0"/>
                        </a:rPr>
                        <a:t>(quartet)</a:t>
                      </a:r>
                      <a:endParaRPr lang="en-US" sz="2400" dirty="0">
                        <a:latin typeface="Arial" pitchFamily="34" charset="0"/>
                        <a:cs typeface="Arial" pitchFamily="34" charset="0"/>
                      </a:endParaRPr>
                    </a:p>
                  </a:txBody>
                  <a:tcPr/>
                </a:tc>
                <a:tc>
                  <a:txBody>
                    <a:bodyPr/>
                    <a:lstStyle/>
                    <a:p>
                      <a:pPr algn="ctr"/>
                      <a:r>
                        <a:rPr lang="en-US" sz="2400" dirty="0" smtClean="0">
                          <a:latin typeface="Arial" pitchFamily="34" charset="0"/>
                          <a:cs typeface="Arial" pitchFamily="34" charset="0"/>
                        </a:rPr>
                        <a:t>X-</a:t>
                      </a:r>
                      <a:r>
                        <a:rPr lang="en-US" sz="2400" u="none" dirty="0" smtClean="0">
                          <a:latin typeface="Arial" pitchFamily="34" charset="0"/>
                          <a:cs typeface="Arial" pitchFamily="34" charset="0"/>
                        </a:rPr>
                        <a:t>C</a:t>
                      </a:r>
                      <a:r>
                        <a:rPr lang="en-US" sz="2400" u="sng" dirty="0" smtClean="0">
                          <a:latin typeface="Arial" pitchFamily="34" charset="0"/>
                          <a:cs typeface="Arial" pitchFamily="34" charset="0"/>
                        </a:rPr>
                        <a:t>H</a:t>
                      </a:r>
                      <a:r>
                        <a:rPr lang="en-US" sz="2400" u="sng" baseline="-25000" dirty="0" smtClean="0">
                          <a:latin typeface="Arial" pitchFamily="34" charset="0"/>
                          <a:cs typeface="Arial" pitchFamily="34" charset="0"/>
                        </a:rPr>
                        <a:t>2</a:t>
                      </a:r>
                      <a:r>
                        <a:rPr lang="en-US" sz="2400" dirty="0" smtClean="0">
                          <a:latin typeface="Arial" pitchFamily="34" charset="0"/>
                          <a:cs typeface="Arial" pitchFamily="34" charset="0"/>
                        </a:rPr>
                        <a:t>-CH</a:t>
                      </a:r>
                      <a:r>
                        <a:rPr lang="en-US" sz="2400" baseline="-25000" dirty="0" smtClean="0">
                          <a:latin typeface="Arial" pitchFamily="34" charset="0"/>
                          <a:cs typeface="Arial" pitchFamily="34" charset="0"/>
                        </a:rPr>
                        <a:t>3</a:t>
                      </a:r>
                    </a:p>
                    <a:p>
                      <a:pPr algn="ctr"/>
                      <a:endParaRPr lang="en-US" sz="2400" dirty="0" smtClean="0">
                        <a:latin typeface="Arial" pitchFamily="34" charset="0"/>
                        <a:cs typeface="Arial" pitchFamily="34" charset="0"/>
                      </a:endParaRPr>
                    </a:p>
                    <a:p>
                      <a:pPr algn="ctr"/>
                      <a:r>
                        <a:rPr lang="en-US" sz="2400" dirty="0" smtClean="0">
                          <a:latin typeface="Arial" pitchFamily="34" charset="0"/>
                          <a:cs typeface="Arial" pitchFamily="34" charset="0"/>
                        </a:rPr>
                        <a:t>(I-C</a:t>
                      </a:r>
                      <a:r>
                        <a:rPr lang="en-US" sz="2400" u="sng" dirty="0" smtClean="0">
                          <a:latin typeface="Arial" pitchFamily="34" charset="0"/>
                          <a:cs typeface="Arial" pitchFamily="34" charset="0"/>
                        </a:rPr>
                        <a:t>H</a:t>
                      </a:r>
                      <a:r>
                        <a:rPr lang="en-US" sz="2400" u="sng" baseline="-25000" dirty="0" smtClean="0">
                          <a:latin typeface="Arial" pitchFamily="34" charset="0"/>
                          <a:cs typeface="Arial" pitchFamily="34" charset="0"/>
                        </a:rPr>
                        <a:t>2</a:t>
                      </a:r>
                      <a:r>
                        <a:rPr lang="en-US" sz="2400" dirty="0" smtClean="0">
                          <a:latin typeface="Arial" pitchFamily="34" charset="0"/>
                          <a:cs typeface="Arial" pitchFamily="34" charset="0"/>
                        </a:rPr>
                        <a:t>-CH</a:t>
                      </a:r>
                      <a:r>
                        <a:rPr lang="en-US" sz="2400" baseline="-25000" dirty="0" smtClean="0">
                          <a:latin typeface="Arial" pitchFamily="34" charset="0"/>
                          <a:cs typeface="Arial" pitchFamily="34" charset="0"/>
                        </a:rPr>
                        <a:t>3</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a:txBody>
                  <a:tcPr/>
                </a:tc>
              </a:tr>
              <a:tr h="1936815">
                <a:tc>
                  <a:txBody>
                    <a:bodyPr/>
                    <a:lstStyle/>
                    <a:p>
                      <a:pPr algn="ctr"/>
                      <a:r>
                        <a:rPr lang="en-US" sz="2400" dirty="0" smtClean="0">
                          <a:latin typeface="Symbol" pitchFamily="18" charset="2"/>
                          <a:cs typeface="Arial" pitchFamily="34" charset="0"/>
                        </a:rPr>
                        <a:t>1.8</a:t>
                      </a:r>
                      <a:endParaRPr lang="en-US" sz="2400" dirty="0">
                        <a:latin typeface="Symbol" pitchFamily="18" charset="2"/>
                        <a:cs typeface="Arial" pitchFamily="34" charset="0"/>
                      </a:endParaRPr>
                    </a:p>
                  </a:txBody>
                  <a:tcPr/>
                </a:tc>
                <a:tc>
                  <a:txBody>
                    <a:bodyPr/>
                    <a:lstStyle/>
                    <a:p>
                      <a:r>
                        <a:rPr lang="en-US" sz="2400" dirty="0" smtClean="0">
                          <a:latin typeface="Arial" pitchFamily="34" charset="0"/>
                          <a:cs typeface="Arial" pitchFamily="34" charset="0"/>
                        </a:rPr>
                        <a:t>3H</a:t>
                      </a:r>
                      <a:endParaRPr lang="en-US" sz="2400" dirty="0">
                        <a:latin typeface="Arial" pitchFamily="34" charset="0"/>
                        <a:cs typeface="Arial" pitchFamily="34" charset="0"/>
                      </a:endParaRPr>
                    </a:p>
                  </a:txBody>
                  <a:tcPr/>
                </a:tc>
                <a:tc>
                  <a:txBody>
                    <a:bodyPr/>
                    <a:lstStyle/>
                    <a:p>
                      <a:pPr algn="ctr"/>
                      <a:r>
                        <a:rPr lang="en-US" sz="2400" dirty="0" smtClean="0">
                          <a:latin typeface="Arial" pitchFamily="34" charset="0"/>
                          <a:cs typeface="Arial" pitchFamily="34" charset="0"/>
                        </a:rPr>
                        <a:t>t</a:t>
                      </a:r>
                    </a:p>
                    <a:p>
                      <a:pPr algn="ctr"/>
                      <a:r>
                        <a:rPr lang="en-US" sz="2400" dirty="0" smtClean="0">
                          <a:latin typeface="Arial" pitchFamily="34" charset="0"/>
                          <a:cs typeface="Arial" pitchFamily="34" charset="0"/>
                        </a:rPr>
                        <a:t>(triplet)</a:t>
                      </a:r>
                      <a:endParaRPr lang="en-US" sz="2400" dirty="0">
                        <a:latin typeface="Arial" pitchFamily="34" charset="0"/>
                        <a:cs typeface="Arial" pitchFamily="34" charset="0"/>
                      </a:endParaRPr>
                    </a:p>
                  </a:txBody>
                  <a:tcPr/>
                </a:tc>
                <a:tc>
                  <a:txBody>
                    <a:bodyPr/>
                    <a:lstStyle/>
                    <a:p>
                      <a:pPr algn="ctr"/>
                      <a:r>
                        <a:rPr lang="en-US" sz="2400" u="none" dirty="0" smtClean="0">
                          <a:latin typeface="Arial" pitchFamily="34" charset="0"/>
                          <a:cs typeface="Arial" pitchFamily="34" charset="0"/>
                        </a:rPr>
                        <a:t>C</a:t>
                      </a:r>
                      <a:r>
                        <a:rPr lang="en-US" sz="2400" u="sng" dirty="0" smtClean="0">
                          <a:latin typeface="Arial" pitchFamily="34" charset="0"/>
                          <a:cs typeface="Arial" pitchFamily="34" charset="0"/>
                        </a:rPr>
                        <a:t>H</a:t>
                      </a:r>
                      <a:r>
                        <a:rPr lang="en-US" sz="2400" u="sng" baseline="-25000" dirty="0" smtClean="0">
                          <a:latin typeface="Arial" pitchFamily="34" charset="0"/>
                          <a:cs typeface="Arial" pitchFamily="34" charset="0"/>
                        </a:rPr>
                        <a:t>3</a:t>
                      </a:r>
                      <a:r>
                        <a:rPr lang="en-US" sz="2400" dirty="0" smtClean="0">
                          <a:latin typeface="Arial" pitchFamily="34" charset="0"/>
                          <a:cs typeface="Arial" pitchFamily="34" charset="0"/>
                        </a:rPr>
                        <a:t>-CH</a:t>
                      </a:r>
                      <a:r>
                        <a:rPr lang="en-US" sz="2400" baseline="-25000" dirty="0" smtClean="0">
                          <a:latin typeface="Arial" pitchFamily="34" charset="0"/>
                          <a:cs typeface="Arial" pitchFamily="34" charset="0"/>
                        </a:rPr>
                        <a:t>2</a:t>
                      </a:r>
                      <a:endParaRPr lang="en-US" sz="2400" dirty="0">
                        <a:latin typeface="Arial" pitchFamily="34" charset="0"/>
                        <a:cs typeface="Arial" pitchFamily="34" charset="0"/>
                      </a:endParaRPr>
                    </a:p>
                  </a:txBody>
                  <a:tcPr/>
                </a:tc>
              </a:tr>
            </a:tbl>
          </a:graphicData>
        </a:graphic>
      </p:graphicFrame>
      <p:pic>
        <p:nvPicPr>
          <p:cNvPr id="181250" name="Picture 2"/>
          <p:cNvPicPr>
            <a:picLocks noChangeAspect="1" noChangeArrowheads="1"/>
          </p:cNvPicPr>
          <p:nvPr/>
        </p:nvPicPr>
        <p:blipFill>
          <a:blip r:embed="rId3" cstate="print"/>
          <a:srcRect/>
          <a:stretch>
            <a:fillRect/>
          </a:stretch>
        </p:blipFill>
        <p:spPr bwMode="auto">
          <a:xfrm>
            <a:off x="0" y="0"/>
            <a:ext cx="1179971" cy="2819400"/>
          </a:xfrm>
          <a:prstGeom prst="rect">
            <a:avLst/>
          </a:prstGeom>
          <a:noFill/>
          <a:ln w="9525">
            <a:noFill/>
            <a:miter lim="800000"/>
            <a:headEnd/>
            <a:tailEnd/>
          </a:ln>
          <a:effectLst/>
        </p:spPr>
      </p:pic>
      <p:pic>
        <p:nvPicPr>
          <p:cNvPr id="181251" name="Picture 3"/>
          <p:cNvPicPr>
            <a:picLocks noChangeAspect="1" noChangeArrowheads="1"/>
          </p:cNvPicPr>
          <p:nvPr/>
        </p:nvPicPr>
        <p:blipFill>
          <a:blip r:embed="rId4" cstate="print"/>
          <a:srcRect/>
          <a:stretch>
            <a:fillRect/>
          </a:stretch>
        </p:blipFill>
        <p:spPr bwMode="auto">
          <a:xfrm>
            <a:off x="0" y="3505200"/>
            <a:ext cx="1016000" cy="332658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25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81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9" name="Picture 3"/>
          <p:cNvPicPr>
            <a:picLocks noChangeAspect="1" noChangeArrowheads="1"/>
          </p:cNvPicPr>
          <p:nvPr/>
        </p:nvPicPr>
        <p:blipFill>
          <a:blip r:embed="rId2" cstate="print"/>
          <a:srcRect/>
          <a:stretch>
            <a:fillRect/>
          </a:stretch>
        </p:blipFill>
        <p:spPr bwMode="auto">
          <a:xfrm>
            <a:off x="0" y="762001"/>
            <a:ext cx="9144000" cy="5338094"/>
          </a:xfrm>
          <a:prstGeom prst="rect">
            <a:avLst/>
          </a:prstGeom>
          <a:noFill/>
          <a:ln w="9525">
            <a:noFill/>
            <a:miter lim="800000"/>
            <a:headEnd/>
            <a:tailEnd/>
          </a:ln>
          <a:effectLst/>
        </p:spPr>
      </p:pic>
      <p:sp>
        <p:nvSpPr>
          <p:cNvPr id="3" name="TextBox 2"/>
          <p:cNvSpPr txBox="1"/>
          <p:nvPr/>
        </p:nvSpPr>
        <p:spPr>
          <a:xfrm>
            <a:off x="0" y="2286000"/>
            <a:ext cx="1828800" cy="584775"/>
          </a:xfrm>
          <a:prstGeom prst="rect">
            <a:avLst/>
          </a:prstGeom>
          <a:solidFill>
            <a:schemeClr val="bg1"/>
          </a:solidFill>
        </p:spPr>
        <p:txBody>
          <a:bodyPr wrap="square" rtlCol="0">
            <a:spAutoFit/>
          </a:bodyPr>
          <a:lstStyle/>
          <a:p>
            <a:r>
              <a:rPr lang="en-US" sz="3200" dirty="0" smtClean="0">
                <a:latin typeface="Arial" pitchFamily="34" charset="0"/>
                <a:cs typeface="Arial" pitchFamily="34" charset="0"/>
              </a:rPr>
              <a:t>C</a:t>
            </a:r>
            <a:r>
              <a:rPr lang="en-US" sz="3200" baseline="-25000" dirty="0" smtClean="0">
                <a:latin typeface="Arial" pitchFamily="34" charset="0"/>
                <a:cs typeface="Arial" pitchFamily="34" charset="0"/>
              </a:rPr>
              <a:t>3</a:t>
            </a:r>
            <a:r>
              <a:rPr lang="en-US" sz="3200" dirty="0" smtClean="0">
                <a:latin typeface="Arial" pitchFamily="34" charset="0"/>
                <a:cs typeface="Arial" pitchFamily="34" charset="0"/>
              </a:rPr>
              <a:t>H</a:t>
            </a:r>
            <a:r>
              <a:rPr lang="en-US" sz="3200" baseline="-25000" dirty="0" smtClean="0">
                <a:latin typeface="Arial" pitchFamily="34" charset="0"/>
                <a:cs typeface="Arial" pitchFamily="34" charset="0"/>
              </a:rPr>
              <a:t>6</a:t>
            </a:r>
            <a:r>
              <a:rPr lang="en-US" sz="3200" dirty="0" smtClean="0">
                <a:latin typeface="Arial" pitchFamily="34" charset="0"/>
                <a:cs typeface="Arial" pitchFamily="34" charset="0"/>
              </a:rPr>
              <a:t>Br</a:t>
            </a:r>
            <a:r>
              <a:rPr lang="en-US" sz="3200" baseline="-25000" dirty="0" smtClean="0">
                <a:latin typeface="Arial" pitchFamily="34" charset="0"/>
                <a:cs typeface="Arial" pitchFamily="34" charset="0"/>
              </a:rPr>
              <a:t>2</a:t>
            </a:r>
          </a:p>
        </p:txBody>
      </p:sp>
      <p:sp>
        <p:nvSpPr>
          <p:cNvPr id="4" name="TextBox 3"/>
          <p:cNvSpPr txBox="1"/>
          <p:nvPr/>
        </p:nvSpPr>
        <p:spPr>
          <a:xfrm>
            <a:off x="4495800" y="1371600"/>
            <a:ext cx="708848" cy="584775"/>
          </a:xfrm>
          <a:prstGeom prst="rect">
            <a:avLst/>
          </a:prstGeom>
          <a:noFill/>
        </p:spPr>
        <p:txBody>
          <a:bodyPr wrap="none" rtlCol="0">
            <a:spAutoFit/>
          </a:bodyPr>
          <a:lstStyle/>
          <a:p>
            <a:r>
              <a:rPr lang="en-US" sz="3200" dirty="0" smtClean="0">
                <a:latin typeface="Arial" pitchFamily="34" charset="0"/>
                <a:cs typeface="Arial" pitchFamily="34" charset="0"/>
              </a:rPr>
              <a:t>4H</a:t>
            </a:r>
          </a:p>
        </p:txBody>
      </p:sp>
      <p:sp>
        <p:nvSpPr>
          <p:cNvPr id="5" name="TextBox 4"/>
          <p:cNvSpPr txBox="1"/>
          <p:nvPr/>
        </p:nvSpPr>
        <p:spPr>
          <a:xfrm>
            <a:off x="5791200" y="3149025"/>
            <a:ext cx="708848" cy="584775"/>
          </a:xfrm>
          <a:prstGeom prst="rect">
            <a:avLst/>
          </a:prstGeom>
          <a:noFill/>
        </p:spPr>
        <p:txBody>
          <a:bodyPr wrap="none" rtlCol="0">
            <a:spAutoFit/>
          </a:bodyPr>
          <a:lstStyle/>
          <a:p>
            <a:r>
              <a:rPr lang="en-US" sz="3200" dirty="0" smtClean="0">
                <a:latin typeface="Arial" pitchFamily="34" charset="0"/>
                <a:cs typeface="Arial" pitchFamily="34" charset="0"/>
              </a:rPr>
              <a:t>2H</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33400" y="457200"/>
          <a:ext cx="8610600" cy="6172199"/>
        </p:xfrm>
        <a:graphic>
          <a:graphicData uri="http://schemas.openxmlformats.org/drawingml/2006/table">
            <a:tbl>
              <a:tblPr firstRow="1" bandRow="1">
                <a:tableStyleId>{5C22544A-7EE6-4342-B048-85BDC9FD1C3A}</a:tableStyleId>
              </a:tblPr>
              <a:tblGrid>
                <a:gridCol w="2152650"/>
                <a:gridCol w="2152650"/>
                <a:gridCol w="2152650"/>
                <a:gridCol w="2152650"/>
              </a:tblGrid>
              <a:tr h="1180091">
                <a:tc>
                  <a:txBody>
                    <a:bodyPr/>
                    <a:lstStyle/>
                    <a:p>
                      <a:pPr algn="ctr"/>
                      <a:r>
                        <a:rPr lang="en-US" sz="2400" dirty="0" smtClean="0">
                          <a:latin typeface="Symbol" pitchFamily="18" charset="2"/>
                          <a:cs typeface="Arial" pitchFamily="34" charset="0"/>
                        </a:rPr>
                        <a:t>d</a:t>
                      </a:r>
                      <a:endParaRPr lang="en-US" sz="2400" dirty="0">
                        <a:latin typeface="Symbol" pitchFamily="18" charset="2"/>
                        <a:cs typeface="Arial" pitchFamily="34" charset="0"/>
                      </a:endParaRPr>
                    </a:p>
                  </a:txBody>
                  <a:tcPr/>
                </a:tc>
                <a:tc>
                  <a:txBody>
                    <a:bodyPr/>
                    <a:lstStyle/>
                    <a:p>
                      <a:pPr algn="ctr"/>
                      <a:r>
                        <a:rPr lang="en-US" sz="2400" dirty="0" smtClean="0">
                          <a:latin typeface="Arial" pitchFamily="34" charset="0"/>
                          <a:cs typeface="Arial" pitchFamily="34" charset="0"/>
                        </a:rPr>
                        <a:t>Integration</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Multiplicity</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assignment</a:t>
                      </a:r>
                      <a:endParaRPr lang="en-US" sz="2400" dirty="0">
                        <a:latin typeface="Arial" pitchFamily="34" charset="0"/>
                        <a:cs typeface="Arial" pitchFamily="34" charset="0"/>
                      </a:endParaRPr>
                    </a:p>
                  </a:txBody>
                  <a:tcPr/>
                </a:tc>
              </a:tr>
              <a:tr h="2076086">
                <a:tc>
                  <a:txBody>
                    <a:bodyPr/>
                    <a:lstStyle/>
                    <a:p>
                      <a:pPr algn="ctr"/>
                      <a:r>
                        <a:rPr lang="en-US" sz="2400" dirty="0" smtClean="0">
                          <a:latin typeface="Arial" pitchFamily="34" charset="0"/>
                          <a:cs typeface="Arial" pitchFamily="34" charset="0"/>
                        </a:rPr>
                        <a:t>3.5</a:t>
                      </a:r>
                      <a:endParaRPr lang="en-US" sz="2400" dirty="0">
                        <a:latin typeface="Arial" pitchFamily="34" charset="0"/>
                        <a:cs typeface="Arial" pitchFamily="34" charset="0"/>
                      </a:endParaRPr>
                    </a:p>
                  </a:txBody>
                  <a:tcPr/>
                </a:tc>
                <a:tc>
                  <a:txBody>
                    <a:bodyPr/>
                    <a:lstStyle/>
                    <a:p>
                      <a:pPr algn="ctr"/>
                      <a:r>
                        <a:rPr lang="en-US" sz="2400" dirty="0" smtClean="0">
                          <a:latin typeface="Arial" pitchFamily="34" charset="0"/>
                          <a:cs typeface="Arial" pitchFamily="34" charset="0"/>
                        </a:rPr>
                        <a:t>4H</a:t>
                      </a:r>
                      <a:endParaRPr lang="en-US" sz="2400" dirty="0">
                        <a:latin typeface="Arial" pitchFamily="34" charset="0"/>
                        <a:cs typeface="Arial" pitchFamily="34" charset="0"/>
                      </a:endParaRPr>
                    </a:p>
                  </a:txBody>
                  <a:tcPr/>
                </a:tc>
                <a:tc>
                  <a:txBody>
                    <a:bodyPr/>
                    <a:lstStyle/>
                    <a:p>
                      <a:pPr algn="ctr"/>
                      <a:r>
                        <a:rPr lang="en-US" sz="2400" dirty="0" smtClean="0">
                          <a:latin typeface="Arial" pitchFamily="34" charset="0"/>
                          <a:cs typeface="Arial" pitchFamily="34" charset="0"/>
                        </a:rPr>
                        <a:t>t</a:t>
                      </a:r>
                      <a:endParaRPr lang="en-US" sz="2400" dirty="0">
                        <a:latin typeface="Arial" pitchFamily="34" charset="0"/>
                        <a:cs typeface="Arial" pitchFamily="34" charset="0"/>
                      </a:endParaRPr>
                    </a:p>
                  </a:txBody>
                  <a:tcPr/>
                </a:tc>
                <a:tc>
                  <a:txBody>
                    <a:bodyPr/>
                    <a:lstStyle/>
                    <a:p>
                      <a:pPr algn="ctr"/>
                      <a:r>
                        <a:rPr lang="en-US" sz="2400" dirty="0" smtClean="0">
                          <a:latin typeface="Arial" pitchFamily="34" charset="0"/>
                          <a:cs typeface="Arial" pitchFamily="34" charset="0"/>
                        </a:rPr>
                        <a:t>X-</a:t>
                      </a:r>
                      <a:r>
                        <a:rPr lang="en-US" sz="2400" u="none" dirty="0" smtClean="0">
                          <a:latin typeface="Arial" pitchFamily="34" charset="0"/>
                          <a:cs typeface="Arial" pitchFamily="34" charset="0"/>
                        </a:rPr>
                        <a:t>C</a:t>
                      </a:r>
                      <a:r>
                        <a:rPr lang="en-US" sz="2400" u="sng" dirty="0" smtClean="0">
                          <a:latin typeface="Arial" pitchFamily="34" charset="0"/>
                          <a:cs typeface="Arial" pitchFamily="34" charset="0"/>
                        </a:rPr>
                        <a:t>H</a:t>
                      </a:r>
                      <a:r>
                        <a:rPr lang="en-US" sz="2400" u="sng" baseline="-25000" dirty="0" smtClean="0">
                          <a:latin typeface="Arial" pitchFamily="34" charset="0"/>
                          <a:cs typeface="Arial" pitchFamily="34" charset="0"/>
                        </a:rPr>
                        <a:t>2</a:t>
                      </a:r>
                      <a:r>
                        <a:rPr lang="en-US" sz="2400" dirty="0" smtClean="0">
                          <a:latin typeface="Arial" pitchFamily="34" charset="0"/>
                          <a:cs typeface="Arial" pitchFamily="34" charset="0"/>
                        </a:rPr>
                        <a:t>-CH</a:t>
                      </a:r>
                      <a:r>
                        <a:rPr lang="en-US" sz="2400" baseline="-25000" dirty="0" smtClean="0">
                          <a:latin typeface="Arial" pitchFamily="34" charset="0"/>
                          <a:cs typeface="Arial" pitchFamily="34" charset="0"/>
                        </a:rPr>
                        <a:t>2</a:t>
                      </a:r>
                    </a:p>
                    <a:p>
                      <a:pPr algn="ctr"/>
                      <a:endParaRPr lang="en-US" sz="2400" dirty="0" smtClean="0">
                        <a:latin typeface="Arial" pitchFamily="34" charset="0"/>
                        <a:cs typeface="Arial" pitchFamily="34" charset="0"/>
                      </a:endParaRPr>
                    </a:p>
                    <a:p>
                      <a:pPr algn="ctr"/>
                      <a:r>
                        <a:rPr lang="en-US" sz="2400" dirty="0" smtClean="0">
                          <a:latin typeface="Arial" pitchFamily="34" charset="0"/>
                          <a:cs typeface="Arial" pitchFamily="34" charset="0"/>
                        </a:rPr>
                        <a:t>(Br-C</a:t>
                      </a:r>
                      <a:r>
                        <a:rPr lang="en-US" sz="2400" u="sng" dirty="0" smtClean="0">
                          <a:latin typeface="Arial" pitchFamily="34" charset="0"/>
                          <a:cs typeface="Arial" pitchFamily="34" charset="0"/>
                        </a:rPr>
                        <a:t>H</a:t>
                      </a:r>
                      <a:r>
                        <a:rPr lang="en-US" sz="2400" u="sng" baseline="-25000" dirty="0" smtClean="0">
                          <a:latin typeface="Arial" pitchFamily="34" charset="0"/>
                          <a:cs typeface="Arial" pitchFamily="34" charset="0"/>
                        </a:rPr>
                        <a:t>2</a:t>
                      </a:r>
                      <a:r>
                        <a:rPr lang="en-US" sz="2400" dirty="0" smtClean="0">
                          <a:latin typeface="Arial" pitchFamily="34" charset="0"/>
                          <a:cs typeface="Arial" pitchFamily="34" charset="0"/>
                        </a:rPr>
                        <a:t>-CH</a:t>
                      </a:r>
                      <a:r>
                        <a:rPr lang="en-US" sz="2400" baseline="-25000" dirty="0" smtClean="0">
                          <a:latin typeface="Arial" pitchFamily="34" charset="0"/>
                          <a:cs typeface="Arial" pitchFamily="34" charset="0"/>
                        </a:rPr>
                        <a:t>2</a:t>
                      </a:r>
                      <a:r>
                        <a:rPr lang="en-US" sz="2400" dirty="0" smtClean="0">
                          <a:latin typeface="Arial" pitchFamily="34" charset="0"/>
                          <a:cs typeface="Arial" pitchFamily="34" charset="0"/>
                        </a:rPr>
                        <a:t>)</a:t>
                      </a:r>
                    </a:p>
                    <a:p>
                      <a:pPr algn="ctr"/>
                      <a:endParaRPr lang="en-US" sz="2400" dirty="0" smtClean="0">
                        <a:latin typeface="Arial" pitchFamily="34" charset="0"/>
                        <a:cs typeface="Arial" pitchFamily="34" charset="0"/>
                      </a:endParaRPr>
                    </a:p>
                    <a:p>
                      <a:pPr algn="ctr"/>
                      <a:r>
                        <a:rPr lang="en-US" sz="2400" b="1" dirty="0" smtClean="0">
                          <a:latin typeface="Arial" pitchFamily="34" charset="0"/>
                          <a:cs typeface="Arial" pitchFamily="34" charset="0"/>
                        </a:rPr>
                        <a:t>×2</a:t>
                      </a:r>
                      <a:endParaRPr lang="en-US" sz="2400" b="1" dirty="0">
                        <a:latin typeface="Arial" pitchFamily="34" charset="0"/>
                        <a:cs typeface="Arial" pitchFamily="34" charset="0"/>
                      </a:endParaRPr>
                    </a:p>
                  </a:txBody>
                  <a:tcPr/>
                </a:tc>
              </a:tr>
              <a:tr h="2916022">
                <a:tc>
                  <a:txBody>
                    <a:bodyPr/>
                    <a:lstStyle/>
                    <a:p>
                      <a:pPr algn="ctr"/>
                      <a:r>
                        <a:rPr lang="en-US" sz="2400" dirty="0" smtClean="0">
                          <a:latin typeface="Arial" pitchFamily="34" charset="0"/>
                          <a:cs typeface="Arial" pitchFamily="34" charset="0"/>
                        </a:rPr>
                        <a:t>2.3</a:t>
                      </a:r>
                      <a:endParaRPr lang="en-US" sz="2400" dirty="0">
                        <a:latin typeface="Arial" pitchFamily="34" charset="0"/>
                        <a:cs typeface="Arial" pitchFamily="34" charset="0"/>
                      </a:endParaRPr>
                    </a:p>
                  </a:txBody>
                  <a:tcPr/>
                </a:tc>
                <a:tc>
                  <a:txBody>
                    <a:bodyPr/>
                    <a:lstStyle/>
                    <a:p>
                      <a:pPr algn="ctr"/>
                      <a:r>
                        <a:rPr lang="en-US" sz="2400" smtClean="0">
                          <a:latin typeface="Arial" pitchFamily="34" charset="0"/>
                          <a:cs typeface="Arial" pitchFamily="34" charset="0"/>
                        </a:rPr>
                        <a:t>2H</a:t>
                      </a:r>
                      <a:endParaRPr lang="en-US" sz="2400" dirty="0">
                        <a:latin typeface="Arial" pitchFamily="34" charset="0"/>
                        <a:cs typeface="Arial" pitchFamily="34" charset="0"/>
                      </a:endParaRPr>
                    </a:p>
                  </a:txBody>
                  <a:tcPr/>
                </a:tc>
                <a:tc>
                  <a:txBody>
                    <a:bodyPr/>
                    <a:lstStyle/>
                    <a:p>
                      <a:pPr algn="ctr"/>
                      <a:r>
                        <a:rPr lang="en-US" sz="2400" dirty="0" err="1" smtClean="0">
                          <a:latin typeface="Arial" pitchFamily="34" charset="0"/>
                          <a:cs typeface="Arial" pitchFamily="34" charset="0"/>
                        </a:rPr>
                        <a:t>pentet</a:t>
                      </a:r>
                      <a:endParaRPr lang="en-US" sz="2400" dirty="0">
                        <a:latin typeface="Arial" pitchFamily="34" charset="0"/>
                        <a:cs typeface="Arial" pitchFamily="34" charset="0"/>
                      </a:endParaRPr>
                    </a:p>
                  </a:txBody>
                  <a:tcPr/>
                </a:tc>
                <a:tc>
                  <a:txBody>
                    <a:bodyPr/>
                    <a:lstStyle/>
                    <a:p>
                      <a:pPr algn="ctr"/>
                      <a:r>
                        <a:rPr lang="en-US" sz="2400" u="none" dirty="0" smtClean="0">
                          <a:solidFill>
                            <a:schemeClr val="accent2">
                              <a:lumMod val="75000"/>
                            </a:schemeClr>
                          </a:solidFill>
                          <a:latin typeface="Arial" pitchFamily="34" charset="0"/>
                          <a:cs typeface="Arial" pitchFamily="34" charset="0"/>
                        </a:rPr>
                        <a:t>CH</a:t>
                      </a:r>
                      <a:r>
                        <a:rPr lang="en-US" sz="2400" u="none" baseline="-25000" dirty="0" smtClean="0">
                          <a:solidFill>
                            <a:schemeClr val="accent2">
                              <a:lumMod val="75000"/>
                            </a:schemeClr>
                          </a:solidFill>
                          <a:latin typeface="Arial" pitchFamily="34" charset="0"/>
                          <a:cs typeface="Arial" pitchFamily="34" charset="0"/>
                        </a:rPr>
                        <a:t>2</a:t>
                      </a:r>
                      <a:r>
                        <a:rPr lang="en-US" sz="2400" u="none" dirty="0" smtClean="0">
                          <a:solidFill>
                            <a:schemeClr val="accent2">
                              <a:lumMod val="75000"/>
                            </a:schemeClr>
                          </a:solidFill>
                          <a:latin typeface="Arial" pitchFamily="34" charset="0"/>
                          <a:cs typeface="Arial" pitchFamily="34" charset="0"/>
                        </a:rPr>
                        <a:t>-C</a:t>
                      </a:r>
                      <a:r>
                        <a:rPr lang="en-US" sz="2400" u="sng" dirty="0" smtClean="0">
                          <a:solidFill>
                            <a:schemeClr val="accent2">
                              <a:lumMod val="75000"/>
                            </a:schemeClr>
                          </a:solidFill>
                          <a:latin typeface="Arial" pitchFamily="34" charset="0"/>
                          <a:cs typeface="Arial" pitchFamily="34" charset="0"/>
                        </a:rPr>
                        <a:t>H</a:t>
                      </a:r>
                      <a:r>
                        <a:rPr lang="en-US" sz="2400" u="sng" baseline="-25000" dirty="0" smtClean="0">
                          <a:solidFill>
                            <a:schemeClr val="accent2">
                              <a:lumMod val="75000"/>
                            </a:schemeClr>
                          </a:solidFill>
                          <a:latin typeface="Arial" pitchFamily="34" charset="0"/>
                          <a:cs typeface="Arial" pitchFamily="34" charset="0"/>
                        </a:rPr>
                        <a:t>2</a:t>
                      </a:r>
                      <a:r>
                        <a:rPr lang="en-US" sz="2400" dirty="0" smtClean="0">
                          <a:solidFill>
                            <a:schemeClr val="accent2">
                              <a:lumMod val="75000"/>
                            </a:schemeClr>
                          </a:solidFill>
                          <a:latin typeface="Arial" pitchFamily="34" charset="0"/>
                          <a:cs typeface="Arial" pitchFamily="34" charset="0"/>
                        </a:rPr>
                        <a:t>-CH</a:t>
                      </a:r>
                      <a:r>
                        <a:rPr lang="en-US" sz="2400" baseline="-25000" dirty="0" smtClean="0">
                          <a:solidFill>
                            <a:schemeClr val="accent2">
                              <a:lumMod val="75000"/>
                            </a:schemeClr>
                          </a:solidFill>
                          <a:latin typeface="Arial" pitchFamily="34" charset="0"/>
                          <a:cs typeface="Arial" pitchFamily="34" charset="0"/>
                        </a:rPr>
                        <a:t>2</a:t>
                      </a:r>
                    </a:p>
                    <a:p>
                      <a:pPr algn="ctr"/>
                      <a:endParaRPr lang="en-US" sz="2400" baseline="-25000" dirty="0" smtClean="0">
                        <a:latin typeface="Arial" pitchFamily="34" charset="0"/>
                        <a:cs typeface="Arial" pitchFamily="34" charset="0"/>
                      </a:endParaRPr>
                    </a:p>
                    <a:p>
                      <a:pPr algn="ctr"/>
                      <a:r>
                        <a:rPr lang="en-US" sz="2400" baseline="0" dirty="0" smtClean="0">
                          <a:latin typeface="Arial" pitchFamily="34" charset="0"/>
                          <a:cs typeface="Arial" pitchFamily="34" charset="0"/>
                        </a:rPr>
                        <a:t>or</a:t>
                      </a:r>
                    </a:p>
                    <a:p>
                      <a:pPr algn="ctr"/>
                      <a:endParaRPr lang="en-US" sz="2400" baseline="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u="none" dirty="0" smtClean="0">
                          <a:solidFill>
                            <a:srgbClr val="FF0000"/>
                          </a:solidFill>
                          <a:latin typeface="Arial" pitchFamily="34" charset="0"/>
                          <a:cs typeface="Arial" pitchFamily="34" charset="0"/>
                        </a:rPr>
                        <a:t>CH</a:t>
                      </a:r>
                      <a:r>
                        <a:rPr lang="en-US" sz="2400" u="none" baseline="-25000" dirty="0" smtClean="0">
                          <a:solidFill>
                            <a:srgbClr val="FF0000"/>
                          </a:solidFill>
                          <a:latin typeface="Arial" pitchFamily="34" charset="0"/>
                          <a:cs typeface="Arial" pitchFamily="34" charset="0"/>
                        </a:rPr>
                        <a:t>3</a:t>
                      </a:r>
                      <a:r>
                        <a:rPr lang="en-US" sz="2400" u="none" dirty="0" smtClean="0">
                          <a:solidFill>
                            <a:srgbClr val="FF0000"/>
                          </a:solidFill>
                          <a:latin typeface="Arial" pitchFamily="34" charset="0"/>
                          <a:cs typeface="Arial" pitchFamily="34" charset="0"/>
                        </a:rPr>
                        <a:t>-C</a:t>
                      </a:r>
                      <a:r>
                        <a:rPr lang="en-US" sz="2400" u="sng" dirty="0" smtClean="0">
                          <a:solidFill>
                            <a:srgbClr val="FF0000"/>
                          </a:solidFill>
                          <a:latin typeface="Arial" pitchFamily="34" charset="0"/>
                          <a:cs typeface="Arial" pitchFamily="34" charset="0"/>
                        </a:rPr>
                        <a:t>H</a:t>
                      </a:r>
                      <a:r>
                        <a:rPr lang="en-US" sz="2400" u="sng" baseline="-25000" dirty="0" smtClean="0">
                          <a:solidFill>
                            <a:srgbClr val="FF0000"/>
                          </a:solidFill>
                          <a:latin typeface="Arial" pitchFamily="34" charset="0"/>
                          <a:cs typeface="Arial" pitchFamily="34" charset="0"/>
                        </a:rPr>
                        <a:t>2</a:t>
                      </a:r>
                      <a:r>
                        <a:rPr lang="en-US" sz="2400" dirty="0" smtClean="0">
                          <a:solidFill>
                            <a:srgbClr val="FF0000"/>
                          </a:solidFill>
                          <a:latin typeface="Arial" pitchFamily="34" charset="0"/>
                          <a:cs typeface="Arial" pitchFamily="34" charset="0"/>
                        </a:rPr>
                        <a:t>-CH</a:t>
                      </a:r>
                    </a:p>
                    <a:p>
                      <a:pPr algn="ctr"/>
                      <a:endParaRPr lang="en-US" sz="2400" baseline="0" dirty="0">
                        <a:latin typeface="Arial" pitchFamily="34" charset="0"/>
                        <a:cs typeface="Arial" pitchFamily="34" charset="0"/>
                      </a:endParaRPr>
                    </a:p>
                  </a:txBody>
                  <a:tcPr/>
                </a:tc>
              </a:tr>
            </a:tbl>
          </a:graphicData>
        </a:graphic>
      </p:graphicFrame>
      <p:pic>
        <p:nvPicPr>
          <p:cNvPr id="182274" name="Picture 2"/>
          <p:cNvPicPr>
            <a:picLocks noChangeAspect="1" noChangeArrowheads="1"/>
          </p:cNvPicPr>
          <p:nvPr/>
        </p:nvPicPr>
        <p:blipFill>
          <a:blip r:embed="rId3" cstate="print"/>
          <a:srcRect/>
          <a:stretch>
            <a:fillRect/>
          </a:stretch>
        </p:blipFill>
        <p:spPr bwMode="auto">
          <a:xfrm>
            <a:off x="0" y="3403600"/>
            <a:ext cx="1369319" cy="3378200"/>
          </a:xfrm>
          <a:prstGeom prst="rect">
            <a:avLst/>
          </a:prstGeom>
          <a:noFill/>
          <a:ln w="9525">
            <a:noFill/>
            <a:miter lim="800000"/>
            <a:headEnd/>
            <a:tailEnd/>
          </a:ln>
          <a:effectLst/>
        </p:spPr>
      </p:pic>
      <p:pic>
        <p:nvPicPr>
          <p:cNvPr id="182275" name="Picture 3"/>
          <p:cNvPicPr>
            <a:picLocks noChangeAspect="1" noChangeArrowheads="1"/>
          </p:cNvPicPr>
          <p:nvPr/>
        </p:nvPicPr>
        <p:blipFill>
          <a:blip r:embed="rId4" cstate="print"/>
          <a:srcRect/>
          <a:stretch>
            <a:fillRect/>
          </a:stretch>
        </p:blipFill>
        <p:spPr bwMode="auto">
          <a:xfrm>
            <a:off x="1447800" y="4191000"/>
            <a:ext cx="1866254" cy="2590800"/>
          </a:xfrm>
          <a:prstGeom prst="rect">
            <a:avLst/>
          </a:prstGeom>
          <a:noFill/>
          <a:ln w="9525">
            <a:noFill/>
            <a:miter lim="800000"/>
            <a:headEnd/>
            <a:tailEnd/>
          </a:ln>
          <a:effectLst/>
        </p:spPr>
      </p:pic>
      <p:sp>
        <p:nvSpPr>
          <p:cNvPr id="9" name="TextBox 8"/>
          <p:cNvSpPr txBox="1"/>
          <p:nvPr/>
        </p:nvSpPr>
        <p:spPr>
          <a:xfrm>
            <a:off x="3505200" y="5739825"/>
            <a:ext cx="3786614" cy="584775"/>
          </a:xfrm>
          <a:prstGeom prst="rect">
            <a:avLst/>
          </a:prstGeom>
          <a:noFill/>
        </p:spPr>
        <p:txBody>
          <a:bodyPr wrap="none" rtlCol="0">
            <a:spAutoFit/>
          </a:bodyPr>
          <a:lstStyle/>
          <a:p>
            <a:r>
              <a:rPr lang="en-US" sz="3200" dirty="0" smtClean="0">
                <a:latin typeface="Arial" pitchFamily="34" charset="0"/>
                <a:cs typeface="Arial" pitchFamily="34" charset="0"/>
              </a:rPr>
              <a:t>Br-CH</a:t>
            </a:r>
            <a:r>
              <a:rPr lang="en-US" sz="3200" baseline="-25000" dirty="0" smtClean="0">
                <a:latin typeface="Arial" pitchFamily="34" charset="0"/>
                <a:cs typeface="Arial" pitchFamily="34" charset="0"/>
              </a:rPr>
              <a:t>2</a:t>
            </a:r>
            <a:r>
              <a:rPr lang="en-US" sz="3200" dirty="0" smtClean="0">
                <a:latin typeface="Arial" pitchFamily="34" charset="0"/>
                <a:cs typeface="Arial" pitchFamily="34" charset="0"/>
              </a:rPr>
              <a:t>-CH</a:t>
            </a:r>
            <a:r>
              <a:rPr lang="en-US" sz="3200" baseline="-25000" dirty="0" smtClean="0">
                <a:latin typeface="Arial" pitchFamily="34" charset="0"/>
                <a:cs typeface="Arial" pitchFamily="34" charset="0"/>
              </a:rPr>
              <a:t>2</a:t>
            </a:r>
            <a:r>
              <a:rPr lang="en-US" sz="3200" dirty="0" smtClean="0">
                <a:latin typeface="Arial" pitchFamily="34" charset="0"/>
                <a:cs typeface="Arial" pitchFamily="34" charset="0"/>
              </a:rPr>
              <a:t>-CH</a:t>
            </a:r>
            <a:r>
              <a:rPr lang="en-US" sz="3200" baseline="-25000" dirty="0" smtClean="0">
                <a:latin typeface="Arial" pitchFamily="34" charset="0"/>
                <a:cs typeface="Arial" pitchFamily="34" charset="0"/>
              </a:rPr>
              <a:t>2</a:t>
            </a:r>
            <a:r>
              <a:rPr lang="en-US" sz="3200" dirty="0" smtClean="0">
                <a:latin typeface="Arial" pitchFamily="34" charset="0"/>
                <a:cs typeface="Arial" pitchFamily="34" charset="0"/>
              </a:rPr>
              <a:t>-Br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27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822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82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9" name="Picture 3"/>
          <p:cNvPicPr>
            <a:picLocks noChangeAspect="1" noChangeArrowheads="1"/>
          </p:cNvPicPr>
          <p:nvPr/>
        </p:nvPicPr>
        <p:blipFill>
          <a:blip r:embed="rId2" cstate="print"/>
          <a:srcRect/>
          <a:stretch>
            <a:fillRect/>
          </a:stretch>
        </p:blipFill>
        <p:spPr bwMode="auto">
          <a:xfrm>
            <a:off x="0" y="762001"/>
            <a:ext cx="9144000" cy="5338094"/>
          </a:xfrm>
          <a:prstGeom prst="rect">
            <a:avLst/>
          </a:prstGeom>
          <a:noFill/>
          <a:ln w="9525">
            <a:noFill/>
            <a:miter lim="800000"/>
            <a:headEnd/>
            <a:tailEnd/>
          </a:ln>
          <a:effectLst/>
        </p:spPr>
      </p:pic>
      <p:sp>
        <p:nvSpPr>
          <p:cNvPr id="4" name="TextBox 3"/>
          <p:cNvSpPr txBox="1"/>
          <p:nvPr/>
        </p:nvSpPr>
        <p:spPr>
          <a:xfrm>
            <a:off x="4495800" y="1371600"/>
            <a:ext cx="708848" cy="584775"/>
          </a:xfrm>
          <a:prstGeom prst="rect">
            <a:avLst/>
          </a:prstGeom>
          <a:noFill/>
        </p:spPr>
        <p:txBody>
          <a:bodyPr wrap="none" rtlCol="0">
            <a:spAutoFit/>
          </a:bodyPr>
          <a:lstStyle/>
          <a:p>
            <a:r>
              <a:rPr lang="en-US" sz="3200" dirty="0" smtClean="0">
                <a:latin typeface="Arial" pitchFamily="34" charset="0"/>
                <a:cs typeface="Arial" pitchFamily="34" charset="0"/>
              </a:rPr>
              <a:t>4H</a:t>
            </a:r>
          </a:p>
        </p:txBody>
      </p:sp>
      <p:sp>
        <p:nvSpPr>
          <p:cNvPr id="5" name="TextBox 4"/>
          <p:cNvSpPr txBox="1"/>
          <p:nvPr/>
        </p:nvSpPr>
        <p:spPr>
          <a:xfrm>
            <a:off x="5791200" y="3149025"/>
            <a:ext cx="708848" cy="584775"/>
          </a:xfrm>
          <a:prstGeom prst="rect">
            <a:avLst/>
          </a:prstGeom>
          <a:noFill/>
        </p:spPr>
        <p:txBody>
          <a:bodyPr wrap="none" rtlCol="0">
            <a:spAutoFit/>
          </a:bodyPr>
          <a:lstStyle/>
          <a:p>
            <a:r>
              <a:rPr lang="en-US" sz="3200" dirty="0" smtClean="0">
                <a:latin typeface="Arial" pitchFamily="34" charset="0"/>
                <a:cs typeface="Arial" pitchFamily="34" charset="0"/>
              </a:rPr>
              <a:t>2H</a:t>
            </a:r>
          </a:p>
        </p:txBody>
      </p:sp>
      <p:sp>
        <p:nvSpPr>
          <p:cNvPr id="6" name="TextBox 5"/>
          <p:cNvSpPr txBox="1"/>
          <p:nvPr/>
        </p:nvSpPr>
        <p:spPr>
          <a:xfrm>
            <a:off x="5867400" y="5105400"/>
            <a:ext cx="356188" cy="461665"/>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a</a:t>
            </a:r>
          </a:p>
        </p:txBody>
      </p:sp>
      <p:sp>
        <p:nvSpPr>
          <p:cNvPr id="7" name="TextBox 6"/>
          <p:cNvSpPr txBox="1"/>
          <p:nvPr/>
        </p:nvSpPr>
        <p:spPr>
          <a:xfrm>
            <a:off x="4596812" y="5100935"/>
            <a:ext cx="356188" cy="461665"/>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b</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How to Solve Spectroscopy Problems</a:t>
            </a:r>
            <a:endParaRPr lang="en-US" dirty="0">
              <a:latin typeface="Arial" pitchFamily="34" charset="0"/>
              <a:cs typeface="Arial" pitchFamily="34" charset="0"/>
            </a:endParaRPr>
          </a:p>
        </p:txBody>
      </p:sp>
      <p:sp>
        <p:nvSpPr>
          <p:cNvPr id="3" name="TextBox 2"/>
          <p:cNvSpPr txBox="1"/>
          <p:nvPr/>
        </p:nvSpPr>
        <p:spPr>
          <a:xfrm>
            <a:off x="685800" y="2146042"/>
            <a:ext cx="8077200" cy="5016758"/>
          </a:xfrm>
          <a:prstGeom prst="rect">
            <a:avLst/>
          </a:prstGeom>
          <a:noFill/>
        </p:spPr>
        <p:txBody>
          <a:bodyPr wrap="square" rtlCol="0">
            <a:spAutoFit/>
          </a:bodyPr>
          <a:lstStyle/>
          <a:p>
            <a:pPr>
              <a:buFont typeface="Arial" pitchFamily="34" charset="0"/>
              <a:buChar char="•"/>
            </a:pPr>
            <a:r>
              <a:rPr lang="en-US" sz="3200" dirty="0" smtClean="0">
                <a:latin typeface="Arial" pitchFamily="34" charset="0"/>
                <a:cs typeface="Arial" pitchFamily="34" charset="0"/>
              </a:rPr>
              <a:t>You’ll typically be given the molecular formula for the unknown compound, plus possibly IR and/or </a:t>
            </a:r>
            <a:r>
              <a:rPr lang="en-US" sz="3200" baseline="30000" dirty="0" smtClean="0">
                <a:latin typeface="Arial" pitchFamily="34" charset="0"/>
                <a:cs typeface="Arial" pitchFamily="34" charset="0"/>
              </a:rPr>
              <a:t>13</a:t>
            </a:r>
            <a:r>
              <a:rPr lang="en-US" sz="3200" dirty="0" smtClean="0">
                <a:latin typeface="Arial" pitchFamily="34" charset="0"/>
                <a:cs typeface="Arial" pitchFamily="34" charset="0"/>
              </a:rPr>
              <a:t>C data.</a:t>
            </a:r>
          </a:p>
          <a:p>
            <a:pPr>
              <a:buFont typeface="Arial" pitchFamily="34" charset="0"/>
              <a:buChar char="•"/>
            </a:pPr>
            <a:endParaRPr lang="en-US" sz="3200" dirty="0" smtClean="0">
              <a:latin typeface="Arial" pitchFamily="34" charset="0"/>
              <a:cs typeface="Arial" pitchFamily="34" charset="0"/>
            </a:endParaRPr>
          </a:p>
          <a:p>
            <a:pPr>
              <a:buFont typeface="Arial" pitchFamily="34" charset="0"/>
              <a:buChar char="•"/>
            </a:pPr>
            <a:r>
              <a:rPr lang="en-US" sz="3200" dirty="0" smtClean="0">
                <a:latin typeface="Arial" pitchFamily="34" charset="0"/>
                <a:cs typeface="Arial" pitchFamily="34" charset="0"/>
              </a:rPr>
              <a:t>Calculate the DBE from the molecular formula.  This can sometimes indicate the presence of functional groups not directly detectable by NMR (e.g. C=O)</a:t>
            </a:r>
          </a:p>
          <a:p>
            <a:pPr>
              <a:buFont typeface="Arial" pitchFamily="34" charset="0"/>
              <a:buChar char="•"/>
            </a:pPr>
            <a:endParaRPr lang="en-US" sz="3200" dirty="0" smtClean="0">
              <a:latin typeface="Arial" pitchFamily="34" charset="0"/>
              <a:cs typeface="Arial" pitchFamily="34" charset="0"/>
            </a:endParaRPr>
          </a:p>
          <a:p>
            <a:pPr>
              <a:buFont typeface="Arial" pitchFamily="34" charset="0"/>
              <a:buChar char="•"/>
            </a:pPr>
            <a:endParaRPr lang="en-US" sz="32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33400"/>
            <a:ext cx="8458200" cy="5509200"/>
          </a:xfrm>
          <a:prstGeom prst="rect">
            <a:avLst/>
          </a:prstGeom>
          <a:noFill/>
        </p:spPr>
        <p:txBody>
          <a:bodyPr wrap="square" rtlCol="0">
            <a:spAutoFit/>
          </a:bodyPr>
          <a:lstStyle/>
          <a:p>
            <a:pPr>
              <a:buFont typeface="Arial" pitchFamily="34" charset="0"/>
              <a:buChar char="•"/>
            </a:pPr>
            <a:r>
              <a:rPr lang="en-US" sz="3200" dirty="0" smtClean="0">
                <a:latin typeface="Arial" pitchFamily="34" charset="0"/>
                <a:cs typeface="Arial" pitchFamily="34" charset="0"/>
              </a:rPr>
              <a:t>Look at the IR data for functional groups.  Evidence of C=O, C≡C or C≡N is particularly helpful because these groups aren’t directly detected by proton NMR.</a:t>
            </a:r>
          </a:p>
          <a:p>
            <a:pPr>
              <a:buFont typeface="Arial" pitchFamily="34" charset="0"/>
              <a:buChar char="•"/>
            </a:pPr>
            <a:endParaRPr lang="en-US" sz="3200" dirty="0" smtClean="0">
              <a:latin typeface="Arial" pitchFamily="34" charset="0"/>
              <a:cs typeface="Arial" pitchFamily="34" charset="0"/>
            </a:endParaRPr>
          </a:p>
          <a:p>
            <a:pPr>
              <a:buFont typeface="Arial" pitchFamily="34" charset="0"/>
              <a:buChar char="•"/>
            </a:pPr>
            <a:r>
              <a:rPr lang="en-US" sz="3200" dirty="0" smtClean="0">
                <a:latin typeface="Arial" pitchFamily="34" charset="0"/>
                <a:cs typeface="Arial" pitchFamily="34" charset="0"/>
              </a:rPr>
              <a:t>The </a:t>
            </a:r>
            <a:r>
              <a:rPr lang="en-US" sz="3200" baseline="30000" dirty="0" smtClean="0">
                <a:latin typeface="Arial" pitchFamily="34" charset="0"/>
                <a:cs typeface="Arial" pitchFamily="34" charset="0"/>
              </a:rPr>
              <a:t>13</a:t>
            </a:r>
            <a:r>
              <a:rPr lang="en-US" sz="3200" dirty="0" smtClean="0">
                <a:latin typeface="Arial" pitchFamily="34" charset="0"/>
                <a:cs typeface="Arial" pitchFamily="34" charset="0"/>
              </a:rPr>
              <a:t>C spectrum can tell you how many different kinds of carbon are in the molecule, and their chemical shifts may provide additional insight.  In particular, carbon signals above 150 </a:t>
            </a:r>
            <a:r>
              <a:rPr lang="en-US" sz="3200" dirty="0" err="1" smtClean="0">
                <a:latin typeface="Arial" pitchFamily="34" charset="0"/>
                <a:cs typeface="Arial" pitchFamily="34" charset="0"/>
              </a:rPr>
              <a:t>ppm</a:t>
            </a:r>
            <a:r>
              <a:rPr lang="en-US" sz="3200" dirty="0" smtClean="0">
                <a:latin typeface="Arial" pitchFamily="34" charset="0"/>
                <a:cs typeface="Arial" pitchFamily="34" charset="0"/>
              </a:rPr>
              <a:t> often indicate the presence of a carbonyl group.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533400"/>
            <a:ext cx="5492209" cy="584775"/>
          </a:xfrm>
          <a:prstGeom prst="rect">
            <a:avLst/>
          </a:prstGeom>
          <a:noFill/>
        </p:spPr>
        <p:txBody>
          <a:bodyPr wrap="none" rtlCol="0">
            <a:spAutoFit/>
          </a:bodyPr>
          <a:lstStyle/>
          <a:p>
            <a:r>
              <a:rPr lang="en-US" sz="3200" dirty="0" smtClean="0">
                <a:latin typeface="Arial" pitchFamily="34" charset="0"/>
                <a:cs typeface="Arial" pitchFamily="34" charset="0"/>
              </a:rPr>
              <a:t>Analyzing the NMR spectrum</a:t>
            </a:r>
          </a:p>
        </p:txBody>
      </p:sp>
      <p:sp>
        <p:nvSpPr>
          <p:cNvPr id="3" name="TextBox 2"/>
          <p:cNvSpPr txBox="1"/>
          <p:nvPr/>
        </p:nvSpPr>
        <p:spPr>
          <a:xfrm>
            <a:off x="914400" y="1600200"/>
            <a:ext cx="3395481" cy="584775"/>
          </a:xfrm>
          <a:prstGeom prst="rect">
            <a:avLst/>
          </a:prstGeom>
          <a:noFill/>
        </p:spPr>
        <p:txBody>
          <a:bodyPr wrap="none" rtlCol="0">
            <a:spAutoFit/>
          </a:bodyPr>
          <a:lstStyle/>
          <a:p>
            <a:r>
              <a:rPr lang="en-US" sz="3200" dirty="0" smtClean="0">
                <a:latin typeface="Arial" pitchFamily="34" charset="0"/>
                <a:cs typeface="Arial" pitchFamily="34" charset="0"/>
              </a:rPr>
              <a:t>Construct a table:</a:t>
            </a:r>
          </a:p>
        </p:txBody>
      </p:sp>
      <p:graphicFrame>
        <p:nvGraphicFramePr>
          <p:cNvPr id="4" name="Table 3"/>
          <p:cNvGraphicFramePr>
            <a:graphicFrameLocks noGrp="1"/>
          </p:cNvGraphicFramePr>
          <p:nvPr/>
        </p:nvGraphicFramePr>
        <p:xfrm>
          <a:off x="1524000" y="2377440"/>
          <a:ext cx="6096000" cy="365760"/>
        </p:xfrm>
        <a:graphic>
          <a:graphicData uri="http://schemas.openxmlformats.org/drawingml/2006/table">
            <a:tbl>
              <a:tblPr firstRow="1" bandRow="1">
                <a:tableStyleId>{5C22544A-7EE6-4342-B048-85BDC9FD1C3A}</a:tableStyleId>
              </a:tblPr>
              <a:tblGrid>
                <a:gridCol w="1524000"/>
                <a:gridCol w="1524000"/>
                <a:gridCol w="1524000"/>
                <a:gridCol w="1524000"/>
              </a:tblGrid>
              <a:tr h="0">
                <a:tc>
                  <a:txBody>
                    <a:bodyPr/>
                    <a:lstStyle/>
                    <a:p>
                      <a:pPr algn="ctr"/>
                      <a:r>
                        <a:rPr lang="en-US" dirty="0" smtClean="0">
                          <a:latin typeface="Symbol" pitchFamily="18" charset="2"/>
                          <a:cs typeface="Arial" pitchFamily="34" charset="0"/>
                        </a:rPr>
                        <a:t>d</a:t>
                      </a:r>
                      <a:endParaRPr lang="en-US" dirty="0">
                        <a:latin typeface="Symbol" pitchFamily="18" charset="2"/>
                        <a:cs typeface="Arial" pitchFamily="34" charset="0"/>
                      </a:endParaRPr>
                    </a:p>
                  </a:txBody>
                  <a:tcPr/>
                </a:tc>
                <a:tc>
                  <a:txBody>
                    <a:bodyPr/>
                    <a:lstStyle/>
                    <a:p>
                      <a:r>
                        <a:rPr lang="en-US" dirty="0" smtClean="0">
                          <a:latin typeface="Arial" pitchFamily="34" charset="0"/>
                          <a:cs typeface="Arial" pitchFamily="34" charset="0"/>
                        </a:rPr>
                        <a:t>Integration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Multiplicity</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Assignment</a:t>
                      </a:r>
                      <a:endParaRPr lang="en-US" dirty="0">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descr="FG14_14.JPG                                                    000A1475 WORKAS101                      B90835D4:"/>
          <p:cNvPicPr>
            <a:picLocks noChangeAspect="1" noChangeArrowheads="1"/>
          </p:cNvPicPr>
          <p:nvPr/>
        </p:nvPicPr>
        <p:blipFill>
          <a:blip r:embed="rId3" cstate="print"/>
          <a:srcRect/>
          <a:stretch>
            <a:fillRect/>
          </a:stretch>
        </p:blipFill>
        <p:spPr bwMode="auto">
          <a:xfrm>
            <a:off x="50800" y="38100"/>
            <a:ext cx="9040813" cy="6780213"/>
          </a:xfrm>
          <a:prstGeom prst="rect">
            <a:avLst/>
          </a:prstGeom>
          <a:noFill/>
        </p:spPr>
      </p:pic>
      <p:sp>
        <p:nvSpPr>
          <p:cNvPr id="3" name="TextBox 2"/>
          <p:cNvSpPr txBox="1"/>
          <p:nvPr/>
        </p:nvSpPr>
        <p:spPr>
          <a:xfrm>
            <a:off x="5460893" y="3058180"/>
            <a:ext cx="3180679" cy="523220"/>
          </a:xfrm>
          <a:prstGeom prst="rect">
            <a:avLst/>
          </a:prstGeom>
          <a:noFill/>
        </p:spPr>
        <p:txBody>
          <a:bodyPr wrap="none" rtlCol="0">
            <a:spAutoFit/>
          </a:bodyPr>
          <a:lstStyle/>
          <a:p>
            <a:r>
              <a:rPr lang="en-US" sz="2800" dirty="0" smtClean="0">
                <a:latin typeface="Arial" pitchFamily="34" charset="0"/>
                <a:cs typeface="Arial" pitchFamily="34" charset="0"/>
              </a:rPr>
              <a:t>Both are C</a:t>
            </a:r>
            <a:r>
              <a:rPr lang="en-US" sz="2800" baseline="-25000" dirty="0" smtClean="0">
                <a:latin typeface="Arial" pitchFamily="34" charset="0"/>
                <a:cs typeface="Arial" pitchFamily="34" charset="0"/>
              </a:rPr>
              <a:t>3</a:t>
            </a:r>
            <a:r>
              <a:rPr lang="en-US" sz="2800" dirty="0" smtClean="0">
                <a:latin typeface="Arial" pitchFamily="34" charset="0"/>
                <a:cs typeface="Arial" pitchFamily="34" charset="0"/>
              </a:rPr>
              <a:t>H</a:t>
            </a:r>
            <a:r>
              <a:rPr lang="en-US" sz="2800" baseline="-25000" dirty="0" smtClean="0">
                <a:latin typeface="Arial" pitchFamily="34" charset="0"/>
                <a:cs typeface="Arial" pitchFamily="34" charset="0"/>
              </a:rPr>
              <a:t>5</a:t>
            </a:r>
            <a:r>
              <a:rPr lang="en-US" sz="2800" dirty="0" smtClean="0">
                <a:latin typeface="Arial" pitchFamily="34" charset="0"/>
                <a:cs typeface="Arial" pitchFamily="34" charset="0"/>
              </a:rPr>
              <a:t>ClO</a:t>
            </a:r>
            <a:r>
              <a:rPr lang="en-US" sz="2800" baseline="-25000" dirty="0" smtClean="0">
                <a:latin typeface="Arial" pitchFamily="34" charset="0"/>
                <a:cs typeface="Arial" pitchFamily="34" charset="0"/>
              </a:rPr>
              <a:t>2</a:t>
            </a:r>
            <a:endParaRPr lang="en-US" sz="2800" dirty="0" smtClean="0">
              <a:latin typeface="Arial" pitchFamily="34" charset="0"/>
              <a:cs typeface="Arial" pitchFamily="34" charset="0"/>
            </a:endParaRPr>
          </a:p>
        </p:txBody>
      </p:sp>
      <p:sp>
        <p:nvSpPr>
          <p:cNvPr id="4" name="TextBox 3"/>
          <p:cNvSpPr txBox="1"/>
          <p:nvPr/>
        </p:nvSpPr>
        <p:spPr>
          <a:xfrm>
            <a:off x="4648200" y="457200"/>
            <a:ext cx="513282" cy="400110"/>
          </a:xfrm>
          <a:prstGeom prst="rect">
            <a:avLst/>
          </a:prstGeom>
          <a:noFill/>
        </p:spPr>
        <p:txBody>
          <a:bodyPr wrap="none" rtlCol="0">
            <a:spAutoFit/>
          </a:bodyPr>
          <a:lstStyle/>
          <a:p>
            <a:r>
              <a:rPr lang="en-US" sz="2000" dirty="0" smtClean="0">
                <a:latin typeface="Arial" pitchFamily="34" charset="0"/>
                <a:cs typeface="Arial" pitchFamily="34" charset="0"/>
              </a:rPr>
              <a:t>1H</a:t>
            </a:r>
          </a:p>
        </p:txBody>
      </p:sp>
      <p:sp>
        <p:nvSpPr>
          <p:cNvPr id="5" name="Rectangle 4"/>
          <p:cNvSpPr/>
          <p:nvPr/>
        </p:nvSpPr>
        <p:spPr>
          <a:xfrm>
            <a:off x="6400800" y="457200"/>
            <a:ext cx="513282" cy="400110"/>
          </a:xfrm>
          <a:prstGeom prst="rect">
            <a:avLst/>
          </a:prstGeom>
        </p:spPr>
        <p:txBody>
          <a:bodyPr wrap="none">
            <a:spAutoFit/>
          </a:bodyPr>
          <a:lstStyle/>
          <a:p>
            <a:r>
              <a:rPr lang="en-US" sz="2000" dirty="0" smtClean="0">
                <a:latin typeface="Arial" pitchFamily="34" charset="0"/>
                <a:cs typeface="Arial" pitchFamily="34" charset="0"/>
              </a:rPr>
              <a:t>3H</a:t>
            </a:r>
          </a:p>
        </p:txBody>
      </p:sp>
      <p:sp>
        <p:nvSpPr>
          <p:cNvPr id="6" name="TextBox 5"/>
          <p:cNvSpPr txBox="1"/>
          <p:nvPr/>
        </p:nvSpPr>
        <p:spPr>
          <a:xfrm>
            <a:off x="5049318" y="3638490"/>
            <a:ext cx="513282" cy="400110"/>
          </a:xfrm>
          <a:prstGeom prst="rect">
            <a:avLst/>
          </a:prstGeom>
          <a:noFill/>
        </p:spPr>
        <p:txBody>
          <a:bodyPr wrap="none" rtlCol="0">
            <a:spAutoFit/>
          </a:bodyPr>
          <a:lstStyle/>
          <a:p>
            <a:r>
              <a:rPr lang="en-US" sz="2000" dirty="0" smtClean="0">
                <a:latin typeface="Arial" pitchFamily="34" charset="0"/>
                <a:cs typeface="Arial" pitchFamily="34" charset="0"/>
              </a:rPr>
              <a:t>2H</a:t>
            </a:r>
          </a:p>
        </p:txBody>
      </p:sp>
      <p:sp>
        <p:nvSpPr>
          <p:cNvPr id="7" name="TextBox 6"/>
          <p:cNvSpPr txBox="1"/>
          <p:nvPr/>
        </p:nvSpPr>
        <p:spPr>
          <a:xfrm>
            <a:off x="5963718" y="3638490"/>
            <a:ext cx="513282" cy="400110"/>
          </a:xfrm>
          <a:prstGeom prst="rect">
            <a:avLst/>
          </a:prstGeom>
          <a:noFill/>
        </p:spPr>
        <p:txBody>
          <a:bodyPr wrap="none" rtlCol="0">
            <a:spAutoFit/>
          </a:bodyPr>
          <a:lstStyle/>
          <a:p>
            <a:r>
              <a:rPr lang="en-US" sz="2000" dirty="0" smtClean="0">
                <a:latin typeface="Arial" pitchFamily="34" charset="0"/>
                <a:cs typeface="Arial" pitchFamily="34" charset="0"/>
              </a:rPr>
              <a:t>2H</a:t>
            </a:r>
          </a:p>
        </p:txBody>
      </p:sp>
      <p:sp>
        <p:nvSpPr>
          <p:cNvPr id="8" name="TextBox 7"/>
          <p:cNvSpPr txBox="1"/>
          <p:nvPr/>
        </p:nvSpPr>
        <p:spPr>
          <a:xfrm>
            <a:off x="1143000" y="762000"/>
            <a:ext cx="513282" cy="400110"/>
          </a:xfrm>
          <a:prstGeom prst="rect">
            <a:avLst/>
          </a:prstGeom>
          <a:noFill/>
        </p:spPr>
        <p:txBody>
          <a:bodyPr wrap="none" rtlCol="0">
            <a:spAutoFit/>
          </a:bodyPr>
          <a:lstStyle/>
          <a:p>
            <a:r>
              <a:rPr lang="en-US" sz="2000" dirty="0" smtClean="0">
                <a:latin typeface="Arial" pitchFamily="34" charset="0"/>
                <a:cs typeface="Arial" pitchFamily="34" charset="0"/>
              </a:rPr>
              <a:t>1H</a:t>
            </a:r>
          </a:p>
        </p:txBody>
      </p:sp>
      <p:sp>
        <p:nvSpPr>
          <p:cNvPr id="9" name="TextBox 8"/>
          <p:cNvSpPr txBox="1"/>
          <p:nvPr/>
        </p:nvSpPr>
        <p:spPr>
          <a:xfrm>
            <a:off x="1163118" y="4191000"/>
            <a:ext cx="513282" cy="400110"/>
          </a:xfrm>
          <a:prstGeom prst="rect">
            <a:avLst/>
          </a:prstGeom>
          <a:noFill/>
        </p:spPr>
        <p:txBody>
          <a:bodyPr wrap="none" rtlCol="0">
            <a:spAutoFit/>
          </a:bodyPr>
          <a:lstStyle/>
          <a:p>
            <a:r>
              <a:rPr lang="en-US" sz="2000" dirty="0" smtClean="0">
                <a:latin typeface="Arial" pitchFamily="34" charset="0"/>
                <a:cs typeface="Arial" pitchFamily="34" charset="0"/>
              </a:rPr>
              <a:t>1H</a:t>
            </a:r>
          </a:p>
        </p:txBody>
      </p:sp>
      <p:sp>
        <p:nvSpPr>
          <p:cNvPr id="10" name="TextBox 9"/>
          <p:cNvSpPr txBox="1"/>
          <p:nvPr/>
        </p:nvSpPr>
        <p:spPr>
          <a:xfrm>
            <a:off x="990600" y="1905000"/>
            <a:ext cx="1648208" cy="461665"/>
          </a:xfrm>
          <a:prstGeom prst="rect">
            <a:avLst/>
          </a:prstGeom>
          <a:noFill/>
        </p:spPr>
        <p:txBody>
          <a:bodyPr wrap="none" rtlCol="0">
            <a:spAutoFit/>
          </a:bodyPr>
          <a:lstStyle/>
          <a:p>
            <a:r>
              <a:rPr lang="en-US" dirty="0" smtClean="0">
                <a:latin typeface="Arial" pitchFamily="34" charset="0"/>
                <a:cs typeface="Arial" pitchFamily="34" charset="0"/>
              </a:rPr>
              <a:t>~12.2 </a:t>
            </a:r>
            <a:r>
              <a:rPr lang="en-US" dirty="0" err="1" smtClean="0">
                <a:latin typeface="Arial" pitchFamily="34" charset="0"/>
                <a:cs typeface="Arial" pitchFamily="34" charset="0"/>
              </a:rPr>
              <a:t>ppm</a:t>
            </a:r>
            <a:endParaRPr lang="en-US" dirty="0" smtClean="0">
              <a:latin typeface="Arial" pitchFamily="34" charset="0"/>
              <a:cs typeface="Arial" pitchFamily="34" charset="0"/>
            </a:endParaRPr>
          </a:p>
        </p:txBody>
      </p:sp>
      <p:cxnSp>
        <p:nvCxnSpPr>
          <p:cNvPr id="12" name="Straight Arrow Connector 11"/>
          <p:cNvCxnSpPr>
            <a:stCxn id="10" idx="0"/>
          </p:cNvCxnSpPr>
          <p:nvPr/>
        </p:nvCxnSpPr>
        <p:spPr>
          <a:xfrm rot="16200000" flipV="1">
            <a:off x="1440752" y="1531048"/>
            <a:ext cx="304800" cy="44310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914400" y="5329535"/>
            <a:ext cx="1625381" cy="461665"/>
          </a:xfrm>
          <a:prstGeom prst="rect">
            <a:avLst/>
          </a:prstGeom>
        </p:spPr>
        <p:txBody>
          <a:bodyPr wrap="none">
            <a:spAutoFit/>
          </a:bodyPr>
          <a:lstStyle/>
          <a:p>
            <a:r>
              <a:rPr lang="en-US" dirty="0" smtClean="0">
                <a:latin typeface="Arial" pitchFamily="34" charset="0"/>
                <a:cs typeface="Arial" pitchFamily="34" charset="0"/>
              </a:rPr>
              <a:t>~11.5 </a:t>
            </a:r>
            <a:r>
              <a:rPr lang="en-US" dirty="0" err="1" smtClean="0">
                <a:latin typeface="Arial" pitchFamily="34" charset="0"/>
                <a:cs typeface="Arial" pitchFamily="34" charset="0"/>
              </a:rPr>
              <a:t>ppm</a:t>
            </a:r>
            <a:endParaRPr lang="en-US" dirty="0" smtClean="0">
              <a:latin typeface="Arial" pitchFamily="34" charset="0"/>
              <a:cs typeface="Arial" pitchFamily="34" charset="0"/>
            </a:endParaRPr>
          </a:p>
        </p:txBody>
      </p:sp>
      <p:cxnSp>
        <p:nvCxnSpPr>
          <p:cNvPr id="15" name="Straight Arrow Connector 14"/>
          <p:cNvCxnSpPr>
            <a:stCxn id="13" idx="0"/>
          </p:cNvCxnSpPr>
          <p:nvPr/>
        </p:nvCxnSpPr>
        <p:spPr>
          <a:xfrm rot="16200000" flipV="1">
            <a:off x="1361079" y="4963522"/>
            <a:ext cx="376535" cy="35549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6" name="Picture 6"/>
          <p:cNvPicPr>
            <a:picLocks noChangeAspect="1" noChangeArrowheads="1"/>
          </p:cNvPicPr>
          <p:nvPr/>
        </p:nvPicPr>
        <p:blipFill>
          <a:blip r:embed="rId2" cstate="print"/>
          <a:srcRect/>
          <a:stretch>
            <a:fillRect/>
          </a:stretch>
        </p:blipFill>
        <p:spPr bwMode="auto">
          <a:xfrm>
            <a:off x="2" y="1"/>
            <a:ext cx="6193364" cy="3352799"/>
          </a:xfrm>
          <a:prstGeom prst="rect">
            <a:avLst/>
          </a:prstGeom>
          <a:noFill/>
          <a:ln w="9525">
            <a:noFill/>
            <a:miter lim="800000"/>
            <a:headEnd/>
            <a:tailEnd/>
          </a:ln>
          <a:effectLst/>
        </p:spPr>
      </p:pic>
      <p:sp>
        <p:nvSpPr>
          <p:cNvPr id="6" name="TextBox 5"/>
          <p:cNvSpPr txBox="1"/>
          <p:nvPr/>
        </p:nvSpPr>
        <p:spPr>
          <a:xfrm>
            <a:off x="5105400" y="4057471"/>
            <a:ext cx="2819400" cy="461665"/>
          </a:xfrm>
          <a:prstGeom prst="rect">
            <a:avLst/>
          </a:prstGeom>
          <a:noFill/>
        </p:spPr>
        <p:txBody>
          <a:bodyPr wrap="square" rtlCol="0">
            <a:spAutoFit/>
          </a:bodyPr>
          <a:lstStyle/>
          <a:p>
            <a:r>
              <a:rPr lang="en-US" baseline="30000" dirty="0" smtClean="0">
                <a:latin typeface="Arial" pitchFamily="34" charset="0"/>
                <a:cs typeface="Arial" pitchFamily="34" charset="0"/>
              </a:rPr>
              <a:t>13</a:t>
            </a:r>
            <a:r>
              <a:rPr lang="en-US" dirty="0" smtClean="0">
                <a:latin typeface="Arial" pitchFamily="34" charset="0"/>
                <a:cs typeface="Arial" pitchFamily="34" charset="0"/>
              </a:rPr>
              <a:t>C: ~</a:t>
            </a:r>
            <a:r>
              <a:rPr lang="en-US" dirty="0" smtClean="0">
                <a:latin typeface="Symbol" pitchFamily="18" charset="2"/>
                <a:cs typeface="Arial" pitchFamily="34" charset="0"/>
              </a:rPr>
              <a:t>d</a:t>
            </a:r>
            <a:r>
              <a:rPr lang="en-US" dirty="0" smtClean="0">
                <a:latin typeface="Arial" pitchFamily="34" charset="0"/>
                <a:cs typeface="Arial" pitchFamily="34" charset="0"/>
              </a:rPr>
              <a:t> 177, 52, 21</a:t>
            </a:r>
          </a:p>
        </p:txBody>
      </p:sp>
      <p:sp>
        <p:nvSpPr>
          <p:cNvPr id="5" name="TextBox 4"/>
          <p:cNvSpPr txBox="1"/>
          <p:nvPr/>
        </p:nvSpPr>
        <p:spPr>
          <a:xfrm>
            <a:off x="4586113" y="152400"/>
            <a:ext cx="4253087"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latin typeface="Arial" pitchFamily="34" charset="0"/>
                <a:cs typeface="Arial" pitchFamily="34" charset="0"/>
              </a:rPr>
              <a:t>Broad stretch 3500-2100 cm</a:t>
            </a:r>
            <a:r>
              <a:rPr lang="en-US" baseline="30000" dirty="0" smtClean="0">
                <a:latin typeface="Arial" pitchFamily="34" charset="0"/>
                <a:cs typeface="Arial" pitchFamily="34" charset="0"/>
              </a:rPr>
              <a:t>-1</a:t>
            </a:r>
          </a:p>
          <a:p>
            <a:r>
              <a:rPr lang="en-US" dirty="0" smtClean="0">
                <a:latin typeface="Arial" pitchFamily="34" charset="0"/>
                <a:cs typeface="Arial" pitchFamily="34" charset="0"/>
              </a:rPr>
              <a:t>Strong peak ~1730 cm</a:t>
            </a:r>
            <a:r>
              <a:rPr lang="en-US" baseline="30000" dirty="0" smtClean="0">
                <a:latin typeface="Arial" pitchFamily="34" charset="0"/>
                <a:cs typeface="Arial" pitchFamily="34" charset="0"/>
              </a:rPr>
              <a:t>-1</a:t>
            </a:r>
          </a:p>
        </p:txBody>
      </p:sp>
      <p:pic>
        <p:nvPicPr>
          <p:cNvPr id="199687" name="Picture 7"/>
          <p:cNvPicPr>
            <a:picLocks noChangeAspect="1" noChangeArrowheads="1"/>
          </p:cNvPicPr>
          <p:nvPr/>
        </p:nvPicPr>
        <p:blipFill>
          <a:blip r:embed="rId3" cstate="print"/>
          <a:srcRect/>
          <a:stretch>
            <a:fillRect/>
          </a:stretch>
        </p:blipFill>
        <p:spPr bwMode="auto">
          <a:xfrm>
            <a:off x="0" y="3272116"/>
            <a:ext cx="4876800" cy="3585883"/>
          </a:xfrm>
          <a:prstGeom prst="rect">
            <a:avLst/>
          </a:prstGeom>
          <a:noFill/>
          <a:ln w="9525">
            <a:noFill/>
            <a:miter lim="800000"/>
            <a:headEnd/>
            <a:tailEnd/>
          </a:ln>
          <a:effectLst/>
        </p:spPr>
      </p:pic>
      <p:sp>
        <p:nvSpPr>
          <p:cNvPr id="11" name="TextBox 10"/>
          <p:cNvSpPr txBox="1"/>
          <p:nvPr/>
        </p:nvSpPr>
        <p:spPr>
          <a:xfrm>
            <a:off x="6096000" y="3048000"/>
            <a:ext cx="2811988" cy="584775"/>
          </a:xfrm>
          <a:prstGeom prst="rect">
            <a:avLst/>
          </a:prstGeom>
          <a:noFill/>
        </p:spPr>
        <p:txBody>
          <a:bodyPr wrap="none" rtlCol="0">
            <a:spAutoFit/>
          </a:bodyPr>
          <a:lstStyle/>
          <a:p>
            <a:r>
              <a:rPr lang="en-US" sz="3200" dirty="0" smtClean="0">
                <a:latin typeface="Arial" pitchFamily="34" charset="0"/>
                <a:cs typeface="Arial" pitchFamily="34" charset="0"/>
              </a:rPr>
              <a:t>Compound “a”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320675" y="2149475"/>
            <a:ext cx="1547813" cy="1050925"/>
            <a:chOff x="202" y="1354"/>
            <a:chExt cx="975" cy="662"/>
          </a:xfrm>
        </p:grpSpPr>
        <p:sp>
          <p:nvSpPr>
            <p:cNvPr id="25603" name="Text Box 3"/>
            <p:cNvSpPr txBox="1">
              <a:spLocks noChangeArrowheads="1"/>
            </p:cNvSpPr>
            <p:nvPr/>
          </p:nvSpPr>
          <p:spPr bwMode="auto">
            <a:xfrm>
              <a:off x="336" y="1728"/>
              <a:ext cx="841" cy="288"/>
            </a:xfrm>
            <a:prstGeom prst="rect">
              <a:avLst/>
            </a:prstGeom>
            <a:noFill/>
            <a:ln w="9525">
              <a:noFill/>
              <a:miter lim="800000"/>
              <a:headEnd/>
              <a:tailEnd/>
            </a:ln>
            <a:effectLst/>
          </p:spPr>
          <p:txBody>
            <a:bodyPr wrap="none">
              <a:spAutoFit/>
            </a:bodyPr>
            <a:lstStyle/>
            <a:p>
              <a:r>
                <a:rPr lang="en-US" sz="2400">
                  <a:latin typeface="Times"/>
                </a:rPr>
                <a:t>C</a:t>
              </a:r>
              <a:r>
                <a:rPr lang="en-US" sz="2400" baseline="-25000">
                  <a:latin typeface="Times"/>
                </a:rPr>
                <a:t>3</a:t>
              </a:r>
              <a:r>
                <a:rPr lang="en-US" sz="2400">
                  <a:latin typeface="Times"/>
                </a:rPr>
                <a:t>H</a:t>
              </a:r>
              <a:r>
                <a:rPr lang="en-US" sz="2400" baseline="-25000">
                  <a:latin typeface="Times"/>
                </a:rPr>
                <a:t>5</a:t>
              </a:r>
              <a:r>
                <a:rPr lang="en-US" sz="2400">
                  <a:latin typeface="Times"/>
                </a:rPr>
                <a:t>BrO</a:t>
              </a:r>
            </a:p>
          </p:txBody>
        </p:sp>
        <p:sp>
          <p:nvSpPr>
            <p:cNvPr id="25604" name="Text Box 4"/>
            <p:cNvSpPr txBox="1">
              <a:spLocks noChangeArrowheads="1"/>
            </p:cNvSpPr>
            <p:nvPr/>
          </p:nvSpPr>
          <p:spPr bwMode="auto">
            <a:xfrm>
              <a:off x="202" y="1354"/>
              <a:ext cx="948" cy="288"/>
            </a:xfrm>
            <a:prstGeom prst="rect">
              <a:avLst/>
            </a:prstGeom>
            <a:noFill/>
            <a:ln w="9525">
              <a:noFill/>
              <a:miter lim="800000"/>
              <a:headEnd/>
              <a:tailEnd/>
            </a:ln>
            <a:effectLst/>
          </p:spPr>
          <p:txBody>
            <a:bodyPr wrap="none">
              <a:spAutoFit/>
            </a:bodyPr>
            <a:lstStyle/>
            <a:p>
              <a:r>
                <a:rPr lang="en-US" sz="2400">
                  <a:latin typeface="Times"/>
                </a:rPr>
                <a:t>Example:  </a:t>
              </a:r>
            </a:p>
          </p:txBody>
        </p:sp>
      </p:grpSp>
      <p:sp>
        <p:nvSpPr>
          <p:cNvPr id="25605" name="Text Box 5"/>
          <p:cNvSpPr txBox="1">
            <a:spLocks noChangeArrowheads="1"/>
          </p:cNvSpPr>
          <p:nvPr/>
        </p:nvSpPr>
        <p:spPr bwMode="auto">
          <a:xfrm>
            <a:off x="5791200" y="2438400"/>
            <a:ext cx="1338828" cy="461665"/>
          </a:xfrm>
          <a:prstGeom prst="rect">
            <a:avLst/>
          </a:prstGeom>
          <a:noFill/>
          <a:ln w="9525">
            <a:noFill/>
            <a:miter lim="800000"/>
            <a:headEnd/>
            <a:tailEnd/>
          </a:ln>
          <a:effectLst/>
        </p:spPr>
        <p:txBody>
          <a:bodyPr wrap="none">
            <a:spAutoFit/>
          </a:bodyPr>
          <a:lstStyle/>
          <a:p>
            <a:r>
              <a:rPr lang="en-US" sz="2400" dirty="0" smtClean="0">
                <a:latin typeface="Times"/>
              </a:rPr>
              <a:t>DBE </a:t>
            </a:r>
            <a:r>
              <a:rPr lang="en-US" sz="2400" dirty="0">
                <a:latin typeface="Times"/>
              </a:rPr>
              <a:t>= 1</a:t>
            </a:r>
          </a:p>
        </p:txBody>
      </p:sp>
      <p:sp>
        <p:nvSpPr>
          <p:cNvPr id="25606" name="Text Box 6"/>
          <p:cNvSpPr txBox="1">
            <a:spLocks noChangeArrowheads="1"/>
          </p:cNvSpPr>
          <p:nvPr/>
        </p:nvSpPr>
        <p:spPr bwMode="auto">
          <a:xfrm>
            <a:off x="2438400" y="2362200"/>
            <a:ext cx="2808782" cy="830997"/>
          </a:xfrm>
          <a:prstGeom prst="rect">
            <a:avLst/>
          </a:prstGeom>
          <a:noFill/>
          <a:ln w="9525">
            <a:noFill/>
            <a:miter lim="800000"/>
            <a:headEnd/>
            <a:tailEnd/>
          </a:ln>
          <a:effectLst/>
        </p:spPr>
        <p:txBody>
          <a:bodyPr wrap="none">
            <a:spAutoFit/>
          </a:bodyPr>
          <a:lstStyle/>
          <a:p>
            <a:r>
              <a:rPr lang="en-US" sz="2400" dirty="0" smtClean="0">
                <a:latin typeface="Times"/>
              </a:rPr>
              <a:t>DBE </a:t>
            </a:r>
            <a:r>
              <a:rPr lang="en-US" sz="2400" dirty="0">
                <a:latin typeface="Times"/>
              </a:rPr>
              <a:t>= </a:t>
            </a:r>
            <a:r>
              <a:rPr lang="en-US" sz="2400" dirty="0" smtClean="0">
                <a:latin typeface="Times"/>
              </a:rPr>
              <a:t>3 – </a:t>
            </a:r>
            <a:r>
              <a:rPr lang="en-US" sz="2400" u="sng" dirty="0" smtClean="0">
                <a:latin typeface="Times"/>
              </a:rPr>
              <a:t>5+1</a:t>
            </a:r>
            <a:r>
              <a:rPr lang="en-US" sz="2400" dirty="0" smtClean="0">
                <a:latin typeface="Times"/>
              </a:rPr>
              <a:t> + 1 </a:t>
            </a:r>
            <a:endParaRPr lang="en-US" sz="2400" dirty="0">
              <a:latin typeface="Times"/>
            </a:endParaRPr>
          </a:p>
          <a:p>
            <a:r>
              <a:rPr lang="en-US" sz="2400" dirty="0">
                <a:latin typeface="Times"/>
              </a:rPr>
              <a:t>	         2</a:t>
            </a:r>
          </a:p>
        </p:txBody>
      </p:sp>
      <p:pic>
        <p:nvPicPr>
          <p:cNvPr id="25609" name="Picture 9"/>
          <p:cNvPicPr>
            <a:picLocks noChangeAspect="1" noChangeArrowheads="1"/>
          </p:cNvPicPr>
          <p:nvPr/>
        </p:nvPicPr>
        <p:blipFill>
          <a:blip r:embed="rId3" cstate="print"/>
          <a:srcRect/>
          <a:stretch>
            <a:fillRect/>
          </a:stretch>
        </p:blipFill>
        <p:spPr bwMode="auto">
          <a:xfrm>
            <a:off x="6019800" y="3048000"/>
            <a:ext cx="2514600" cy="1268413"/>
          </a:xfrm>
          <a:prstGeom prst="rect">
            <a:avLst/>
          </a:prstGeom>
          <a:noFill/>
          <a:ln w="9525">
            <a:noFill/>
            <a:miter lim="800000"/>
            <a:headEnd/>
            <a:tailEnd/>
          </a:ln>
          <a:effectLst/>
        </p:spPr>
      </p:pic>
      <p:grpSp>
        <p:nvGrpSpPr>
          <p:cNvPr id="3" name="Group 10"/>
          <p:cNvGrpSpPr>
            <a:grpSpLocks/>
          </p:cNvGrpSpPr>
          <p:nvPr/>
        </p:nvGrpSpPr>
        <p:grpSpPr bwMode="auto">
          <a:xfrm>
            <a:off x="320675" y="4740275"/>
            <a:ext cx="1504950" cy="1050925"/>
            <a:chOff x="202" y="1354"/>
            <a:chExt cx="948" cy="662"/>
          </a:xfrm>
        </p:grpSpPr>
        <p:sp>
          <p:nvSpPr>
            <p:cNvPr id="25611" name="Text Box 11"/>
            <p:cNvSpPr txBox="1">
              <a:spLocks noChangeArrowheads="1"/>
            </p:cNvSpPr>
            <p:nvPr/>
          </p:nvSpPr>
          <p:spPr bwMode="auto">
            <a:xfrm>
              <a:off x="336" y="1728"/>
              <a:ext cx="788" cy="288"/>
            </a:xfrm>
            <a:prstGeom prst="rect">
              <a:avLst/>
            </a:prstGeom>
            <a:noFill/>
            <a:ln w="9525">
              <a:noFill/>
              <a:miter lim="800000"/>
              <a:headEnd/>
              <a:tailEnd/>
            </a:ln>
            <a:effectLst/>
          </p:spPr>
          <p:txBody>
            <a:bodyPr wrap="none">
              <a:spAutoFit/>
            </a:bodyPr>
            <a:lstStyle/>
            <a:p>
              <a:r>
                <a:rPr lang="en-US" sz="2400">
                  <a:latin typeface="Times"/>
                </a:rPr>
                <a:t>C</a:t>
              </a:r>
              <a:r>
                <a:rPr lang="en-US" sz="2400" baseline="-25000">
                  <a:latin typeface="Times"/>
                </a:rPr>
                <a:t>4</a:t>
              </a:r>
              <a:r>
                <a:rPr lang="en-US" sz="2400">
                  <a:latin typeface="Times"/>
                </a:rPr>
                <a:t>H</a:t>
              </a:r>
              <a:r>
                <a:rPr lang="en-US" sz="2400" baseline="-25000">
                  <a:latin typeface="Times"/>
                </a:rPr>
                <a:t>7</a:t>
              </a:r>
              <a:r>
                <a:rPr lang="en-US" sz="2400">
                  <a:latin typeface="Times"/>
                </a:rPr>
                <a:t>NO</a:t>
              </a:r>
            </a:p>
          </p:txBody>
        </p:sp>
        <p:sp>
          <p:nvSpPr>
            <p:cNvPr id="25612" name="Text Box 12"/>
            <p:cNvSpPr txBox="1">
              <a:spLocks noChangeArrowheads="1"/>
            </p:cNvSpPr>
            <p:nvPr/>
          </p:nvSpPr>
          <p:spPr bwMode="auto">
            <a:xfrm>
              <a:off x="202" y="1354"/>
              <a:ext cx="948" cy="288"/>
            </a:xfrm>
            <a:prstGeom prst="rect">
              <a:avLst/>
            </a:prstGeom>
            <a:noFill/>
            <a:ln w="9525">
              <a:noFill/>
              <a:miter lim="800000"/>
              <a:headEnd/>
              <a:tailEnd/>
            </a:ln>
            <a:effectLst/>
          </p:spPr>
          <p:txBody>
            <a:bodyPr wrap="none">
              <a:spAutoFit/>
            </a:bodyPr>
            <a:lstStyle/>
            <a:p>
              <a:r>
                <a:rPr lang="en-US" sz="2400">
                  <a:latin typeface="Times"/>
                </a:rPr>
                <a:t>Example:  </a:t>
              </a:r>
            </a:p>
          </p:txBody>
        </p:sp>
      </p:grpSp>
      <p:sp>
        <p:nvSpPr>
          <p:cNvPr id="25613" name="Text Box 13"/>
          <p:cNvSpPr txBox="1">
            <a:spLocks noChangeArrowheads="1"/>
          </p:cNvSpPr>
          <p:nvPr/>
        </p:nvSpPr>
        <p:spPr bwMode="auto">
          <a:xfrm>
            <a:off x="5791200" y="5029200"/>
            <a:ext cx="1338828" cy="461665"/>
          </a:xfrm>
          <a:prstGeom prst="rect">
            <a:avLst/>
          </a:prstGeom>
          <a:noFill/>
          <a:ln w="9525">
            <a:noFill/>
            <a:miter lim="800000"/>
            <a:headEnd/>
            <a:tailEnd/>
          </a:ln>
          <a:effectLst/>
        </p:spPr>
        <p:txBody>
          <a:bodyPr wrap="none">
            <a:spAutoFit/>
          </a:bodyPr>
          <a:lstStyle/>
          <a:p>
            <a:r>
              <a:rPr lang="en-US" sz="2400" dirty="0" smtClean="0">
                <a:latin typeface="Times"/>
              </a:rPr>
              <a:t>DBE </a:t>
            </a:r>
            <a:r>
              <a:rPr lang="en-US" sz="2400" dirty="0">
                <a:latin typeface="Times"/>
              </a:rPr>
              <a:t>= 2</a:t>
            </a:r>
          </a:p>
        </p:txBody>
      </p:sp>
      <p:sp>
        <p:nvSpPr>
          <p:cNvPr id="25614" name="Text Box 14"/>
          <p:cNvSpPr txBox="1">
            <a:spLocks noChangeArrowheads="1"/>
          </p:cNvSpPr>
          <p:nvPr/>
        </p:nvSpPr>
        <p:spPr bwMode="auto">
          <a:xfrm>
            <a:off x="2438400" y="4953000"/>
            <a:ext cx="2646878" cy="830997"/>
          </a:xfrm>
          <a:prstGeom prst="rect">
            <a:avLst/>
          </a:prstGeom>
          <a:noFill/>
          <a:ln w="9525">
            <a:noFill/>
            <a:miter lim="800000"/>
            <a:headEnd/>
            <a:tailEnd/>
          </a:ln>
          <a:effectLst/>
        </p:spPr>
        <p:txBody>
          <a:bodyPr wrap="none">
            <a:spAutoFit/>
          </a:bodyPr>
          <a:lstStyle/>
          <a:p>
            <a:r>
              <a:rPr lang="en-US" sz="2400" dirty="0" smtClean="0">
                <a:latin typeface="Times"/>
              </a:rPr>
              <a:t>DBE </a:t>
            </a:r>
            <a:r>
              <a:rPr lang="en-US" sz="2400" dirty="0">
                <a:latin typeface="Times"/>
              </a:rPr>
              <a:t>= </a:t>
            </a:r>
            <a:r>
              <a:rPr lang="en-US" sz="2400" dirty="0" smtClean="0">
                <a:latin typeface="Times"/>
              </a:rPr>
              <a:t>4 – </a:t>
            </a:r>
            <a:r>
              <a:rPr lang="en-US" sz="2400" u="sng" dirty="0" smtClean="0">
                <a:latin typeface="Times"/>
              </a:rPr>
              <a:t>7-1</a:t>
            </a:r>
            <a:r>
              <a:rPr lang="en-US" sz="2400" dirty="0" smtClean="0">
                <a:latin typeface="Times"/>
              </a:rPr>
              <a:t> + 1</a:t>
            </a:r>
            <a:endParaRPr lang="en-US" sz="2400" dirty="0">
              <a:latin typeface="Times"/>
            </a:endParaRPr>
          </a:p>
          <a:p>
            <a:r>
              <a:rPr lang="en-US" sz="2400" dirty="0">
                <a:latin typeface="Times"/>
              </a:rPr>
              <a:t>	       </a:t>
            </a:r>
            <a:r>
              <a:rPr lang="en-US" sz="2400" dirty="0" smtClean="0">
                <a:latin typeface="Times"/>
              </a:rPr>
              <a:t>2</a:t>
            </a:r>
            <a:endParaRPr lang="en-US" sz="2400" dirty="0">
              <a:latin typeface="Times"/>
            </a:endParaRPr>
          </a:p>
        </p:txBody>
      </p:sp>
      <p:pic>
        <p:nvPicPr>
          <p:cNvPr id="25616" name="Picture 16"/>
          <p:cNvPicPr>
            <a:picLocks noChangeAspect="1" noChangeArrowheads="1"/>
          </p:cNvPicPr>
          <p:nvPr/>
        </p:nvPicPr>
        <p:blipFill>
          <a:blip r:embed="rId4" cstate="print"/>
          <a:srcRect/>
          <a:stretch>
            <a:fillRect/>
          </a:stretch>
        </p:blipFill>
        <p:spPr bwMode="auto">
          <a:xfrm>
            <a:off x="5791200" y="5486400"/>
            <a:ext cx="2971800" cy="1131888"/>
          </a:xfrm>
          <a:prstGeom prst="rect">
            <a:avLst/>
          </a:prstGeom>
          <a:noFill/>
          <a:ln w="9525">
            <a:noFill/>
            <a:miter lim="800000"/>
            <a:headEnd/>
            <a:tailEnd/>
          </a:ln>
          <a:effectLst/>
        </p:spPr>
      </p:pic>
      <p:pic>
        <p:nvPicPr>
          <p:cNvPr id="15"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09600" y="381000"/>
            <a:ext cx="3009900" cy="876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56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560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256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5614">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561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56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25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uild="p" autoUpdateAnimBg="0"/>
      <p:bldP spid="25606" grpId="0" uiExpand="1" build="p" autoUpdateAnimBg="0"/>
      <p:bldP spid="25613" grpId="0" build="p" autoUpdateAnimBg="0"/>
      <p:bldP spid="25614" grpId="0" uiExpand="1"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95290"/>
            <a:ext cx="8458200" cy="5632311"/>
          </a:xfrm>
          <a:prstGeom prst="rect">
            <a:avLst/>
          </a:prstGeom>
          <a:noFill/>
        </p:spPr>
        <p:txBody>
          <a:bodyPr wrap="square" rtlCol="0">
            <a:spAutoFit/>
          </a:bodyPr>
          <a:lstStyle/>
          <a:p>
            <a:r>
              <a:rPr lang="en-US" dirty="0" smtClean="0">
                <a:latin typeface="Arial" pitchFamily="34" charset="0"/>
                <a:cs typeface="Arial" pitchFamily="34" charset="0"/>
              </a:rPr>
              <a:t>DBE for C</a:t>
            </a:r>
            <a:r>
              <a:rPr lang="en-US" baseline="-25000" dirty="0" smtClean="0">
                <a:latin typeface="Arial" pitchFamily="34" charset="0"/>
                <a:cs typeface="Arial" pitchFamily="34" charset="0"/>
              </a:rPr>
              <a:t>3</a:t>
            </a:r>
            <a:r>
              <a:rPr lang="en-US" dirty="0" smtClean="0">
                <a:latin typeface="Arial" pitchFamily="34" charset="0"/>
                <a:cs typeface="Arial" pitchFamily="34" charset="0"/>
              </a:rPr>
              <a:t>H</a:t>
            </a:r>
            <a:r>
              <a:rPr lang="en-US" baseline="-25000" dirty="0" smtClean="0">
                <a:latin typeface="Arial" pitchFamily="34" charset="0"/>
                <a:cs typeface="Arial" pitchFamily="34" charset="0"/>
              </a:rPr>
              <a:t>5</a:t>
            </a:r>
            <a:r>
              <a:rPr lang="en-US" dirty="0" smtClean="0">
                <a:latin typeface="Arial" pitchFamily="34" charset="0"/>
                <a:cs typeface="Arial" pitchFamily="34" charset="0"/>
              </a:rPr>
              <a:t>ClO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1</a:t>
            </a:r>
          </a:p>
          <a:p>
            <a:r>
              <a:rPr lang="en-US" dirty="0" smtClean="0">
                <a:latin typeface="Arial" pitchFamily="34" charset="0"/>
                <a:cs typeface="Arial" pitchFamily="34" charset="0"/>
              </a:rPr>
              <a:t>IR: 	3500-2100 cm</a:t>
            </a:r>
            <a:r>
              <a:rPr lang="en-US" baseline="30000" dirty="0" smtClean="0">
                <a:latin typeface="Arial" pitchFamily="34" charset="0"/>
                <a:cs typeface="Arial" pitchFamily="34" charset="0"/>
              </a:rPr>
              <a:t>-1</a:t>
            </a:r>
            <a:r>
              <a:rPr lang="en-US" dirty="0" smtClean="0">
                <a:latin typeface="Arial" pitchFamily="34" charset="0"/>
                <a:cs typeface="Arial" pitchFamily="34" charset="0"/>
              </a:rPr>
              <a:t> (v. broad OH stretch)</a:t>
            </a:r>
          </a:p>
          <a:p>
            <a:r>
              <a:rPr lang="en-US" dirty="0" smtClean="0">
                <a:latin typeface="Arial" pitchFamily="34" charset="0"/>
                <a:cs typeface="Arial" pitchFamily="34" charset="0"/>
              </a:rPr>
              <a:t>	+1730 cm</a:t>
            </a:r>
            <a:r>
              <a:rPr lang="en-US" baseline="30000" dirty="0" smtClean="0">
                <a:latin typeface="Arial" pitchFamily="34" charset="0"/>
                <a:cs typeface="Arial" pitchFamily="34" charset="0"/>
              </a:rPr>
              <a:t>-1</a:t>
            </a:r>
            <a:r>
              <a:rPr lang="en-US" dirty="0" smtClean="0">
                <a:latin typeface="Arial" pitchFamily="34" charset="0"/>
                <a:cs typeface="Arial" pitchFamily="34" charset="0"/>
              </a:rPr>
              <a:t> (carbonyl)</a:t>
            </a:r>
          </a:p>
          <a:p>
            <a:r>
              <a:rPr lang="en-US" dirty="0" smtClean="0">
                <a:latin typeface="Arial" pitchFamily="34" charset="0"/>
                <a:cs typeface="Arial" pitchFamily="34" charset="0"/>
              </a:rPr>
              <a:t>	= carboxylic acid</a:t>
            </a:r>
          </a:p>
          <a:p>
            <a:endParaRPr lang="en-US" dirty="0" smtClean="0">
              <a:latin typeface="Arial" pitchFamily="34" charset="0"/>
              <a:cs typeface="Arial" pitchFamily="34" charset="0"/>
            </a:endParaRPr>
          </a:p>
          <a:p>
            <a:r>
              <a:rPr lang="en-US" baseline="30000" dirty="0" smtClean="0">
                <a:latin typeface="Arial" pitchFamily="34" charset="0"/>
                <a:cs typeface="Arial" pitchFamily="34" charset="0"/>
              </a:rPr>
              <a:t>13</a:t>
            </a:r>
            <a:r>
              <a:rPr lang="en-US" dirty="0" smtClean="0">
                <a:latin typeface="Arial" pitchFamily="34" charset="0"/>
                <a:cs typeface="Arial" pitchFamily="34" charset="0"/>
              </a:rPr>
              <a:t>C NMR: 	-3 carbons</a:t>
            </a:r>
          </a:p>
          <a:p>
            <a:r>
              <a:rPr lang="en-US" dirty="0" smtClean="0">
                <a:latin typeface="Arial" pitchFamily="34" charset="0"/>
                <a:cs typeface="Arial" pitchFamily="34" charset="0"/>
              </a:rPr>
              <a:t>		-177 </a:t>
            </a:r>
            <a:r>
              <a:rPr lang="en-US" dirty="0" err="1" smtClean="0">
                <a:latin typeface="Arial" pitchFamily="34" charset="0"/>
                <a:cs typeface="Arial" pitchFamily="34" charset="0"/>
              </a:rPr>
              <a:t>ppm</a:t>
            </a:r>
            <a:r>
              <a:rPr lang="en-US" dirty="0" smtClean="0">
                <a:latin typeface="Arial" pitchFamily="34" charset="0"/>
                <a:cs typeface="Arial" pitchFamily="34" charset="0"/>
              </a:rPr>
              <a:t>: carbonyl</a:t>
            </a:r>
          </a:p>
          <a:p>
            <a:r>
              <a:rPr lang="en-US" dirty="0" smtClean="0">
                <a:latin typeface="Arial" pitchFamily="34" charset="0"/>
                <a:cs typeface="Arial" pitchFamily="34" charset="0"/>
              </a:rPr>
              <a:t>		-(52: next to EWG)</a:t>
            </a:r>
          </a:p>
          <a:p>
            <a:r>
              <a:rPr lang="en-US" baseline="30000" dirty="0" smtClean="0">
                <a:latin typeface="Arial" pitchFamily="34" charset="0"/>
                <a:cs typeface="Arial" pitchFamily="34" charset="0"/>
              </a:rPr>
              <a:t>1</a:t>
            </a:r>
            <a:r>
              <a:rPr lang="en-US" dirty="0" smtClean="0">
                <a:latin typeface="Arial" pitchFamily="34" charset="0"/>
                <a:cs typeface="Arial" pitchFamily="34" charset="0"/>
              </a:rPr>
              <a:t>H NMR:</a:t>
            </a:r>
          </a:p>
          <a:p>
            <a:r>
              <a:rPr lang="en-US" u="sng" dirty="0" smtClean="0">
                <a:latin typeface="Symbol" pitchFamily="18" charset="2"/>
                <a:cs typeface="Arial" pitchFamily="34" charset="0"/>
              </a:rPr>
              <a:t>d</a:t>
            </a:r>
            <a:r>
              <a:rPr lang="en-US" u="sng" dirty="0" smtClean="0">
                <a:latin typeface="Arial" pitchFamily="34" charset="0"/>
                <a:cs typeface="Arial" pitchFamily="34" charset="0"/>
              </a:rPr>
              <a:t> 	integration	multiplicity	assignment</a:t>
            </a:r>
          </a:p>
          <a:p>
            <a:pPr>
              <a:buFont typeface="Symbol"/>
              <a:buChar char="d"/>
            </a:pPr>
            <a:r>
              <a:rPr lang="en-US" dirty="0" smtClean="0">
                <a:latin typeface="Arial" pitchFamily="34" charset="0"/>
                <a:cs typeface="Arial" pitchFamily="34" charset="0"/>
              </a:rPr>
              <a:t>12.2	      1H		        </a:t>
            </a:r>
            <a:r>
              <a:rPr lang="en-US" dirty="0" err="1" smtClean="0">
                <a:latin typeface="Arial" pitchFamily="34" charset="0"/>
                <a:cs typeface="Arial" pitchFamily="34" charset="0"/>
              </a:rPr>
              <a:t>br</a:t>
            </a:r>
            <a:r>
              <a:rPr lang="en-US" dirty="0" smtClean="0">
                <a:latin typeface="Arial" pitchFamily="34" charset="0"/>
                <a:cs typeface="Arial" pitchFamily="34" charset="0"/>
              </a:rPr>
              <a:t> s	CO</a:t>
            </a:r>
            <a:r>
              <a:rPr lang="en-US" baseline="-25000" dirty="0" smtClean="0">
                <a:latin typeface="Arial" pitchFamily="34" charset="0"/>
                <a:cs typeface="Arial" pitchFamily="34" charset="0"/>
              </a:rPr>
              <a:t>2</a:t>
            </a:r>
            <a:r>
              <a:rPr lang="en-US" u="sng" dirty="0" smtClean="0">
                <a:latin typeface="Arial" pitchFamily="34" charset="0"/>
                <a:cs typeface="Arial" pitchFamily="34" charset="0"/>
              </a:rPr>
              <a:t>H</a:t>
            </a:r>
          </a:p>
          <a:p>
            <a:pPr>
              <a:buFont typeface="Symbol"/>
              <a:buChar char="d"/>
            </a:pPr>
            <a:r>
              <a:rPr lang="en-US" dirty="0" smtClean="0">
                <a:latin typeface="Arial" pitchFamily="34" charset="0"/>
                <a:cs typeface="Arial" pitchFamily="34" charset="0"/>
              </a:rPr>
              <a:t>4.4	      1H		        q		</a:t>
            </a:r>
            <a:endParaRPr lang="en-US" baseline="-25000" dirty="0" smtClean="0">
              <a:latin typeface="Arial" pitchFamily="34" charset="0"/>
              <a:cs typeface="Arial" pitchFamily="34" charset="0"/>
            </a:endParaRPr>
          </a:p>
          <a:p>
            <a:r>
              <a:rPr lang="en-US" dirty="0" smtClean="0">
                <a:latin typeface="Arial" pitchFamily="34" charset="0"/>
                <a:cs typeface="Arial" pitchFamily="34" charset="0"/>
              </a:rPr>
              <a:t>  </a:t>
            </a:r>
          </a:p>
          <a:p>
            <a:pPr>
              <a:buFont typeface="Symbol"/>
              <a:buChar char="d"/>
            </a:pPr>
            <a:r>
              <a:rPr lang="en-US" dirty="0" smtClean="0">
                <a:latin typeface="Arial" pitchFamily="34" charset="0"/>
                <a:cs typeface="Arial" pitchFamily="34" charset="0"/>
              </a:rPr>
              <a:t>1.7	      3H		        d		C</a:t>
            </a:r>
            <a:r>
              <a:rPr lang="en-US" u="sng" dirty="0" smtClean="0">
                <a:latin typeface="Arial" pitchFamily="34" charset="0"/>
                <a:cs typeface="Arial" pitchFamily="34" charset="0"/>
              </a:rPr>
              <a:t>H</a:t>
            </a:r>
            <a:r>
              <a:rPr lang="en-US" u="sng" baseline="-25000" dirty="0" smtClean="0">
                <a:latin typeface="Arial" pitchFamily="34" charset="0"/>
                <a:cs typeface="Arial" pitchFamily="34" charset="0"/>
              </a:rPr>
              <a:t>3</a:t>
            </a:r>
            <a:r>
              <a:rPr lang="en-US" dirty="0" smtClean="0">
                <a:latin typeface="Arial" pitchFamily="34" charset="0"/>
                <a:cs typeface="Arial" pitchFamily="34" charset="0"/>
              </a:rPr>
              <a:t>-CH</a:t>
            </a:r>
          </a:p>
          <a:p>
            <a:r>
              <a:rPr lang="en-US" dirty="0" smtClean="0">
                <a:latin typeface="Arial" pitchFamily="34" charset="0"/>
                <a:cs typeface="Arial" pitchFamily="34" charset="0"/>
              </a:rPr>
              <a:t>	</a:t>
            </a:r>
          </a:p>
        </p:txBody>
      </p:sp>
      <p:sp>
        <p:nvSpPr>
          <p:cNvPr id="3" name="TextBox 2"/>
          <p:cNvSpPr txBox="1"/>
          <p:nvPr/>
        </p:nvSpPr>
        <p:spPr>
          <a:xfrm>
            <a:off x="2895600" y="6477000"/>
            <a:ext cx="2709396" cy="400110"/>
          </a:xfrm>
          <a:prstGeom prst="rect">
            <a:avLst/>
          </a:prstGeom>
          <a:noFill/>
        </p:spPr>
        <p:txBody>
          <a:bodyPr wrap="none" rtlCol="0">
            <a:spAutoFit/>
          </a:bodyPr>
          <a:lstStyle/>
          <a:p>
            <a:r>
              <a:rPr lang="en-US" sz="2000" dirty="0" smtClean="0">
                <a:latin typeface="Arial" pitchFamily="34" charset="0"/>
                <a:cs typeface="Arial" pitchFamily="34" charset="0"/>
              </a:rPr>
              <a:t>“</a:t>
            </a:r>
            <a:r>
              <a:rPr lang="en-US" sz="2000" dirty="0" err="1" smtClean="0">
                <a:latin typeface="Arial" pitchFamily="34" charset="0"/>
                <a:cs typeface="Arial" pitchFamily="34" charset="0"/>
              </a:rPr>
              <a:t>br</a:t>
            </a:r>
            <a:r>
              <a:rPr lang="en-US" sz="2000" dirty="0" smtClean="0">
                <a:latin typeface="Arial" pitchFamily="34" charset="0"/>
                <a:cs typeface="Arial" pitchFamily="34" charset="0"/>
              </a:rPr>
              <a:t> s” = “broad singlet”</a:t>
            </a:r>
          </a:p>
        </p:txBody>
      </p:sp>
      <p:graphicFrame>
        <p:nvGraphicFramePr>
          <p:cNvPr id="200706" name="Object 2"/>
          <p:cNvGraphicFramePr>
            <a:graphicFrameLocks noChangeAspect="1"/>
          </p:cNvGraphicFramePr>
          <p:nvPr/>
        </p:nvGraphicFramePr>
        <p:xfrm>
          <a:off x="5105400" y="5086290"/>
          <a:ext cx="3203060" cy="533400"/>
        </p:xfrm>
        <a:graphic>
          <a:graphicData uri="http://schemas.openxmlformats.org/presentationml/2006/ole">
            <p:oleObj spid="_x0000_s200706" name="CS ChemDraw Drawing" r:id="rId3" imgW="1915385" imgH="319662" progId="ChemDraw.Document.6.0">
              <p:embed/>
            </p:oleObj>
          </a:graphicData>
        </a:graphic>
      </p:graphicFrame>
      <p:sp>
        <p:nvSpPr>
          <p:cNvPr id="5" name="TextBox 4"/>
          <p:cNvSpPr txBox="1"/>
          <p:nvPr/>
        </p:nvSpPr>
        <p:spPr>
          <a:xfrm>
            <a:off x="2362200" y="0"/>
            <a:ext cx="4421210" cy="584775"/>
          </a:xfrm>
          <a:prstGeom prst="rect">
            <a:avLst/>
          </a:prstGeom>
          <a:noFill/>
        </p:spPr>
        <p:txBody>
          <a:bodyPr wrap="none" rtlCol="0">
            <a:spAutoFit/>
          </a:bodyPr>
          <a:lstStyle/>
          <a:p>
            <a:r>
              <a:rPr lang="en-US" sz="3200" dirty="0" smtClean="0">
                <a:latin typeface="Arial" pitchFamily="34" charset="0"/>
                <a:cs typeface="Arial" pitchFamily="34" charset="0"/>
              </a:rPr>
              <a:t>Compound “a”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070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458200" cy="3046988"/>
          </a:xfrm>
          <a:prstGeom prst="rect">
            <a:avLst/>
          </a:prstGeom>
          <a:noFill/>
        </p:spPr>
        <p:txBody>
          <a:bodyPr wrap="square" rtlCol="0">
            <a:spAutoFit/>
          </a:bodyPr>
          <a:lstStyle/>
          <a:p>
            <a:r>
              <a:rPr lang="en-US" dirty="0" smtClean="0">
                <a:latin typeface="Arial" pitchFamily="34" charset="0"/>
                <a:cs typeface="Arial" pitchFamily="34" charset="0"/>
              </a:rPr>
              <a:t>DBE + IR + </a:t>
            </a:r>
            <a:r>
              <a:rPr lang="en-US" baseline="30000" dirty="0" smtClean="0">
                <a:latin typeface="Arial" pitchFamily="34" charset="0"/>
                <a:cs typeface="Arial" pitchFamily="34" charset="0"/>
              </a:rPr>
              <a:t>13</a:t>
            </a:r>
            <a:r>
              <a:rPr lang="en-US" dirty="0" smtClean="0">
                <a:latin typeface="Arial" pitchFamily="34" charset="0"/>
                <a:cs typeface="Arial" pitchFamily="34" charset="0"/>
              </a:rPr>
              <a:t>C NMR + </a:t>
            </a:r>
            <a:r>
              <a:rPr lang="en-US" baseline="30000" dirty="0" smtClean="0">
                <a:latin typeface="Arial" pitchFamily="34" charset="0"/>
                <a:cs typeface="Arial" pitchFamily="34" charset="0"/>
              </a:rPr>
              <a:t>1</a:t>
            </a:r>
            <a:r>
              <a:rPr lang="en-US" dirty="0" smtClean="0">
                <a:latin typeface="Arial" pitchFamily="34" charset="0"/>
                <a:cs typeface="Arial" pitchFamily="34" charset="0"/>
              </a:rPr>
              <a:t>H NMR all indicate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H—</a:t>
            </a:r>
          </a:p>
          <a:p>
            <a:r>
              <a:rPr lang="en-US" dirty="0" smtClean="0">
                <a:latin typeface="Arial" pitchFamily="34" charset="0"/>
                <a:cs typeface="Arial" pitchFamily="34" charset="0"/>
              </a:rPr>
              <a:t>C</a:t>
            </a:r>
            <a:r>
              <a:rPr lang="en-US" baseline="-25000" dirty="0" smtClean="0">
                <a:latin typeface="Arial" pitchFamily="34" charset="0"/>
                <a:cs typeface="Arial" pitchFamily="34" charset="0"/>
              </a:rPr>
              <a:t>2</a:t>
            </a:r>
            <a:r>
              <a:rPr lang="en-US" dirty="0" smtClean="0">
                <a:latin typeface="Arial" pitchFamily="34" charset="0"/>
                <a:cs typeface="Arial" pitchFamily="34" charset="0"/>
              </a:rPr>
              <a:t>H</a:t>
            </a:r>
            <a:r>
              <a:rPr lang="en-US" baseline="-25000" dirty="0" smtClean="0">
                <a:latin typeface="Arial" pitchFamily="34" charset="0"/>
                <a:cs typeface="Arial" pitchFamily="34" charset="0"/>
              </a:rPr>
              <a:t>4</a:t>
            </a:r>
            <a:r>
              <a:rPr lang="en-US" dirty="0" smtClean="0">
                <a:latin typeface="Arial" pitchFamily="34" charset="0"/>
                <a:cs typeface="Arial" pitchFamily="34" charset="0"/>
              </a:rPr>
              <a:t>Cl remain.</a:t>
            </a:r>
          </a:p>
          <a:p>
            <a:endParaRPr lang="en-US" dirty="0" smtClean="0">
              <a:latin typeface="Arial" pitchFamily="34" charset="0"/>
              <a:cs typeface="Arial" pitchFamily="34" charset="0"/>
            </a:endParaRPr>
          </a:p>
          <a:p>
            <a:r>
              <a:rPr lang="en-US" baseline="30000" dirty="0" smtClean="0">
                <a:latin typeface="Arial" pitchFamily="34" charset="0"/>
                <a:cs typeface="Arial" pitchFamily="34" charset="0"/>
              </a:rPr>
              <a:t>1</a:t>
            </a:r>
            <a:r>
              <a:rPr lang="en-US" dirty="0" smtClean="0">
                <a:latin typeface="Arial" pitchFamily="34" charset="0"/>
                <a:cs typeface="Arial" pitchFamily="34" charset="0"/>
              </a:rPr>
              <a:t>H NMR:</a:t>
            </a:r>
          </a:p>
          <a:p>
            <a:pPr>
              <a:buFont typeface="Symbol"/>
              <a:buChar char="d"/>
            </a:pPr>
            <a:r>
              <a:rPr lang="en-US" dirty="0" smtClean="0">
                <a:latin typeface="Arial" pitchFamily="34" charset="0"/>
                <a:cs typeface="Arial" pitchFamily="34" charset="0"/>
              </a:rPr>
              <a:t>4.4	      1H		        q		</a:t>
            </a:r>
            <a:endParaRPr lang="en-US" baseline="-25000" dirty="0" smtClean="0">
              <a:latin typeface="Arial" pitchFamily="34" charset="0"/>
              <a:cs typeface="Arial" pitchFamily="34" charset="0"/>
            </a:endParaRPr>
          </a:p>
          <a:p>
            <a:r>
              <a:rPr lang="en-US" dirty="0" smtClean="0">
                <a:latin typeface="Arial" pitchFamily="34" charset="0"/>
                <a:cs typeface="Arial" pitchFamily="34" charset="0"/>
              </a:rPr>
              <a:t>  </a:t>
            </a:r>
          </a:p>
          <a:p>
            <a:pPr>
              <a:buFont typeface="Symbol"/>
              <a:buChar char="d"/>
            </a:pPr>
            <a:r>
              <a:rPr lang="en-US" dirty="0" smtClean="0">
                <a:latin typeface="Arial" pitchFamily="34" charset="0"/>
                <a:cs typeface="Arial" pitchFamily="34" charset="0"/>
              </a:rPr>
              <a:t>1.7	      3H		        d		C</a:t>
            </a:r>
            <a:r>
              <a:rPr lang="en-US" u="sng" dirty="0" smtClean="0">
                <a:latin typeface="Arial" pitchFamily="34" charset="0"/>
                <a:cs typeface="Arial" pitchFamily="34" charset="0"/>
              </a:rPr>
              <a:t>H</a:t>
            </a:r>
            <a:r>
              <a:rPr lang="en-US" u="sng" baseline="-25000" dirty="0" smtClean="0">
                <a:latin typeface="Arial" pitchFamily="34" charset="0"/>
                <a:cs typeface="Arial" pitchFamily="34" charset="0"/>
              </a:rPr>
              <a:t>3</a:t>
            </a:r>
            <a:r>
              <a:rPr lang="en-US" dirty="0" smtClean="0">
                <a:latin typeface="Arial" pitchFamily="34" charset="0"/>
                <a:cs typeface="Arial" pitchFamily="34" charset="0"/>
              </a:rPr>
              <a:t>-CH</a:t>
            </a:r>
          </a:p>
          <a:p>
            <a:r>
              <a:rPr lang="en-US" dirty="0" smtClean="0">
                <a:latin typeface="Arial" pitchFamily="34" charset="0"/>
                <a:cs typeface="Arial" pitchFamily="34" charset="0"/>
              </a:rPr>
              <a:t>	</a:t>
            </a:r>
          </a:p>
        </p:txBody>
      </p:sp>
      <p:graphicFrame>
        <p:nvGraphicFramePr>
          <p:cNvPr id="200706" name="Object 2"/>
          <p:cNvGraphicFramePr>
            <a:graphicFrameLocks noChangeAspect="1"/>
          </p:cNvGraphicFramePr>
          <p:nvPr/>
        </p:nvGraphicFramePr>
        <p:xfrm>
          <a:off x="4800600" y="1828800"/>
          <a:ext cx="3203060" cy="533400"/>
        </p:xfrm>
        <a:graphic>
          <a:graphicData uri="http://schemas.openxmlformats.org/presentationml/2006/ole">
            <p:oleObj spid="_x0000_s201730" name="CS ChemDraw Drawing" r:id="rId3" imgW="1915385" imgH="319662" progId="ChemDraw.Document.6.0">
              <p:embed/>
            </p:oleObj>
          </a:graphicData>
        </a:graphic>
      </p:graphicFrame>
      <p:sp>
        <p:nvSpPr>
          <p:cNvPr id="5" name="Multiply 4"/>
          <p:cNvSpPr/>
          <p:nvPr/>
        </p:nvSpPr>
        <p:spPr>
          <a:xfrm>
            <a:off x="6781800" y="1371600"/>
            <a:ext cx="1219200" cy="1219200"/>
          </a:xfrm>
          <a:prstGeom prst="mathMultiply">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1734" name="Object 6"/>
          <p:cNvGraphicFramePr>
            <a:graphicFrameLocks noChangeAspect="1"/>
          </p:cNvGraphicFramePr>
          <p:nvPr/>
        </p:nvGraphicFramePr>
        <p:xfrm>
          <a:off x="461963" y="3425825"/>
          <a:ext cx="4583112" cy="2005013"/>
        </p:xfrm>
        <a:graphic>
          <a:graphicData uri="http://schemas.openxmlformats.org/presentationml/2006/ole">
            <p:oleObj spid="_x0000_s201734" name="CS ChemDraw Drawing" r:id="rId4" imgW="2511228" imgH="1077068" progId="ChemDraw.Document.6.0">
              <p:embed/>
            </p:oleObj>
          </a:graphicData>
        </a:graphic>
      </p:graphicFrame>
      <p:graphicFrame>
        <p:nvGraphicFramePr>
          <p:cNvPr id="201735" name="Object 7"/>
          <p:cNvGraphicFramePr>
            <a:graphicFrameLocks noChangeAspect="1"/>
          </p:cNvGraphicFramePr>
          <p:nvPr/>
        </p:nvGraphicFramePr>
        <p:xfrm>
          <a:off x="5794375" y="3965575"/>
          <a:ext cx="2379663" cy="1246188"/>
        </p:xfrm>
        <a:graphic>
          <a:graphicData uri="http://schemas.openxmlformats.org/presentationml/2006/ole">
            <p:oleObj spid="_x0000_s201735" name="CS ChemDraw Drawing" r:id="rId5" imgW="994781" imgH="500974" progId="ChemDraw.Document.6.0">
              <p:embed/>
            </p:oleObj>
          </a:graphicData>
        </a:graphic>
      </p:graphicFrame>
      <p:sp>
        <p:nvSpPr>
          <p:cNvPr id="15" name="Rectangle 14"/>
          <p:cNvSpPr/>
          <p:nvPr/>
        </p:nvSpPr>
        <p:spPr>
          <a:xfrm>
            <a:off x="1219200" y="4572000"/>
            <a:ext cx="1905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8200" y="3276600"/>
            <a:ext cx="457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57400" y="3657600"/>
            <a:ext cx="184731" cy="584775"/>
          </a:xfrm>
          <a:prstGeom prst="rect">
            <a:avLst/>
          </a:prstGeom>
          <a:noFill/>
        </p:spPr>
        <p:txBody>
          <a:bodyPr wrap="none" rtlCol="0">
            <a:spAutoFit/>
          </a:bodyPr>
          <a:lstStyle/>
          <a:p>
            <a:endParaRPr lang="en-US" sz="32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07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1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5" grpId="1" animBg="1"/>
      <p:bldP spid="16" grpId="0" animBg="1"/>
      <p:bldP spid="16"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descr="FG14_14.JPG                                                    000A1475 WORKAS101                      B90835D4:"/>
          <p:cNvPicPr>
            <a:picLocks noChangeAspect="1" noChangeArrowheads="1"/>
          </p:cNvPicPr>
          <p:nvPr/>
        </p:nvPicPr>
        <p:blipFill>
          <a:blip r:embed="rId3" cstate="print"/>
          <a:srcRect/>
          <a:stretch>
            <a:fillRect/>
          </a:stretch>
        </p:blipFill>
        <p:spPr bwMode="auto">
          <a:xfrm>
            <a:off x="50800" y="38100"/>
            <a:ext cx="9040813" cy="6780213"/>
          </a:xfrm>
          <a:prstGeom prst="rect">
            <a:avLst/>
          </a:prstGeom>
          <a:noFill/>
        </p:spPr>
      </p:pic>
      <p:sp>
        <p:nvSpPr>
          <p:cNvPr id="3" name="TextBox 2"/>
          <p:cNvSpPr txBox="1"/>
          <p:nvPr/>
        </p:nvSpPr>
        <p:spPr>
          <a:xfrm>
            <a:off x="5460893" y="3058180"/>
            <a:ext cx="3180679" cy="523220"/>
          </a:xfrm>
          <a:prstGeom prst="rect">
            <a:avLst/>
          </a:prstGeom>
          <a:noFill/>
        </p:spPr>
        <p:txBody>
          <a:bodyPr wrap="none" rtlCol="0">
            <a:spAutoFit/>
          </a:bodyPr>
          <a:lstStyle/>
          <a:p>
            <a:r>
              <a:rPr lang="en-US" sz="2800" dirty="0" smtClean="0">
                <a:latin typeface="Arial" pitchFamily="34" charset="0"/>
                <a:cs typeface="Arial" pitchFamily="34" charset="0"/>
              </a:rPr>
              <a:t>Both are C</a:t>
            </a:r>
            <a:r>
              <a:rPr lang="en-US" sz="2800" baseline="-25000" dirty="0" smtClean="0">
                <a:latin typeface="Arial" pitchFamily="34" charset="0"/>
                <a:cs typeface="Arial" pitchFamily="34" charset="0"/>
              </a:rPr>
              <a:t>3</a:t>
            </a:r>
            <a:r>
              <a:rPr lang="en-US" sz="2800" dirty="0" smtClean="0">
                <a:latin typeface="Arial" pitchFamily="34" charset="0"/>
                <a:cs typeface="Arial" pitchFamily="34" charset="0"/>
              </a:rPr>
              <a:t>H</a:t>
            </a:r>
            <a:r>
              <a:rPr lang="en-US" sz="2800" baseline="-25000" dirty="0" smtClean="0">
                <a:latin typeface="Arial" pitchFamily="34" charset="0"/>
                <a:cs typeface="Arial" pitchFamily="34" charset="0"/>
              </a:rPr>
              <a:t>5</a:t>
            </a:r>
            <a:r>
              <a:rPr lang="en-US" sz="2800" dirty="0" smtClean="0">
                <a:latin typeface="Arial" pitchFamily="34" charset="0"/>
                <a:cs typeface="Arial" pitchFamily="34" charset="0"/>
              </a:rPr>
              <a:t>ClO</a:t>
            </a:r>
            <a:r>
              <a:rPr lang="en-US" sz="2800" baseline="-25000" dirty="0" smtClean="0">
                <a:latin typeface="Arial" pitchFamily="34" charset="0"/>
                <a:cs typeface="Arial" pitchFamily="34" charset="0"/>
              </a:rPr>
              <a:t>2</a:t>
            </a:r>
            <a:endParaRPr lang="en-US" sz="2800" dirty="0" smtClean="0">
              <a:latin typeface="Arial" pitchFamily="34" charset="0"/>
              <a:cs typeface="Arial" pitchFamily="34" charset="0"/>
            </a:endParaRPr>
          </a:p>
        </p:txBody>
      </p:sp>
      <p:sp>
        <p:nvSpPr>
          <p:cNvPr id="4" name="TextBox 3"/>
          <p:cNvSpPr txBox="1"/>
          <p:nvPr/>
        </p:nvSpPr>
        <p:spPr>
          <a:xfrm>
            <a:off x="4648200" y="457200"/>
            <a:ext cx="513282" cy="400110"/>
          </a:xfrm>
          <a:prstGeom prst="rect">
            <a:avLst/>
          </a:prstGeom>
          <a:noFill/>
        </p:spPr>
        <p:txBody>
          <a:bodyPr wrap="none" rtlCol="0">
            <a:spAutoFit/>
          </a:bodyPr>
          <a:lstStyle/>
          <a:p>
            <a:r>
              <a:rPr lang="en-US" sz="2000" dirty="0" smtClean="0">
                <a:latin typeface="Arial" pitchFamily="34" charset="0"/>
                <a:cs typeface="Arial" pitchFamily="34" charset="0"/>
              </a:rPr>
              <a:t>1H</a:t>
            </a:r>
          </a:p>
        </p:txBody>
      </p:sp>
      <p:sp>
        <p:nvSpPr>
          <p:cNvPr id="5" name="Rectangle 4"/>
          <p:cNvSpPr/>
          <p:nvPr/>
        </p:nvSpPr>
        <p:spPr>
          <a:xfrm>
            <a:off x="6400800" y="457200"/>
            <a:ext cx="513282" cy="400110"/>
          </a:xfrm>
          <a:prstGeom prst="rect">
            <a:avLst/>
          </a:prstGeom>
        </p:spPr>
        <p:txBody>
          <a:bodyPr wrap="none">
            <a:spAutoFit/>
          </a:bodyPr>
          <a:lstStyle/>
          <a:p>
            <a:r>
              <a:rPr lang="en-US" sz="2000" dirty="0" smtClean="0">
                <a:latin typeface="Arial" pitchFamily="34" charset="0"/>
                <a:cs typeface="Arial" pitchFamily="34" charset="0"/>
              </a:rPr>
              <a:t>3H</a:t>
            </a:r>
          </a:p>
        </p:txBody>
      </p:sp>
      <p:sp>
        <p:nvSpPr>
          <p:cNvPr id="6" name="TextBox 5"/>
          <p:cNvSpPr txBox="1"/>
          <p:nvPr/>
        </p:nvSpPr>
        <p:spPr>
          <a:xfrm>
            <a:off x="5049318" y="3638490"/>
            <a:ext cx="513282" cy="400110"/>
          </a:xfrm>
          <a:prstGeom prst="rect">
            <a:avLst/>
          </a:prstGeom>
          <a:noFill/>
        </p:spPr>
        <p:txBody>
          <a:bodyPr wrap="none" rtlCol="0">
            <a:spAutoFit/>
          </a:bodyPr>
          <a:lstStyle/>
          <a:p>
            <a:r>
              <a:rPr lang="en-US" sz="2000" dirty="0" smtClean="0">
                <a:latin typeface="Arial" pitchFamily="34" charset="0"/>
                <a:cs typeface="Arial" pitchFamily="34" charset="0"/>
              </a:rPr>
              <a:t>2H</a:t>
            </a:r>
          </a:p>
        </p:txBody>
      </p:sp>
      <p:sp>
        <p:nvSpPr>
          <p:cNvPr id="7" name="TextBox 6"/>
          <p:cNvSpPr txBox="1"/>
          <p:nvPr/>
        </p:nvSpPr>
        <p:spPr>
          <a:xfrm>
            <a:off x="5963718" y="3638490"/>
            <a:ext cx="513282" cy="400110"/>
          </a:xfrm>
          <a:prstGeom prst="rect">
            <a:avLst/>
          </a:prstGeom>
          <a:noFill/>
        </p:spPr>
        <p:txBody>
          <a:bodyPr wrap="none" rtlCol="0">
            <a:spAutoFit/>
          </a:bodyPr>
          <a:lstStyle/>
          <a:p>
            <a:r>
              <a:rPr lang="en-US" sz="2000" dirty="0" smtClean="0">
                <a:latin typeface="Arial" pitchFamily="34" charset="0"/>
                <a:cs typeface="Arial" pitchFamily="34" charset="0"/>
              </a:rPr>
              <a:t>2H</a:t>
            </a:r>
          </a:p>
        </p:txBody>
      </p:sp>
      <p:sp>
        <p:nvSpPr>
          <p:cNvPr id="8" name="TextBox 7"/>
          <p:cNvSpPr txBox="1"/>
          <p:nvPr/>
        </p:nvSpPr>
        <p:spPr>
          <a:xfrm>
            <a:off x="1143000" y="762000"/>
            <a:ext cx="513282" cy="400110"/>
          </a:xfrm>
          <a:prstGeom prst="rect">
            <a:avLst/>
          </a:prstGeom>
          <a:noFill/>
        </p:spPr>
        <p:txBody>
          <a:bodyPr wrap="none" rtlCol="0">
            <a:spAutoFit/>
          </a:bodyPr>
          <a:lstStyle/>
          <a:p>
            <a:r>
              <a:rPr lang="en-US" sz="2000" dirty="0" smtClean="0">
                <a:latin typeface="Arial" pitchFamily="34" charset="0"/>
                <a:cs typeface="Arial" pitchFamily="34" charset="0"/>
              </a:rPr>
              <a:t>1H</a:t>
            </a:r>
          </a:p>
        </p:txBody>
      </p:sp>
      <p:sp>
        <p:nvSpPr>
          <p:cNvPr id="9" name="TextBox 8"/>
          <p:cNvSpPr txBox="1"/>
          <p:nvPr/>
        </p:nvSpPr>
        <p:spPr>
          <a:xfrm>
            <a:off x="1163118" y="4191000"/>
            <a:ext cx="513282" cy="400110"/>
          </a:xfrm>
          <a:prstGeom prst="rect">
            <a:avLst/>
          </a:prstGeom>
          <a:noFill/>
        </p:spPr>
        <p:txBody>
          <a:bodyPr wrap="none" rtlCol="0">
            <a:spAutoFit/>
          </a:bodyPr>
          <a:lstStyle/>
          <a:p>
            <a:r>
              <a:rPr lang="en-US" sz="2000" dirty="0" smtClean="0">
                <a:latin typeface="Arial" pitchFamily="34" charset="0"/>
                <a:cs typeface="Arial" pitchFamily="34" charset="0"/>
              </a:rPr>
              <a:t>1H</a:t>
            </a:r>
          </a:p>
        </p:txBody>
      </p:sp>
      <p:sp>
        <p:nvSpPr>
          <p:cNvPr id="10" name="TextBox 9"/>
          <p:cNvSpPr txBox="1"/>
          <p:nvPr/>
        </p:nvSpPr>
        <p:spPr>
          <a:xfrm>
            <a:off x="990600" y="1905000"/>
            <a:ext cx="1648208" cy="461665"/>
          </a:xfrm>
          <a:prstGeom prst="rect">
            <a:avLst/>
          </a:prstGeom>
          <a:noFill/>
        </p:spPr>
        <p:txBody>
          <a:bodyPr wrap="none" rtlCol="0">
            <a:spAutoFit/>
          </a:bodyPr>
          <a:lstStyle/>
          <a:p>
            <a:r>
              <a:rPr lang="en-US" dirty="0" smtClean="0">
                <a:latin typeface="Arial" pitchFamily="34" charset="0"/>
                <a:cs typeface="Arial" pitchFamily="34" charset="0"/>
              </a:rPr>
              <a:t>~12.2 </a:t>
            </a:r>
            <a:r>
              <a:rPr lang="en-US" dirty="0" err="1" smtClean="0">
                <a:latin typeface="Arial" pitchFamily="34" charset="0"/>
                <a:cs typeface="Arial" pitchFamily="34" charset="0"/>
              </a:rPr>
              <a:t>ppm</a:t>
            </a:r>
            <a:endParaRPr lang="en-US" dirty="0" smtClean="0">
              <a:latin typeface="Arial" pitchFamily="34" charset="0"/>
              <a:cs typeface="Arial" pitchFamily="34" charset="0"/>
            </a:endParaRPr>
          </a:p>
        </p:txBody>
      </p:sp>
      <p:cxnSp>
        <p:nvCxnSpPr>
          <p:cNvPr id="12" name="Straight Arrow Connector 11"/>
          <p:cNvCxnSpPr>
            <a:stCxn id="10" idx="0"/>
          </p:cNvCxnSpPr>
          <p:nvPr/>
        </p:nvCxnSpPr>
        <p:spPr>
          <a:xfrm rot="16200000" flipV="1">
            <a:off x="1440752" y="1531048"/>
            <a:ext cx="304800" cy="44310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914400" y="5329535"/>
            <a:ext cx="1625381" cy="461665"/>
          </a:xfrm>
          <a:prstGeom prst="rect">
            <a:avLst/>
          </a:prstGeom>
        </p:spPr>
        <p:txBody>
          <a:bodyPr wrap="none">
            <a:spAutoFit/>
          </a:bodyPr>
          <a:lstStyle/>
          <a:p>
            <a:r>
              <a:rPr lang="en-US" dirty="0" smtClean="0">
                <a:latin typeface="Arial" pitchFamily="34" charset="0"/>
                <a:cs typeface="Arial" pitchFamily="34" charset="0"/>
              </a:rPr>
              <a:t>~11.5 </a:t>
            </a:r>
            <a:r>
              <a:rPr lang="en-US" dirty="0" err="1" smtClean="0">
                <a:latin typeface="Arial" pitchFamily="34" charset="0"/>
                <a:cs typeface="Arial" pitchFamily="34" charset="0"/>
              </a:rPr>
              <a:t>ppm</a:t>
            </a:r>
            <a:endParaRPr lang="en-US" dirty="0" smtClean="0">
              <a:latin typeface="Arial" pitchFamily="34" charset="0"/>
              <a:cs typeface="Arial" pitchFamily="34" charset="0"/>
            </a:endParaRPr>
          </a:p>
        </p:txBody>
      </p:sp>
      <p:cxnSp>
        <p:nvCxnSpPr>
          <p:cNvPr id="15" name="Straight Arrow Connector 14"/>
          <p:cNvCxnSpPr>
            <a:stCxn id="13" idx="0"/>
          </p:cNvCxnSpPr>
          <p:nvPr/>
        </p:nvCxnSpPr>
        <p:spPr>
          <a:xfrm rot="16200000" flipV="1">
            <a:off x="1361079" y="4963522"/>
            <a:ext cx="376535" cy="35549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86400" y="4286071"/>
            <a:ext cx="2819400" cy="461665"/>
          </a:xfrm>
          <a:prstGeom prst="rect">
            <a:avLst/>
          </a:prstGeom>
          <a:noFill/>
        </p:spPr>
        <p:txBody>
          <a:bodyPr wrap="square" rtlCol="0">
            <a:spAutoFit/>
          </a:bodyPr>
          <a:lstStyle/>
          <a:p>
            <a:r>
              <a:rPr lang="en-US" baseline="30000" dirty="0" smtClean="0">
                <a:latin typeface="Arial" pitchFamily="34" charset="0"/>
                <a:cs typeface="Arial" pitchFamily="34" charset="0"/>
              </a:rPr>
              <a:t>13</a:t>
            </a:r>
            <a:r>
              <a:rPr lang="en-US" dirty="0" smtClean="0">
                <a:latin typeface="Arial" pitchFamily="34" charset="0"/>
                <a:cs typeface="Arial" pitchFamily="34" charset="0"/>
              </a:rPr>
              <a:t>C: ~</a:t>
            </a:r>
            <a:r>
              <a:rPr lang="en-US" dirty="0" smtClean="0">
                <a:latin typeface="Symbol" pitchFamily="18" charset="2"/>
                <a:cs typeface="Arial" pitchFamily="34" charset="0"/>
              </a:rPr>
              <a:t>d</a:t>
            </a:r>
            <a:r>
              <a:rPr lang="en-US" dirty="0" smtClean="0">
                <a:latin typeface="Arial" pitchFamily="34" charset="0"/>
                <a:cs typeface="Arial" pitchFamily="34" charset="0"/>
              </a:rPr>
              <a:t> 177, 39, 37</a:t>
            </a:r>
          </a:p>
        </p:txBody>
      </p:sp>
      <p:pic>
        <p:nvPicPr>
          <p:cNvPr id="202755" name="Picture 3"/>
          <p:cNvPicPr>
            <a:picLocks noChangeAspect="1" noChangeArrowheads="1"/>
          </p:cNvPicPr>
          <p:nvPr/>
        </p:nvPicPr>
        <p:blipFill>
          <a:blip r:embed="rId2" cstate="print"/>
          <a:srcRect/>
          <a:stretch>
            <a:fillRect/>
          </a:stretch>
        </p:blipFill>
        <p:spPr bwMode="auto">
          <a:xfrm>
            <a:off x="0" y="3160058"/>
            <a:ext cx="5029200" cy="3697941"/>
          </a:xfrm>
          <a:prstGeom prst="rect">
            <a:avLst/>
          </a:prstGeom>
          <a:noFill/>
          <a:ln w="9525">
            <a:noFill/>
            <a:miter lim="800000"/>
            <a:headEnd/>
            <a:tailEnd/>
          </a:ln>
          <a:effectLst/>
        </p:spPr>
      </p:pic>
      <p:pic>
        <p:nvPicPr>
          <p:cNvPr id="202754" name="Picture 2"/>
          <p:cNvPicPr>
            <a:picLocks noChangeAspect="1" noChangeArrowheads="1"/>
          </p:cNvPicPr>
          <p:nvPr/>
        </p:nvPicPr>
        <p:blipFill>
          <a:blip r:embed="rId3" cstate="print"/>
          <a:srcRect/>
          <a:stretch>
            <a:fillRect/>
          </a:stretch>
        </p:blipFill>
        <p:spPr bwMode="auto">
          <a:xfrm>
            <a:off x="1" y="0"/>
            <a:ext cx="6484938" cy="3429000"/>
          </a:xfrm>
          <a:prstGeom prst="rect">
            <a:avLst/>
          </a:prstGeom>
          <a:noFill/>
          <a:ln w="9525">
            <a:noFill/>
            <a:miter lim="800000"/>
            <a:headEnd/>
            <a:tailEnd/>
          </a:ln>
          <a:effectLst/>
        </p:spPr>
      </p:pic>
      <p:sp>
        <p:nvSpPr>
          <p:cNvPr id="5" name="TextBox 4"/>
          <p:cNvSpPr txBox="1"/>
          <p:nvPr/>
        </p:nvSpPr>
        <p:spPr>
          <a:xfrm>
            <a:off x="4586113" y="152400"/>
            <a:ext cx="4253087"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latin typeface="Arial" pitchFamily="34" charset="0"/>
                <a:cs typeface="Arial" pitchFamily="34" charset="0"/>
              </a:rPr>
              <a:t>Broad stretch 3500-2100 cm</a:t>
            </a:r>
            <a:r>
              <a:rPr lang="en-US" baseline="30000" dirty="0" smtClean="0">
                <a:latin typeface="Arial" pitchFamily="34" charset="0"/>
                <a:cs typeface="Arial" pitchFamily="34" charset="0"/>
              </a:rPr>
              <a:t>-1</a:t>
            </a:r>
          </a:p>
          <a:p>
            <a:r>
              <a:rPr lang="en-US" dirty="0" smtClean="0">
                <a:latin typeface="Arial" pitchFamily="34" charset="0"/>
                <a:cs typeface="Arial" pitchFamily="34" charset="0"/>
              </a:rPr>
              <a:t>Strong peak ~1720 cm</a:t>
            </a:r>
            <a:r>
              <a:rPr lang="en-US" baseline="30000" dirty="0" smtClean="0">
                <a:latin typeface="Arial" pitchFamily="34" charset="0"/>
                <a:cs typeface="Arial" pitchFamily="34" charset="0"/>
              </a:rPr>
              <a:t>-1</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15625"/>
            <a:ext cx="8458200" cy="6370975"/>
          </a:xfrm>
          <a:prstGeom prst="rect">
            <a:avLst/>
          </a:prstGeom>
          <a:noFill/>
        </p:spPr>
        <p:txBody>
          <a:bodyPr wrap="square" rtlCol="0">
            <a:spAutoFit/>
          </a:bodyPr>
          <a:lstStyle/>
          <a:p>
            <a:r>
              <a:rPr lang="en-US" dirty="0" smtClean="0">
                <a:latin typeface="Arial" pitchFamily="34" charset="0"/>
                <a:cs typeface="Arial" pitchFamily="34" charset="0"/>
              </a:rPr>
              <a:t>DBE for C</a:t>
            </a:r>
            <a:r>
              <a:rPr lang="en-US" baseline="-25000" dirty="0" smtClean="0">
                <a:latin typeface="Arial" pitchFamily="34" charset="0"/>
                <a:cs typeface="Arial" pitchFamily="34" charset="0"/>
              </a:rPr>
              <a:t>3</a:t>
            </a:r>
            <a:r>
              <a:rPr lang="en-US" dirty="0" smtClean="0">
                <a:latin typeface="Arial" pitchFamily="34" charset="0"/>
                <a:cs typeface="Arial" pitchFamily="34" charset="0"/>
              </a:rPr>
              <a:t>H</a:t>
            </a:r>
            <a:r>
              <a:rPr lang="en-US" baseline="-25000" dirty="0" smtClean="0">
                <a:latin typeface="Arial" pitchFamily="34" charset="0"/>
                <a:cs typeface="Arial" pitchFamily="34" charset="0"/>
              </a:rPr>
              <a:t>5</a:t>
            </a:r>
            <a:r>
              <a:rPr lang="en-US" dirty="0" smtClean="0">
                <a:latin typeface="Arial" pitchFamily="34" charset="0"/>
                <a:cs typeface="Arial" pitchFamily="34" charset="0"/>
              </a:rPr>
              <a:t>ClO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1</a:t>
            </a:r>
          </a:p>
          <a:p>
            <a:r>
              <a:rPr lang="en-US" dirty="0" smtClean="0">
                <a:latin typeface="Arial" pitchFamily="34" charset="0"/>
                <a:cs typeface="Arial" pitchFamily="34" charset="0"/>
              </a:rPr>
              <a:t>IR: 	3500-2100 cm</a:t>
            </a:r>
            <a:r>
              <a:rPr lang="en-US" baseline="30000" dirty="0" smtClean="0">
                <a:latin typeface="Arial" pitchFamily="34" charset="0"/>
                <a:cs typeface="Arial" pitchFamily="34" charset="0"/>
              </a:rPr>
              <a:t>-1</a:t>
            </a:r>
            <a:r>
              <a:rPr lang="en-US" dirty="0" smtClean="0">
                <a:latin typeface="Arial" pitchFamily="34" charset="0"/>
                <a:cs typeface="Arial" pitchFamily="34" charset="0"/>
              </a:rPr>
              <a:t> (v. broad OH stretch)</a:t>
            </a:r>
          </a:p>
          <a:p>
            <a:r>
              <a:rPr lang="en-US" dirty="0" smtClean="0">
                <a:latin typeface="Arial" pitchFamily="34" charset="0"/>
                <a:cs typeface="Arial" pitchFamily="34" charset="0"/>
              </a:rPr>
              <a:t>	+1720 cm</a:t>
            </a:r>
            <a:r>
              <a:rPr lang="en-US" baseline="30000" dirty="0" smtClean="0">
                <a:latin typeface="Arial" pitchFamily="34" charset="0"/>
                <a:cs typeface="Arial" pitchFamily="34" charset="0"/>
              </a:rPr>
              <a:t>-1</a:t>
            </a:r>
            <a:r>
              <a:rPr lang="en-US" dirty="0" smtClean="0">
                <a:latin typeface="Arial" pitchFamily="34" charset="0"/>
                <a:cs typeface="Arial" pitchFamily="34" charset="0"/>
              </a:rPr>
              <a:t> (carbonyl)</a:t>
            </a:r>
          </a:p>
          <a:p>
            <a:r>
              <a:rPr lang="en-US" dirty="0" smtClean="0">
                <a:latin typeface="Arial" pitchFamily="34" charset="0"/>
                <a:cs typeface="Arial" pitchFamily="34" charset="0"/>
              </a:rPr>
              <a:t>	= carboxylic acid</a:t>
            </a:r>
          </a:p>
          <a:p>
            <a:endParaRPr lang="en-US" dirty="0" smtClean="0">
              <a:latin typeface="Arial" pitchFamily="34" charset="0"/>
              <a:cs typeface="Arial" pitchFamily="34" charset="0"/>
            </a:endParaRPr>
          </a:p>
          <a:p>
            <a:r>
              <a:rPr lang="en-US" baseline="30000" dirty="0" smtClean="0">
                <a:latin typeface="Arial" pitchFamily="34" charset="0"/>
                <a:cs typeface="Arial" pitchFamily="34" charset="0"/>
              </a:rPr>
              <a:t>13</a:t>
            </a:r>
            <a:r>
              <a:rPr lang="en-US" dirty="0" smtClean="0">
                <a:latin typeface="Arial" pitchFamily="34" charset="0"/>
                <a:cs typeface="Arial" pitchFamily="34" charset="0"/>
              </a:rPr>
              <a:t>C NMR: 	-3 carbons</a:t>
            </a:r>
          </a:p>
          <a:p>
            <a:r>
              <a:rPr lang="en-US" dirty="0" smtClean="0">
                <a:latin typeface="Arial" pitchFamily="34" charset="0"/>
                <a:cs typeface="Arial" pitchFamily="34" charset="0"/>
              </a:rPr>
              <a:t>		-177 </a:t>
            </a:r>
            <a:r>
              <a:rPr lang="en-US" dirty="0" err="1" smtClean="0">
                <a:latin typeface="Arial" pitchFamily="34" charset="0"/>
                <a:cs typeface="Arial" pitchFamily="34" charset="0"/>
              </a:rPr>
              <a:t>ppm</a:t>
            </a:r>
            <a:r>
              <a:rPr lang="en-US" dirty="0" smtClean="0">
                <a:latin typeface="Arial" pitchFamily="34" charset="0"/>
                <a:cs typeface="Arial" pitchFamily="34" charset="0"/>
              </a:rPr>
              <a:t>: carbonyl</a:t>
            </a:r>
          </a:p>
          <a:p>
            <a:r>
              <a:rPr lang="en-US" dirty="0" smtClean="0">
                <a:latin typeface="Arial" pitchFamily="34" charset="0"/>
                <a:cs typeface="Arial" pitchFamily="34" charset="0"/>
              </a:rPr>
              <a:t>		-(39,37: next to EWG)</a:t>
            </a:r>
          </a:p>
          <a:p>
            <a:r>
              <a:rPr lang="en-US" baseline="30000" dirty="0" smtClean="0">
                <a:latin typeface="Arial" pitchFamily="34" charset="0"/>
                <a:cs typeface="Arial" pitchFamily="34" charset="0"/>
              </a:rPr>
              <a:t>1</a:t>
            </a:r>
            <a:r>
              <a:rPr lang="en-US" dirty="0" smtClean="0">
                <a:latin typeface="Arial" pitchFamily="34" charset="0"/>
                <a:cs typeface="Arial" pitchFamily="34" charset="0"/>
              </a:rPr>
              <a:t>H NMR:</a:t>
            </a:r>
          </a:p>
          <a:p>
            <a:r>
              <a:rPr lang="en-US" u="sng" dirty="0" smtClean="0">
                <a:latin typeface="Symbol" pitchFamily="18" charset="2"/>
                <a:cs typeface="Arial" pitchFamily="34" charset="0"/>
              </a:rPr>
              <a:t>d</a:t>
            </a:r>
            <a:r>
              <a:rPr lang="en-US" u="sng" dirty="0" smtClean="0">
                <a:latin typeface="Arial" pitchFamily="34" charset="0"/>
                <a:cs typeface="Arial" pitchFamily="34" charset="0"/>
              </a:rPr>
              <a:t> 	integration	multiplicity	assignment</a:t>
            </a:r>
          </a:p>
          <a:p>
            <a:pPr>
              <a:buFont typeface="Symbol"/>
              <a:buChar char="d"/>
            </a:pPr>
            <a:r>
              <a:rPr lang="en-US" dirty="0" smtClean="0">
                <a:latin typeface="Arial" pitchFamily="34" charset="0"/>
                <a:cs typeface="Arial" pitchFamily="34" charset="0"/>
              </a:rPr>
              <a:t>11.5	      1H		        </a:t>
            </a:r>
            <a:r>
              <a:rPr lang="en-US" dirty="0" err="1" smtClean="0">
                <a:latin typeface="Arial" pitchFamily="34" charset="0"/>
                <a:cs typeface="Arial" pitchFamily="34" charset="0"/>
              </a:rPr>
              <a:t>br</a:t>
            </a:r>
            <a:r>
              <a:rPr lang="en-US" dirty="0" smtClean="0">
                <a:latin typeface="Arial" pitchFamily="34" charset="0"/>
                <a:cs typeface="Arial" pitchFamily="34" charset="0"/>
              </a:rPr>
              <a:t> s	CO</a:t>
            </a:r>
            <a:r>
              <a:rPr lang="en-US" baseline="-25000" dirty="0" smtClean="0">
                <a:latin typeface="Arial" pitchFamily="34" charset="0"/>
                <a:cs typeface="Arial" pitchFamily="34" charset="0"/>
              </a:rPr>
              <a:t>2</a:t>
            </a:r>
            <a:r>
              <a:rPr lang="en-US" u="sng" dirty="0" smtClean="0">
                <a:latin typeface="Arial" pitchFamily="34" charset="0"/>
                <a:cs typeface="Arial" pitchFamily="34" charset="0"/>
              </a:rPr>
              <a:t>H</a:t>
            </a:r>
          </a:p>
          <a:p>
            <a:pPr>
              <a:buFont typeface="Symbol"/>
              <a:buChar char="d"/>
            </a:pPr>
            <a:endParaRPr lang="en-US" u="sng" dirty="0" smtClean="0">
              <a:latin typeface="Arial" pitchFamily="34" charset="0"/>
              <a:cs typeface="Arial" pitchFamily="34" charset="0"/>
            </a:endParaRPr>
          </a:p>
          <a:p>
            <a:pPr>
              <a:buFont typeface="Symbol"/>
              <a:buChar char="d"/>
            </a:pPr>
            <a:r>
              <a:rPr lang="en-US" dirty="0" smtClean="0">
                <a:latin typeface="Arial" pitchFamily="34" charset="0"/>
                <a:cs typeface="Arial" pitchFamily="34" charset="0"/>
              </a:rPr>
              <a:t>3.8	      2H		        t		</a:t>
            </a:r>
            <a:endParaRPr lang="en-US" baseline="-25000" dirty="0" smtClean="0">
              <a:latin typeface="Arial" pitchFamily="34" charset="0"/>
              <a:cs typeface="Arial" pitchFamily="34" charset="0"/>
            </a:endParaRPr>
          </a:p>
          <a:p>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pPr>
              <a:buFont typeface="Symbol"/>
              <a:buChar char="d"/>
            </a:pPr>
            <a:r>
              <a:rPr lang="en-US" dirty="0" smtClean="0">
                <a:latin typeface="Arial" pitchFamily="34" charset="0"/>
                <a:cs typeface="Arial" pitchFamily="34" charset="0"/>
              </a:rPr>
              <a:t>2.9	      2H		        t		</a:t>
            </a:r>
          </a:p>
          <a:p>
            <a:r>
              <a:rPr lang="en-US" dirty="0" smtClean="0">
                <a:latin typeface="Arial" pitchFamily="34" charset="0"/>
                <a:cs typeface="Arial" pitchFamily="34" charset="0"/>
              </a:rPr>
              <a:t>	</a:t>
            </a:r>
          </a:p>
        </p:txBody>
      </p:sp>
      <p:graphicFrame>
        <p:nvGraphicFramePr>
          <p:cNvPr id="203779" name="Object 3"/>
          <p:cNvGraphicFramePr>
            <a:graphicFrameLocks noChangeAspect="1"/>
          </p:cNvGraphicFramePr>
          <p:nvPr/>
        </p:nvGraphicFramePr>
        <p:xfrm>
          <a:off x="5029200" y="5059025"/>
          <a:ext cx="4117047" cy="609600"/>
        </p:xfrm>
        <a:graphic>
          <a:graphicData uri="http://schemas.openxmlformats.org/presentationml/2006/ole">
            <p:oleObj spid="_x0000_s203779" name="CS ChemDraw Drawing" r:id="rId3" imgW="2175948" imgH="322904" progId="ChemDraw.Document.6.0">
              <p:embed/>
            </p:oleObj>
          </a:graphicData>
        </a:graphic>
      </p:graphicFrame>
      <p:graphicFrame>
        <p:nvGraphicFramePr>
          <p:cNvPr id="203780" name="Object 4"/>
          <p:cNvGraphicFramePr>
            <a:graphicFrameLocks noChangeAspect="1"/>
          </p:cNvGraphicFramePr>
          <p:nvPr/>
        </p:nvGraphicFramePr>
        <p:xfrm>
          <a:off x="5029200" y="5973425"/>
          <a:ext cx="4114800" cy="819911"/>
        </p:xfrm>
        <a:graphic>
          <a:graphicData uri="http://schemas.openxmlformats.org/presentationml/2006/ole">
            <p:oleObj spid="_x0000_s203780" name="CS ChemDraw Drawing" r:id="rId4" imgW="2143850" imgH="426396" progId="ChemDraw.Document.6.0">
              <p:embed/>
            </p:oleObj>
          </a:graphicData>
        </a:graphic>
      </p:graphicFrame>
      <p:sp>
        <p:nvSpPr>
          <p:cNvPr id="7" name="TextBox 6"/>
          <p:cNvSpPr txBox="1"/>
          <p:nvPr/>
        </p:nvSpPr>
        <p:spPr>
          <a:xfrm>
            <a:off x="2362200" y="0"/>
            <a:ext cx="4421210" cy="584775"/>
          </a:xfrm>
          <a:prstGeom prst="rect">
            <a:avLst/>
          </a:prstGeom>
          <a:noFill/>
        </p:spPr>
        <p:txBody>
          <a:bodyPr wrap="none" rtlCol="0">
            <a:spAutoFit/>
          </a:bodyPr>
          <a:lstStyle/>
          <a:p>
            <a:r>
              <a:rPr lang="en-US" sz="3200" dirty="0" smtClean="0">
                <a:latin typeface="Arial" pitchFamily="34" charset="0"/>
                <a:cs typeface="Arial" pitchFamily="34" charset="0"/>
              </a:rPr>
              <a:t>Compound “b”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37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3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458200" cy="4154984"/>
          </a:xfrm>
          <a:prstGeom prst="rect">
            <a:avLst/>
          </a:prstGeom>
          <a:noFill/>
        </p:spPr>
        <p:txBody>
          <a:bodyPr wrap="square" rtlCol="0">
            <a:spAutoFit/>
          </a:bodyPr>
          <a:lstStyle/>
          <a:p>
            <a:r>
              <a:rPr lang="en-US" dirty="0" smtClean="0">
                <a:latin typeface="Arial" pitchFamily="34" charset="0"/>
                <a:cs typeface="Arial" pitchFamily="34" charset="0"/>
              </a:rPr>
              <a:t>DBE + IR + </a:t>
            </a:r>
            <a:r>
              <a:rPr lang="en-US" baseline="30000" dirty="0" smtClean="0">
                <a:latin typeface="Arial" pitchFamily="34" charset="0"/>
                <a:cs typeface="Arial" pitchFamily="34" charset="0"/>
              </a:rPr>
              <a:t>13</a:t>
            </a:r>
            <a:r>
              <a:rPr lang="en-US" dirty="0" smtClean="0">
                <a:latin typeface="Arial" pitchFamily="34" charset="0"/>
                <a:cs typeface="Arial" pitchFamily="34" charset="0"/>
              </a:rPr>
              <a:t>C NMR + </a:t>
            </a:r>
            <a:r>
              <a:rPr lang="en-US" baseline="30000" dirty="0" smtClean="0">
                <a:latin typeface="Arial" pitchFamily="34" charset="0"/>
                <a:cs typeface="Arial" pitchFamily="34" charset="0"/>
              </a:rPr>
              <a:t>1</a:t>
            </a:r>
            <a:r>
              <a:rPr lang="en-US" dirty="0" smtClean="0">
                <a:latin typeface="Arial" pitchFamily="34" charset="0"/>
                <a:cs typeface="Arial" pitchFamily="34" charset="0"/>
              </a:rPr>
              <a:t>H NMR all indicate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H—</a:t>
            </a:r>
          </a:p>
          <a:p>
            <a:r>
              <a:rPr lang="en-US" dirty="0" smtClean="0">
                <a:latin typeface="Arial" pitchFamily="34" charset="0"/>
                <a:cs typeface="Arial" pitchFamily="34" charset="0"/>
              </a:rPr>
              <a:t>C</a:t>
            </a:r>
            <a:r>
              <a:rPr lang="en-US" baseline="-25000" dirty="0" smtClean="0">
                <a:latin typeface="Arial" pitchFamily="34" charset="0"/>
                <a:cs typeface="Arial" pitchFamily="34" charset="0"/>
              </a:rPr>
              <a:t>2</a:t>
            </a:r>
            <a:r>
              <a:rPr lang="en-US" dirty="0" smtClean="0">
                <a:latin typeface="Arial" pitchFamily="34" charset="0"/>
                <a:cs typeface="Arial" pitchFamily="34" charset="0"/>
              </a:rPr>
              <a:t>H</a:t>
            </a:r>
            <a:r>
              <a:rPr lang="en-US" baseline="-25000" dirty="0" smtClean="0">
                <a:latin typeface="Arial" pitchFamily="34" charset="0"/>
                <a:cs typeface="Arial" pitchFamily="34" charset="0"/>
              </a:rPr>
              <a:t>4</a:t>
            </a:r>
            <a:r>
              <a:rPr lang="en-US" dirty="0" smtClean="0">
                <a:latin typeface="Arial" pitchFamily="34" charset="0"/>
                <a:cs typeface="Arial" pitchFamily="34" charset="0"/>
              </a:rPr>
              <a:t>Cl remain.</a:t>
            </a:r>
          </a:p>
          <a:p>
            <a:endParaRPr lang="en-US" dirty="0" smtClean="0">
              <a:latin typeface="Arial" pitchFamily="34" charset="0"/>
              <a:cs typeface="Arial" pitchFamily="34" charset="0"/>
            </a:endParaRPr>
          </a:p>
          <a:p>
            <a:r>
              <a:rPr lang="en-US" baseline="30000" dirty="0" smtClean="0">
                <a:latin typeface="Arial" pitchFamily="34" charset="0"/>
                <a:cs typeface="Arial" pitchFamily="34" charset="0"/>
              </a:rPr>
              <a:t>1</a:t>
            </a:r>
            <a:r>
              <a:rPr lang="en-US" dirty="0" smtClean="0">
                <a:latin typeface="Arial" pitchFamily="34" charset="0"/>
                <a:cs typeface="Arial" pitchFamily="34" charset="0"/>
              </a:rPr>
              <a:t>H NMR:</a:t>
            </a:r>
          </a:p>
          <a:p>
            <a:pPr>
              <a:buFont typeface="Symbol"/>
              <a:buChar char="d"/>
            </a:pPr>
            <a:r>
              <a:rPr lang="en-US" dirty="0" smtClean="0">
                <a:latin typeface="Arial" pitchFamily="34" charset="0"/>
                <a:cs typeface="Arial" pitchFamily="34" charset="0"/>
              </a:rPr>
              <a:t>3.8	      2H		        t		</a:t>
            </a:r>
            <a:endParaRPr lang="en-US" baseline="-25000" dirty="0" smtClean="0">
              <a:latin typeface="Arial" pitchFamily="34" charset="0"/>
              <a:cs typeface="Arial" pitchFamily="34" charset="0"/>
            </a:endParaRPr>
          </a:p>
          <a:p>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pPr>
              <a:buFont typeface="Symbol"/>
              <a:buChar char="d"/>
            </a:pPr>
            <a:r>
              <a:rPr lang="en-US" dirty="0" smtClean="0">
                <a:latin typeface="Arial" pitchFamily="34" charset="0"/>
                <a:cs typeface="Arial" pitchFamily="34" charset="0"/>
              </a:rPr>
              <a:t>2.9	      2H		        t		</a:t>
            </a:r>
          </a:p>
          <a:p>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t>
            </a:r>
          </a:p>
        </p:txBody>
      </p:sp>
      <p:graphicFrame>
        <p:nvGraphicFramePr>
          <p:cNvPr id="201735" name="Object 7"/>
          <p:cNvGraphicFramePr>
            <a:graphicFrameLocks noChangeAspect="1"/>
          </p:cNvGraphicFramePr>
          <p:nvPr/>
        </p:nvGraphicFramePr>
        <p:xfrm>
          <a:off x="5794375" y="3965575"/>
          <a:ext cx="2644775" cy="914400"/>
        </p:xfrm>
        <a:graphic>
          <a:graphicData uri="http://schemas.openxmlformats.org/presentationml/2006/ole">
            <p:oleObj spid="_x0000_s204804" name="CS ChemDraw Drawing" r:id="rId3" imgW="1115082" imgH="379109" progId="ChemDraw.Document.6.0">
              <p:embed/>
            </p:oleObj>
          </a:graphicData>
        </a:graphic>
      </p:graphicFrame>
      <p:sp>
        <p:nvSpPr>
          <p:cNvPr id="15" name="Rectangle 14"/>
          <p:cNvSpPr/>
          <p:nvPr/>
        </p:nvSpPr>
        <p:spPr>
          <a:xfrm>
            <a:off x="1219200" y="4572000"/>
            <a:ext cx="1905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8200" y="3276600"/>
            <a:ext cx="457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4805" name="Object 5"/>
          <p:cNvGraphicFramePr>
            <a:graphicFrameLocks noChangeAspect="1"/>
          </p:cNvGraphicFramePr>
          <p:nvPr/>
        </p:nvGraphicFramePr>
        <p:xfrm>
          <a:off x="4649788" y="2363788"/>
          <a:ext cx="4273550" cy="760412"/>
        </p:xfrm>
        <a:graphic>
          <a:graphicData uri="http://schemas.openxmlformats.org/presentationml/2006/ole">
            <p:oleObj spid="_x0000_s204805" name="CS ChemDraw Drawing" r:id="rId4" imgW="2662010" imgH="464496" progId="ChemDraw.Document.6.0">
              <p:embed/>
            </p:oleObj>
          </a:graphicData>
        </a:graphic>
      </p:graphicFrame>
      <p:sp>
        <p:nvSpPr>
          <p:cNvPr id="10" name="Right Brace 9"/>
          <p:cNvSpPr/>
          <p:nvPr/>
        </p:nvSpPr>
        <p:spPr>
          <a:xfrm>
            <a:off x="4114800" y="1981200"/>
            <a:ext cx="381000" cy="1447800"/>
          </a:xfrm>
          <a:prstGeom prst="rightBrace">
            <a:avLst>
              <a:gd name="adj1" fmla="val 8333"/>
              <a:gd name="adj2" fmla="val 57018"/>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0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1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cstate="print"/>
          <a:srcRect/>
          <a:stretch>
            <a:fillRect/>
          </a:stretch>
        </p:blipFill>
        <p:spPr bwMode="auto">
          <a:xfrm>
            <a:off x="0" y="1828800"/>
            <a:ext cx="9144000" cy="5024956"/>
          </a:xfrm>
          <a:prstGeom prst="rect">
            <a:avLst/>
          </a:prstGeom>
          <a:noFill/>
          <a:ln w="9525">
            <a:noFill/>
            <a:miter lim="800000"/>
            <a:headEnd/>
            <a:tailEnd/>
          </a:ln>
          <a:effectLst/>
        </p:spPr>
      </p:pic>
      <p:sp>
        <p:nvSpPr>
          <p:cNvPr id="3" name="TextBox 2"/>
          <p:cNvSpPr txBox="1"/>
          <p:nvPr/>
        </p:nvSpPr>
        <p:spPr>
          <a:xfrm>
            <a:off x="152400" y="2935069"/>
            <a:ext cx="25146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dirty="0" smtClean="0">
                <a:latin typeface="Arial" pitchFamily="34" charset="0"/>
                <a:cs typeface="Arial" pitchFamily="34" charset="0"/>
              </a:rPr>
              <a:t>C</a:t>
            </a:r>
            <a:r>
              <a:rPr lang="en-US" sz="3600" baseline="-25000" dirty="0" smtClean="0">
                <a:latin typeface="Arial" pitchFamily="34" charset="0"/>
                <a:cs typeface="Arial" pitchFamily="34" charset="0"/>
              </a:rPr>
              <a:t>7</a:t>
            </a:r>
            <a:r>
              <a:rPr lang="en-US" sz="3600" dirty="0" smtClean="0">
                <a:latin typeface="Arial" pitchFamily="34" charset="0"/>
                <a:cs typeface="Arial" pitchFamily="34" charset="0"/>
              </a:rPr>
              <a:t>H</a:t>
            </a:r>
            <a:r>
              <a:rPr lang="en-US" sz="3600" baseline="-25000" dirty="0" smtClean="0">
                <a:latin typeface="Arial" pitchFamily="34" charset="0"/>
                <a:cs typeface="Arial" pitchFamily="34" charset="0"/>
              </a:rPr>
              <a:t>14</a:t>
            </a:r>
            <a:r>
              <a:rPr lang="en-US" sz="3600" dirty="0" smtClean="0">
                <a:latin typeface="Arial" pitchFamily="34" charset="0"/>
                <a:cs typeface="Arial" pitchFamily="34" charset="0"/>
              </a:rPr>
              <a:t>O</a:t>
            </a:r>
            <a:r>
              <a:rPr lang="en-US" sz="3600" baseline="-25000" dirty="0" smtClean="0">
                <a:latin typeface="Arial" pitchFamily="34" charset="0"/>
                <a:cs typeface="Arial" pitchFamily="34" charset="0"/>
              </a:rPr>
              <a:t>2</a:t>
            </a:r>
          </a:p>
        </p:txBody>
      </p:sp>
      <p:pic>
        <p:nvPicPr>
          <p:cNvPr id="181249" name="Picture 1"/>
          <p:cNvPicPr>
            <a:picLocks noChangeAspect="1" noChangeArrowheads="1"/>
          </p:cNvPicPr>
          <p:nvPr/>
        </p:nvPicPr>
        <p:blipFill>
          <a:blip r:embed="rId3" cstate="print"/>
          <a:srcRect/>
          <a:stretch>
            <a:fillRect/>
          </a:stretch>
        </p:blipFill>
        <p:spPr bwMode="auto">
          <a:xfrm>
            <a:off x="0" y="0"/>
            <a:ext cx="3834384" cy="2819400"/>
          </a:xfrm>
          <a:prstGeom prst="rect">
            <a:avLst/>
          </a:prstGeom>
          <a:noFill/>
          <a:ln w="9525">
            <a:noFill/>
            <a:miter lim="800000"/>
            <a:headEnd/>
            <a:tailEnd/>
          </a:ln>
          <a:effectLst/>
        </p:spPr>
      </p:pic>
      <p:sp>
        <p:nvSpPr>
          <p:cNvPr id="5" name="TextBox 4"/>
          <p:cNvSpPr txBox="1"/>
          <p:nvPr/>
        </p:nvSpPr>
        <p:spPr>
          <a:xfrm>
            <a:off x="3962400" y="76200"/>
            <a:ext cx="3733800" cy="2031325"/>
          </a:xfrm>
          <a:prstGeom prst="rect">
            <a:avLst/>
          </a:prstGeom>
          <a:noFill/>
        </p:spPr>
        <p:txBody>
          <a:bodyPr wrap="square" rtlCol="0">
            <a:spAutoFit/>
          </a:bodyPr>
          <a:lstStyle/>
          <a:p>
            <a:r>
              <a:rPr lang="en-US" sz="1800" b="1" dirty="0" smtClean="0">
                <a:latin typeface="Arial" pitchFamily="34" charset="0"/>
                <a:cs typeface="Arial" pitchFamily="34" charset="0"/>
              </a:rPr>
              <a:t>Chemical shifts for </a:t>
            </a:r>
            <a:r>
              <a:rPr lang="en-US" sz="1800" b="1" baseline="30000" dirty="0" smtClean="0">
                <a:latin typeface="Arial" pitchFamily="34" charset="0"/>
                <a:cs typeface="Arial" pitchFamily="34" charset="0"/>
              </a:rPr>
              <a:t>13</a:t>
            </a:r>
            <a:r>
              <a:rPr lang="en-US" sz="1800" b="1" dirty="0" smtClean="0">
                <a:latin typeface="Arial" pitchFamily="34" charset="0"/>
                <a:cs typeface="Arial" pitchFamily="34" charset="0"/>
              </a:rPr>
              <a:t>C NMR:</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173 </a:t>
            </a:r>
          </a:p>
          <a:p>
            <a:r>
              <a:rPr lang="en-US" sz="1800" dirty="0" smtClean="0">
                <a:latin typeface="Arial" pitchFamily="34" charset="0"/>
                <a:cs typeface="Arial" pitchFamily="34" charset="0"/>
              </a:rPr>
              <a:t>67</a:t>
            </a:r>
          </a:p>
          <a:p>
            <a:r>
              <a:rPr lang="en-US" sz="1800" dirty="0" smtClean="0">
                <a:latin typeface="Arial" pitchFamily="34" charset="0"/>
                <a:cs typeface="Arial" pitchFamily="34" charset="0"/>
              </a:rPr>
              <a:t>37 </a:t>
            </a:r>
          </a:p>
          <a:p>
            <a:r>
              <a:rPr lang="en-US" sz="1800" dirty="0" smtClean="0">
                <a:latin typeface="Arial" pitchFamily="34" charset="0"/>
                <a:cs typeface="Arial" pitchFamily="34" charset="0"/>
              </a:rPr>
              <a:t>22</a:t>
            </a:r>
          </a:p>
          <a:p>
            <a:r>
              <a:rPr lang="en-US" sz="1800" dirty="0" smtClean="0">
                <a:latin typeface="Arial" pitchFamily="34" charset="0"/>
                <a:cs typeface="Arial" pitchFamily="34" charset="0"/>
              </a:rPr>
              <a:t>19 </a:t>
            </a:r>
          </a:p>
          <a:p>
            <a:r>
              <a:rPr lang="en-US" sz="1800" dirty="0" smtClean="0">
                <a:latin typeface="Arial" pitchFamily="34" charset="0"/>
                <a:cs typeface="Arial" pitchFamily="34" charset="0"/>
              </a:rPr>
              <a:t>14 </a:t>
            </a:r>
          </a:p>
        </p:txBody>
      </p:sp>
      <p:pic>
        <p:nvPicPr>
          <p:cNvPr id="181251" name="Picture 3"/>
          <p:cNvPicPr>
            <a:picLocks noChangeAspect="1" noChangeArrowheads="1"/>
          </p:cNvPicPr>
          <p:nvPr/>
        </p:nvPicPr>
        <p:blipFill>
          <a:blip r:embed="rId4" cstate="print"/>
          <a:srcRect/>
          <a:stretch>
            <a:fillRect/>
          </a:stretch>
        </p:blipFill>
        <p:spPr bwMode="auto">
          <a:xfrm>
            <a:off x="5791200" y="2209800"/>
            <a:ext cx="1397000" cy="2324100"/>
          </a:xfrm>
          <a:prstGeom prst="rect">
            <a:avLst/>
          </a:prstGeom>
          <a:noFill/>
          <a:ln w="9525">
            <a:noFill/>
            <a:miter lim="800000"/>
            <a:headEnd/>
            <a:tailEnd/>
          </a:ln>
          <a:effectLst/>
        </p:spPr>
      </p:pic>
      <p:cxnSp>
        <p:nvCxnSpPr>
          <p:cNvPr id="9" name="Straight Arrow Connector 8"/>
          <p:cNvCxnSpPr/>
          <p:nvPr/>
        </p:nvCxnSpPr>
        <p:spPr>
          <a:xfrm rot="16200000" flipH="1">
            <a:off x="6134100" y="4914900"/>
            <a:ext cx="99060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3200400" y="5486400"/>
            <a:ext cx="513282" cy="400110"/>
          </a:xfrm>
          <a:prstGeom prst="rect">
            <a:avLst/>
          </a:prstGeom>
          <a:noFill/>
        </p:spPr>
        <p:txBody>
          <a:bodyPr wrap="none" rtlCol="0">
            <a:spAutoFit/>
          </a:bodyPr>
          <a:lstStyle/>
          <a:p>
            <a:r>
              <a:rPr lang="en-US" sz="2000" dirty="0" smtClean="0">
                <a:latin typeface="Arial" pitchFamily="34" charset="0"/>
                <a:cs typeface="Arial" pitchFamily="34" charset="0"/>
              </a:rPr>
              <a:t>1H</a:t>
            </a:r>
          </a:p>
        </p:txBody>
      </p:sp>
      <p:sp>
        <p:nvSpPr>
          <p:cNvPr id="12" name="TextBox 11"/>
          <p:cNvSpPr txBox="1"/>
          <p:nvPr/>
        </p:nvSpPr>
        <p:spPr>
          <a:xfrm>
            <a:off x="5811318" y="4781490"/>
            <a:ext cx="513282" cy="400110"/>
          </a:xfrm>
          <a:prstGeom prst="rect">
            <a:avLst/>
          </a:prstGeom>
          <a:noFill/>
        </p:spPr>
        <p:txBody>
          <a:bodyPr wrap="none" rtlCol="0">
            <a:spAutoFit/>
          </a:bodyPr>
          <a:lstStyle/>
          <a:p>
            <a:r>
              <a:rPr lang="en-US" sz="2000" dirty="0" smtClean="0">
                <a:latin typeface="Arial" pitchFamily="34" charset="0"/>
                <a:cs typeface="Arial" pitchFamily="34" charset="0"/>
              </a:rPr>
              <a:t>2H</a:t>
            </a:r>
          </a:p>
        </p:txBody>
      </p:sp>
      <p:sp>
        <p:nvSpPr>
          <p:cNvPr id="13" name="TextBox 12"/>
          <p:cNvSpPr txBox="1"/>
          <p:nvPr/>
        </p:nvSpPr>
        <p:spPr>
          <a:xfrm>
            <a:off x="6573318" y="5029200"/>
            <a:ext cx="513282" cy="400110"/>
          </a:xfrm>
          <a:prstGeom prst="rect">
            <a:avLst/>
          </a:prstGeom>
          <a:noFill/>
        </p:spPr>
        <p:txBody>
          <a:bodyPr wrap="none" rtlCol="0">
            <a:spAutoFit/>
          </a:bodyPr>
          <a:lstStyle/>
          <a:p>
            <a:r>
              <a:rPr lang="en-US" sz="2000" dirty="0" smtClean="0">
                <a:latin typeface="Arial" pitchFamily="34" charset="0"/>
                <a:cs typeface="Arial" pitchFamily="34" charset="0"/>
              </a:rPr>
              <a:t>2H</a:t>
            </a:r>
          </a:p>
        </p:txBody>
      </p:sp>
      <p:sp>
        <p:nvSpPr>
          <p:cNvPr id="14" name="TextBox 13"/>
          <p:cNvSpPr txBox="1"/>
          <p:nvPr/>
        </p:nvSpPr>
        <p:spPr>
          <a:xfrm>
            <a:off x="7106718" y="2266890"/>
            <a:ext cx="513282" cy="400110"/>
          </a:xfrm>
          <a:prstGeom prst="rect">
            <a:avLst/>
          </a:prstGeom>
          <a:noFill/>
        </p:spPr>
        <p:txBody>
          <a:bodyPr wrap="none" rtlCol="0">
            <a:spAutoFit/>
          </a:bodyPr>
          <a:lstStyle/>
          <a:p>
            <a:r>
              <a:rPr lang="en-US" sz="2000" dirty="0" smtClean="0">
                <a:latin typeface="Arial" pitchFamily="34" charset="0"/>
                <a:cs typeface="Arial" pitchFamily="34" charset="0"/>
              </a:rPr>
              <a:t>6H</a:t>
            </a:r>
          </a:p>
        </p:txBody>
      </p:sp>
      <p:sp>
        <p:nvSpPr>
          <p:cNvPr id="15" name="TextBox 14"/>
          <p:cNvSpPr txBox="1"/>
          <p:nvPr/>
        </p:nvSpPr>
        <p:spPr>
          <a:xfrm>
            <a:off x="7411518" y="4343400"/>
            <a:ext cx="513282" cy="400110"/>
          </a:xfrm>
          <a:prstGeom prst="rect">
            <a:avLst/>
          </a:prstGeom>
          <a:noFill/>
        </p:spPr>
        <p:txBody>
          <a:bodyPr wrap="none" rtlCol="0">
            <a:spAutoFit/>
          </a:bodyPr>
          <a:lstStyle/>
          <a:p>
            <a:r>
              <a:rPr lang="en-US" sz="2000" dirty="0" smtClean="0">
                <a:latin typeface="Arial" pitchFamily="34" charset="0"/>
                <a:cs typeface="Arial" pitchFamily="34" charset="0"/>
              </a:rPr>
              <a:t>3H</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31750" y="990600"/>
            <a:ext cx="9078913" cy="4800600"/>
          </a:xfrm>
          <a:prstGeom prst="rect">
            <a:avLst/>
          </a:prstGeom>
          <a:noFill/>
          <a:ln w="9525">
            <a:noFill/>
            <a:miter lim="800000"/>
            <a:headEnd/>
            <a:tailEnd/>
          </a:ln>
          <a:effectLst>
            <a:outerShdw blurRad="50800" dist="50800" dir="5400000" algn="ctr" rotWithShape="0">
              <a:srgbClr val="000000">
                <a:alpha val="50000"/>
              </a:srgbClr>
            </a:outerShdw>
          </a:effectLst>
        </p:spPr>
      </p:pic>
      <p:sp>
        <p:nvSpPr>
          <p:cNvPr id="3" name="TextBox 2"/>
          <p:cNvSpPr txBox="1"/>
          <p:nvPr/>
        </p:nvSpPr>
        <p:spPr>
          <a:xfrm>
            <a:off x="2948466" y="4781490"/>
            <a:ext cx="1319592" cy="400110"/>
          </a:xfrm>
          <a:prstGeom prst="rect">
            <a:avLst/>
          </a:prstGeom>
          <a:noFill/>
        </p:spPr>
        <p:txBody>
          <a:bodyPr wrap="none" rtlCol="0">
            <a:spAutoFit/>
          </a:bodyPr>
          <a:lstStyle/>
          <a:p>
            <a:r>
              <a:rPr lang="en-US" sz="2000" dirty="0" smtClean="0">
                <a:latin typeface="Arial" pitchFamily="34" charset="0"/>
                <a:cs typeface="Arial" pitchFamily="34" charset="0"/>
              </a:rPr>
              <a:t>1735 cm</a:t>
            </a:r>
            <a:r>
              <a:rPr lang="en-US" sz="2000" baseline="30000" dirty="0" smtClean="0">
                <a:latin typeface="Arial" pitchFamily="34" charset="0"/>
                <a:cs typeface="Arial" pitchFamily="34" charset="0"/>
              </a:rPr>
              <a:t>-1</a:t>
            </a:r>
          </a:p>
        </p:txBody>
      </p:sp>
      <p:sp>
        <p:nvSpPr>
          <p:cNvPr id="4" name="TextBox 3"/>
          <p:cNvSpPr txBox="1"/>
          <p:nvPr/>
        </p:nvSpPr>
        <p:spPr>
          <a:xfrm>
            <a:off x="6942065" y="4857690"/>
            <a:ext cx="2049535" cy="400110"/>
          </a:xfrm>
          <a:prstGeom prst="rect">
            <a:avLst/>
          </a:prstGeom>
          <a:noFill/>
        </p:spPr>
        <p:txBody>
          <a:bodyPr wrap="none" rtlCol="0">
            <a:spAutoFit/>
          </a:bodyPr>
          <a:lstStyle/>
          <a:p>
            <a:r>
              <a:rPr lang="en-US" sz="2000" dirty="0" smtClean="0">
                <a:latin typeface="Arial" pitchFamily="34" charset="0"/>
                <a:cs typeface="Arial" pitchFamily="34" charset="0"/>
              </a:rPr>
              <a:t>1190, 1110 cm</a:t>
            </a:r>
            <a:r>
              <a:rPr lang="en-US" sz="2000" baseline="30000" dirty="0" smtClean="0">
                <a:latin typeface="Arial" pitchFamily="34" charset="0"/>
                <a:cs typeface="Arial" pitchFamily="34" charset="0"/>
              </a:rPr>
              <a:t>-1</a:t>
            </a:r>
          </a:p>
        </p:txBody>
      </p:sp>
      <p:sp>
        <p:nvSpPr>
          <p:cNvPr id="5" name="Oval 4"/>
          <p:cNvSpPr/>
          <p:nvPr/>
        </p:nvSpPr>
        <p:spPr>
          <a:xfrm>
            <a:off x="4495800" y="5010090"/>
            <a:ext cx="304800" cy="228600"/>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24600" y="4857690"/>
            <a:ext cx="304800" cy="228600"/>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53200" y="4857690"/>
            <a:ext cx="304800" cy="228600"/>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458200" cy="6370975"/>
          </a:xfrm>
          <a:prstGeom prst="rect">
            <a:avLst/>
          </a:prstGeom>
          <a:noFill/>
        </p:spPr>
        <p:txBody>
          <a:bodyPr wrap="square" rtlCol="0">
            <a:spAutoFit/>
          </a:bodyPr>
          <a:lstStyle/>
          <a:p>
            <a:r>
              <a:rPr lang="en-US" dirty="0" smtClean="0">
                <a:latin typeface="Arial" pitchFamily="34" charset="0"/>
                <a:cs typeface="Arial" pitchFamily="34" charset="0"/>
              </a:rPr>
              <a:t>DBE for C</a:t>
            </a:r>
            <a:r>
              <a:rPr lang="en-US" baseline="-25000" dirty="0" smtClean="0">
                <a:latin typeface="Arial" pitchFamily="34" charset="0"/>
                <a:cs typeface="Arial" pitchFamily="34" charset="0"/>
              </a:rPr>
              <a:t>7</a:t>
            </a:r>
            <a:r>
              <a:rPr lang="en-US" dirty="0" smtClean="0">
                <a:latin typeface="Arial" pitchFamily="34" charset="0"/>
                <a:cs typeface="Arial" pitchFamily="34" charset="0"/>
              </a:rPr>
              <a:t>H</a:t>
            </a:r>
            <a:r>
              <a:rPr lang="en-US" baseline="-25000" dirty="0" smtClean="0">
                <a:latin typeface="Arial" pitchFamily="34" charset="0"/>
                <a:cs typeface="Arial" pitchFamily="34" charset="0"/>
              </a:rPr>
              <a:t>14</a:t>
            </a:r>
            <a:r>
              <a:rPr lang="en-US" dirty="0" smtClean="0">
                <a:latin typeface="Arial" pitchFamily="34" charset="0"/>
                <a:cs typeface="Arial" pitchFamily="34" charset="0"/>
              </a:rPr>
              <a:t>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1</a:t>
            </a:r>
          </a:p>
          <a:p>
            <a:r>
              <a:rPr lang="en-US" dirty="0" smtClean="0">
                <a:latin typeface="Arial" pitchFamily="34" charset="0"/>
                <a:cs typeface="Arial" pitchFamily="34" charset="0"/>
              </a:rPr>
              <a:t>IR: 	1735 cm</a:t>
            </a:r>
            <a:r>
              <a:rPr lang="en-US" baseline="30000" dirty="0" smtClean="0">
                <a:latin typeface="Arial" pitchFamily="34" charset="0"/>
                <a:cs typeface="Arial" pitchFamily="34" charset="0"/>
              </a:rPr>
              <a:t>-1</a:t>
            </a:r>
            <a:r>
              <a:rPr lang="en-US" dirty="0" smtClean="0">
                <a:latin typeface="Arial" pitchFamily="34" charset="0"/>
                <a:cs typeface="Arial" pitchFamily="34" charset="0"/>
              </a:rPr>
              <a:t> (C=O)</a:t>
            </a:r>
          </a:p>
          <a:p>
            <a:r>
              <a:rPr lang="en-US" dirty="0" smtClean="0">
                <a:latin typeface="Arial" pitchFamily="34" charset="0"/>
                <a:cs typeface="Arial" pitchFamily="34" charset="0"/>
              </a:rPr>
              <a:t>	+1190, 1110 cm</a:t>
            </a:r>
            <a:r>
              <a:rPr lang="en-US" baseline="30000" dirty="0" smtClean="0">
                <a:latin typeface="Arial" pitchFamily="34" charset="0"/>
                <a:cs typeface="Arial" pitchFamily="34" charset="0"/>
              </a:rPr>
              <a:t>-1</a:t>
            </a:r>
            <a:r>
              <a:rPr lang="en-US" dirty="0" smtClean="0">
                <a:latin typeface="Arial" pitchFamily="34" charset="0"/>
                <a:cs typeface="Arial" pitchFamily="34" charset="0"/>
              </a:rPr>
              <a:t> (C-O)</a:t>
            </a:r>
          </a:p>
          <a:p>
            <a:endParaRPr lang="en-US" dirty="0" smtClean="0">
              <a:latin typeface="Arial" pitchFamily="34" charset="0"/>
              <a:cs typeface="Arial" pitchFamily="34" charset="0"/>
            </a:endParaRPr>
          </a:p>
          <a:p>
            <a:r>
              <a:rPr lang="en-US" baseline="30000" dirty="0" smtClean="0">
                <a:latin typeface="Arial" pitchFamily="34" charset="0"/>
                <a:cs typeface="Arial" pitchFamily="34" charset="0"/>
              </a:rPr>
              <a:t>13</a:t>
            </a:r>
            <a:r>
              <a:rPr lang="en-US" dirty="0" smtClean="0">
                <a:latin typeface="Arial" pitchFamily="34" charset="0"/>
                <a:cs typeface="Arial" pitchFamily="34" charset="0"/>
              </a:rPr>
              <a:t>C NMR: 	-6 kinds of  carbon </a:t>
            </a:r>
          </a:p>
          <a:p>
            <a:r>
              <a:rPr lang="en-US" dirty="0" smtClean="0">
                <a:latin typeface="Arial" pitchFamily="34" charset="0"/>
                <a:cs typeface="Arial" pitchFamily="34" charset="0"/>
              </a:rPr>
              <a:t>		(but C</a:t>
            </a:r>
            <a:r>
              <a:rPr lang="en-US" baseline="-25000" dirty="0" smtClean="0">
                <a:latin typeface="Arial" pitchFamily="34" charset="0"/>
                <a:cs typeface="Arial" pitchFamily="34" charset="0"/>
              </a:rPr>
              <a:t>7</a:t>
            </a:r>
            <a:r>
              <a:rPr lang="en-US" dirty="0" smtClean="0">
                <a:latin typeface="Arial" pitchFamily="34" charset="0"/>
                <a:cs typeface="Arial" pitchFamily="34" charset="0"/>
              </a:rPr>
              <a:t>, so hints at symmetry)</a:t>
            </a:r>
          </a:p>
          <a:p>
            <a:r>
              <a:rPr lang="en-US" dirty="0" smtClean="0">
                <a:latin typeface="Arial" pitchFamily="34" charset="0"/>
                <a:cs typeface="Arial" pitchFamily="34" charset="0"/>
              </a:rPr>
              <a:t>		-173 </a:t>
            </a:r>
            <a:r>
              <a:rPr lang="en-US" dirty="0" err="1" smtClean="0">
                <a:latin typeface="Arial" pitchFamily="34" charset="0"/>
                <a:cs typeface="Arial" pitchFamily="34" charset="0"/>
              </a:rPr>
              <a:t>ppm</a:t>
            </a:r>
            <a:r>
              <a:rPr lang="en-US" dirty="0" smtClean="0">
                <a:latin typeface="Arial" pitchFamily="34" charset="0"/>
                <a:cs typeface="Arial" pitchFamily="34" charset="0"/>
              </a:rPr>
              <a:t>: carbonyl (suggests ester)</a:t>
            </a:r>
          </a:p>
          <a:p>
            <a:r>
              <a:rPr lang="en-US" baseline="30000" dirty="0" smtClean="0">
                <a:latin typeface="Arial" pitchFamily="34" charset="0"/>
                <a:cs typeface="Arial" pitchFamily="34" charset="0"/>
              </a:rPr>
              <a:t>1</a:t>
            </a:r>
            <a:r>
              <a:rPr lang="en-US" dirty="0" smtClean="0">
                <a:latin typeface="Arial" pitchFamily="34" charset="0"/>
                <a:cs typeface="Arial" pitchFamily="34" charset="0"/>
              </a:rPr>
              <a:t>H NMR:</a:t>
            </a:r>
          </a:p>
          <a:p>
            <a:r>
              <a:rPr lang="en-US" u="sng" dirty="0" smtClean="0">
                <a:latin typeface="Symbol" pitchFamily="18" charset="2"/>
                <a:cs typeface="Arial" pitchFamily="34" charset="0"/>
              </a:rPr>
              <a:t>d</a:t>
            </a:r>
            <a:r>
              <a:rPr lang="en-US" u="sng" dirty="0" smtClean="0">
                <a:latin typeface="Arial" pitchFamily="34" charset="0"/>
                <a:cs typeface="Arial" pitchFamily="34" charset="0"/>
              </a:rPr>
              <a:t> 	integration	multiplicity	assignment</a:t>
            </a:r>
          </a:p>
          <a:p>
            <a:pPr>
              <a:buFont typeface="Symbol"/>
              <a:buChar char="d"/>
            </a:pPr>
            <a:r>
              <a:rPr lang="en-US" dirty="0" smtClean="0">
                <a:latin typeface="Arial" pitchFamily="34" charset="0"/>
                <a:cs typeface="Arial" pitchFamily="34" charset="0"/>
              </a:rPr>
              <a:t>4.9	      1H		        septet	</a:t>
            </a:r>
          </a:p>
          <a:p>
            <a:pPr>
              <a:buFont typeface="Symbol"/>
              <a:buChar char="d"/>
            </a:pPr>
            <a:endParaRPr lang="en-US" u="sng" dirty="0" smtClean="0">
              <a:latin typeface="Arial" pitchFamily="34" charset="0"/>
              <a:cs typeface="Arial" pitchFamily="34" charset="0"/>
            </a:endParaRPr>
          </a:p>
          <a:p>
            <a:pPr>
              <a:buFont typeface="Symbol"/>
              <a:buChar char="d"/>
            </a:pPr>
            <a:endParaRPr lang="en-US" u="sng" dirty="0" smtClean="0">
              <a:latin typeface="Arial" pitchFamily="34" charset="0"/>
              <a:cs typeface="Arial" pitchFamily="34" charset="0"/>
            </a:endParaRPr>
          </a:p>
          <a:p>
            <a:pPr>
              <a:buFont typeface="Symbol"/>
              <a:buChar char="d"/>
            </a:pPr>
            <a:r>
              <a:rPr lang="en-US" dirty="0" smtClean="0">
                <a:latin typeface="Arial" pitchFamily="34" charset="0"/>
                <a:cs typeface="Arial" pitchFamily="34" charset="0"/>
              </a:rPr>
              <a:t>2.2	      2H		        t		</a:t>
            </a:r>
            <a:endParaRPr lang="en-US" baseline="-25000" dirty="0" smtClean="0">
              <a:latin typeface="Arial" pitchFamily="34" charset="0"/>
              <a:cs typeface="Arial" pitchFamily="34" charset="0"/>
            </a:endParaRPr>
          </a:p>
          <a:p>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pPr>
              <a:buFont typeface="Symbol"/>
              <a:buChar char="d"/>
            </a:pPr>
            <a:r>
              <a:rPr lang="en-US" dirty="0" smtClean="0">
                <a:latin typeface="Arial" pitchFamily="34" charset="0"/>
                <a:cs typeface="Arial" pitchFamily="34" charset="0"/>
              </a:rPr>
              <a:t>1.6	      2H		        sextet	CH</a:t>
            </a:r>
            <a:r>
              <a:rPr lang="en-US" baseline="-25000" dirty="0" smtClean="0">
                <a:latin typeface="Arial" pitchFamily="34" charset="0"/>
                <a:cs typeface="Arial" pitchFamily="34" charset="0"/>
              </a:rPr>
              <a:t>3</a:t>
            </a:r>
            <a:r>
              <a:rPr lang="en-US" dirty="0" smtClean="0">
                <a:latin typeface="Arial" pitchFamily="34" charset="0"/>
                <a:cs typeface="Arial" pitchFamily="34" charset="0"/>
              </a:rPr>
              <a:t>-C</a:t>
            </a:r>
            <a:r>
              <a:rPr lang="en-US" u="sng" dirty="0" smtClean="0">
                <a:latin typeface="Arial" pitchFamily="34" charset="0"/>
                <a:cs typeface="Arial" pitchFamily="34" charset="0"/>
              </a:rPr>
              <a:t>H</a:t>
            </a:r>
            <a:r>
              <a:rPr lang="en-US" u="sng" baseline="-25000" dirty="0" smtClean="0">
                <a:latin typeface="Arial" pitchFamily="34" charset="0"/>
                <a:cs typeface="Arial" pitchFamily="34" charset="0"/>
              </a:rPr>
              <a:t>2</a:t>
            </a:r>
            <a:r>
              <a:rPr lang="en-US" dirty="0" smtClean="0">
                <a:latin typeface="Arial" pitchFamily="34" charset="0"/>
                <a:cs typeface="Arial" pitchFamily="34" charset="0"/>
              </a:rPr>
              <a:t>-CH</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a:t>
            </a:r>
          </a:p>
          <a:p>
            <a:r>
              <a:rPr lang="en-US" dirty="0" smtClean="0">
                <a:latin typeface="Arial" pitchFamily="34" charset="0"/>
                <a:cs typeface="Arial" pitchFamily="34" charset="0"/>
              </a:rPr>
              <a:t>	</a:t>
            </a:r>
          </a:p>
        </p:txBody>
      </p:sp>
      <p:graphicFrame>
        <p:nvGraphicFramePr>
          <p:cNvPr id="206852" name="Object 4"/>
          <p:cNvGraphicFramePr>
            <a:graphicFrameLocks noChangeAspect="1"/>
          </p:cNvGraphicFramePr>
          <p:nvPr/>
        </p:nvGraphicFramePr>
        <p:xfrm>
          <a:off x="5181600" y="3886199"/>
          <a:ext cx="995494" cy="914401"/>
        </p:xfrm>
        <a:graphic>
          <a:graphicData uri="http://schemas.openxmlformats.org/presentationml/2006/ole">
            <p:oleObj spid="_x0000_s206852" name="CS ChemDraw Drawing" r:id="rId3" imgW="565094" imgH="519349" progId="ChemDraw.Document.6.0">
              <p:embed/>
            </p:oleObj>
          </a:graphicData>
        </a:graphic>
      </p:graphicFrame>
      <p:graphicFrame>
        <p:nvGraphicFramePr>
          <p:cNvPr id="206853" name="Object 5"/>
          <p:cNvGraphicFramePr>
            <a:graphicFrameLocks noChangeAspect="1"/>
          </p:cNvGraphicFramePr>
          <p:nvPr/>
        </p:nvGraphicFramePr>
        <p:xfrm>
          <a:off x="5029200" y="4591050"/>
          <a:ext cx="4114800" cy="819150"/>
        </p:xfrm>
        <a:graphic>
          <a:graphicData uri="http://schemas.openxmlformats.org/presentationml/2006/ole">
            <p:oleObj spid="_x0000_s206853" name="CS ChemDraw Drawing" r:id="rId4" imgW="2143850" imgH="426396" progId="ChemDraw.Document.6.0">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68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68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6477000" cy="1938992"/>
          </a:xfrm>
          <a:prstGeom prst="rect">
            <a:avLst/>
          </a:prstGeom>
          <a:noFill/>
        </p:spPr>
        <p:txBody>
          <a:bodyPr wrap="square" rtlCol="0">
            <a:spAutoFit/>
          </a:bodyPr>
          <a:lstStyle/>
          <a:p>
            <a:r>
              <a:rPr lang="en-US" u="sng" dirty="0" smtClean="0">
                <a:latin typeface="Symbol" pitchFamily="18" charset="2"/>
                <a:cs typeface="Arial" pitchFamily="34" charset="0"/>
              </a:rPr>
              <a:t>d</a:t>
            </a:r>
            <a:r>
              <a:rPr lang="en-US" u="sng" dirty="0" smtClean="0">
                <a:latin typeface="Arial" pitchFamily="34" charset="0"/>
                <a:cs typeface="Arial" pitchFamily="34" charset="0"/>
              </a:rPr>
              <a:t> 	integration	multiplicity	assignment</a:t>
            </a:r>
          </a:p>
          <a:p>
            <a:pPr>
              <a:buFont typeface="Symbol"/>
              <a:buChar char="d"/>
            </a:pPr>
            <a:r>
              <a:rPr lang="en-US" dirty="0" smtClean="0">
                <a:latin typeface="Arial" pitchFamily="34" charset="0"/>
                <a:cs typeface="Arial" pitchFamily="34" charset="0"/>
              </a:rPr>
              <a:t>1.2	      6H		       d	</a:t>
            </a:r>
          </a:p>
          <a:p>
            <a:pPr>
              <a:buFont typeface="Symbol"/>
              <a:buChar char="d"/>
            </a:pPr>
            <a:endParaRPr lang="en-US" u="sng" dirty="0" smtClean="0">
              <a:latin typeface="Arial" pitchFamily="34" charset="0"/>
              <a:cs typeface="Arial" pitchFamily="34" charset="0"/>
            </a:endParaRPr>
          </a:p>
          <a:p>
            <a:pPr>
              <a:buFont typeface="Symbol"/>
              <a:buChar char="d"/>
            </a:pPr>
            <a:endParaRPr lang="en-US" u="sng" dirty="0" smtClean="0">
              <a:latin typeface="Arial" pitchFamily="34" charset="0"/>
              <a:cs typeface="Arial" pitchFamily="34" charset="0"/>
            </a:endParaRPr>
          </a:p>
          <a:p>
            <a:pPr>
              <a:buFont typeface="Symbol"/>
              <a:buChar char="d"/>
            </a:pPr>
            <a:r>
              <a:rPr lang="en-US" dirty="0" smtClean="0">
                <a:latin typeface="Arial" pitchFamily="34" charset="0"/>
                <a:cs typeface="Arial" pitchFamily="34" charset="0"/>
              </a:rPr>
              <a:t>0.9	      3H		        t		CH</a:t>
            </a:r>
            <a:r>
              <a:rPr lang="en-US" baseline="-25000" dirty="0" smtClean="0">
                <a:latin typeface="Arial" pitchFamily="34" charset="0"/>
                <a:cs typeface="Arial" pitchFamily="34" charset="0"/>
              </a:rPr>
              <a:t>3</a:t>
            </a:r>
            <a:r>
              <a:rPr lang="en-US" dirty="0" smtClean="0">
                <a:latin typeface="Arial" pitchFamily="34" charset="0"/>
                <a:cs typeface="Arial" pitchFamily="34" charset="0"/>
              </a:rPr>
              <a:t>-CH</a:t>
            </a:r>
            <a:r>
              <a:rPr lang="en-US" baseline="-25000" dirty="0" smtClean="0">
                <a:latin typeface="Arial" pitchFamily="34" charset="0"/>
                <a:cs typeface="Arial" pitchFamily="34" charset="0"/>
              </a:rPr>
              <a:t>2</a:t>
            </a:r>
            <a:endParaRPr lang="en-US" dirty="0" smtClean="0">
              <a:latin typeface="Arial" pitchFamily="34" charset="0"/>
              <a:cs typeface="Arial" pitchFamily="34" charset="0"/>
            </a:endParaRPr>
          </a:p>
        </p:txBody>
      </p:sp>
      <p:graphicFrame>
        <p:nvGraphicFramePr>
          <p:cNvPr id="208898" name="Object 2"/>
          <p:cNvGraphicFramePr>
            <a:graphicFrameLocks noChangeAspect="1"/>
          </p:cNvGraphicFramePr>
          <p:nvPr/>
        </p:nvGraphicFramePr>
        <p:xfrm>
          <a:off x="4876800" y="685800"/>
          <a:ext cx="914400" cy="903350"/>
        </p:xfrm>
        <a:graphic>
          <a:graphicData uri="http://schemas.openxmlformats.org/presentationml/2006/ole">
            <p:oleObj spid="_x0000_s208898" name="CS ChemDraw Drawing" r:id="rId3" imgW="525443" imgH="519079" progId="ChemDraw.Document.6.0">
              <p:embed/>
            </p:oleObj>
          </a:graphicData>
        </a:graphic>
      </p:graphicFrame>
      <p:graphicFrame>
        <p:nvGraphicFramePr>
          <p:cNvPr id="208899" name="Object 3"/>
          <p:cNvGraphicFramePr>
            <a:graphicFrameLocks noChangeAspect="1"/>
          </p:cNvGraphicFramePr>
          <p:nvPr/>
        </p:nvGraphicFramePr>
        <p:xfrm>
          <a:off x="685800" y="2514600"/>
          <a:ext cx="995363" cy="914400"/>
        </p:xfrm>
        <a:graphic>
          <a:graphicData uri="http://schemas.openxmlformats.org/presentationml/2006/ole">
            <p:oleObj spid="_x0000_s208899" name="CS ChemDraw Drawing" r:id="rId4" imgW="565094" imgH="519349" progId="ChemDraw.Document.6.0">
              <p:embed/>
            </p:oleObj>
          </a:graphicData>
        </a:graphic>
      </p:graphicFrame>
      <p:graphicFrame>
        <p:nvGraphicFramePr>
          <p:cNvPr id="208900" name="Object 4"/>
          <p:cNvGraphicFramePr>
            <a:graphicFrameLocks noChangeAspect="1"/>
          </p:cNvGraphicFramePr>
          <p:nvPr/>
        </p:nvGraphicFramePr>
        <p:xfrm>
          <a:off x="2362200" y="2590800"/>
          <a:ext cx="1839353" cy="609600"/>
        </p:xfrm>
        <a:graphic>
          <a:graphicData uri="http://schemas.openxmlformats.org/presentationml/2006/ole">
            <p:oleObj spid="_x0000_s208900" name="CS ChemDraw Drawing" r:id="rId5" imgW="1106181" imgH="366949" progId="ChemDraw.Document.6.0">
              <p:embed/>
            </p:oleObj>
          </a:graphicData>
        </a:graphic>
      </p:graphicFrame>
      <p:sp>
        <p:nvSpPr>
          <p:cNvPr id="7" name="TextBox 6"/>
          <p:cNvSpPr txBox="1"/>
          <p:nvPr/>
        </p:nvSpPr>
        <p:spPr>
          <a:xfrm>
            <a:off x="4645762" y="2800290"/>
            <a:ext cx="383438" cy="400110"/>
          </a:xfrm>
          <a:prstGeom prst="rect">
            <a:avLst/>
          </a:prstGeom>
          <a:noFill/>
        </p:spPr>
        <p:txBody>
          <a:bodyPr wrap="none" rtlCol="0">
            <a:spAutoFit/>
          </a:bodyPr>
          <a:lstStyle/>
          <a:p>
            <a:r>
              <a:rPr lang="en-US" sz="2000" dirty="0" smtClean="0">
                <a:latin typeface="Arial" pitchFamily="34" charset="0"/>
                <a:cs typeface="Arial" pitchFamily="34" charset="0"/>
              </a:rPr>
              <a:t>O</a:t>
            </a:r>
          </a:p>
        </p:txBody>
      </p:sp>
      <p:sp>
        <p:nvSpPr>
          <p:cNvPr id="8" name="TextBox 7"/>
          <p:cNvSpPr txBox="1"/>
          <p:nvPr/>
        </p:nvSpPr>
        <p:spPr>
          <a:xfrm>
            <a:off x="838200" y="3581400"/>
            <a:ext cx="1600200" cy="1323439"/>
          </a:xfrm>
          <a:prstGeom prst="rect">
            <a:avLst/>
          </a:prstGeom>
          <a:noFill/>
        </p:spPr>
        <p:txBody>
          <a:bodyPr wrap="square" rtlCol="0">
            <a:spAutoFit/>
          </a:bodyPr>
          <a:lstStyle/>
          <a:p>
            <a:r>
              <a:rPr lang="en-US" sz="2000" dirty="0" smtClean="0">
                <a:latin typeface="Arial" pitchFamily="34" charset="0"/>
                <a:cs typeface="Arial" pitchFamily="34" charset="0"/>
              </a:rPr>
              <a:t>C</a:t>
            </a:r>
            <a:r>
              <a:rPr lang="en-US" sz="2000" baseline="-25000" dirty="0" smtClean="0">
                <a:latin typeface="Arial" pitchFamily="34" charset="0"/>
                <a:cs typeface="Arial" pitchFamily="34" charset="0"/>
              </a:rPr>
              <a:t>3</a:t>
            </a:r>
            <a:r>
              <a:rPr lang="en-US" sz="2000" dirty="0" smtClean="0">
                <a:latin typeface="Arial" pitchFamily="34" charset="0"/>
                <a:cs typeface="Arial" pitchFamily="34" charset="0"/>
              </a:rPr>
              <a:t>H</a:t>
            </a:r>
            <a:r>
              <a:rPr lang="en-US" sz="2000" baseline="-25000" dirty="0" smtClean="0">
                <a:latin typeface="Arial" pitchFamily="34" charset="0"/>
                <a:cs typeface="Arial" pitchFamily="34" charset="0"/>
              </a:rPr>
              <a:t>7</a:t>
            </a:r>
          </a:p>
          <a:p>
            <a:r>
              <a:rPr lang="en-US" sz="2000" dirty="0" smtClean="0">
                <a:latin typeface="Arial" pitchFamily="34" charset="0"/>
                <a:cs typeface="Arial" pitchFamily="34" charset="0"/>
              </a:rPr>
              <a:t>(+O if you determined X=O)</a:t>
            </a:r>
          </a:p>
        </p:txBody>
      </p:sp>
      <p:sp>
        <p:nvSpPr>
          <p:cNvPr id="9" name="TextBox 8"/>
          <p:cNvSpPr txBox="1"/>
          <p:nvPr/>
        </p:nvSpPr>
        <p:spPr>
          <a:xfrm>
            <a:off x="2713111" y="3581400"/>
            <a:ext cx="944489" cy="400110"/>
          </a:xfrm>
          <a:prstGeom prst="rect">
            <a:avLst/>
          </a:prstGeom>
          <a:noFill/>
        </p:spPr>
        <p:txBody>
          <a:bodyPr wrap="none" rtlCol="0">
            <a:spAutoFit/>
          </a:bodyPr>
          <a:lstStyle/>
          <a:p>
            <a:r>
              <a:rPr lang="en-US" sz="2000" dirty="0" smtClean="0">
                <a:latin typeface="Arial" pitchFamily="34" charset="0"/>
                <a:cs typeface="Arial" pitchFamily="34" charset="0"/>
              </a:rPr>
              <a:t>C</a:t>
            </a:r>
            <a:r>
              <a:rPr lang="en-US" sz="2000" baseline="-25000" dirty="0" smtClean="0">
                <a:latin typeface="Arial" pitchFamily="34" charset="0"/>
                <a:cs typeface="Arial" pitchFamily="34" charset="0"/>
              </a:rPr>
              <a:t>4</a:t>
            </a:r>
            <a:r>
              <a:rPr lang="en-US" sz="2000" dirty="0" smtClean="0">
                <a:latin typeface="Arial" pitchFamily="34" charset="0"/>
                <a:cs typeface="Arial" pitchFamily="34" charset="0"/>
              </a:rPr>
              <a:t>H</a:t>
            </a:r>
            <a:r>
              <a:rPr lang="en-US" sz="2000" baseline="-25000" dirty="0" smtClean="0">
                <a:latin typeface="Arial" pitchFamily="34" charset="0"/>
                <a:cs typeface="Arial" pitchFamily="34" charset="0"/>
              </a:rPr>
              <a:t>7</a:t>
            </a:r>
            <a:r>
              <a:rPr lang="en-US" sz="2000" dirty="0" smtClean="0">
                <a:latin typeface="Arial" pitchFamily="34" charset="0"/>
                <a:cs typeface="Arial" pitchFamily="34" charset="0"/>
              </a:rPr>
              <a:t>O</a:t>
            </a:r>
          </a:p>
        </p:txBody>
      </p:sp>
      <p:sp>
        <p:nvSpPr>
          <p:cNvPr id="10" name="TextBox 9"/>
          <p:cNvSpPr txBox="1"/>
          <p:nvPr/>
        </p:nvSpPr>
        <p:spPr>
          <a:xfrm>
            <a:off x="1752600" y="2667000"/>
            <a:ext cx="425116" cy="584775"/>
          </a:xfrm>
          <a:prstGeom prst="rect">
            <a:avLst/>
          </a:prstGeom>
          <a:noFill/>
        </p:spPr>
        <p:txBody>
          <a:bodyPr wrap="none" rtlCol="0">
            <a:spAutoFit/>
          </a:bodyPr>
          <a:lstStyle/>
          <a:p>
            <a:r>
              <a:rPr lang="en-US" sz="3200" dirty="0" smtClean="0">
                <a:latin typeface="Arial" pitchFamily="34" charset="0"/>
                <a:cs typeface="Arial" pitchFamily="34" charset="0"/>
              </a:rPr>
              <a:t>+</a:t>
            </a:r>
          </a:p>
        </p:txBody>
      </p:sp>
      <p:sp>
        <p:nvSpPr>
          <p:cNvPr id="12" name="TextBox 11"/>
          <p:cNvSpPr txBox="1"/>
          <p:nvPr/>
        </p:nvSpPr>
        <p:spPr>
          <a:xfrm>
            <a:off x="4223084" y="2667000"/>
            <a:ext cx="425116" cy="584775"/>
          </a:xfrm>
          <a:prstGeom prst="rect">
            <a:avLst/>
          </a:prstGeom>
          <a:noFill/>
        </p:spPr>
        <p:txBody>
          <a:bodyPr wrap="none" rtlCol="0">
            <a:spAutoFit/>
          </a:bodyPr>
          <a:lstStyle/>
          <a:p>
            <a:r>
              <a:rPr lang="en-US" sz="3200" dirty="0" smtClean="0">
                <a:latin typeface="Arial" pitchFamily="34" charset="0"/>
                <a:cs typeface="Arial" pitchFamily="34" charset="0"/>
              </a:rPr>
              <a:t>+</a:t>
            </a:r>
          </a:p>
        </p:txBody>
      </p:sp>
      <p:graphicFrame>
        <p:nvGraphicFramePr>
          <p:cNvPr id="208902" name="Object 6"/>
          <p:cNvGraphicFramePr>
            <a:graphicFrameLocks noChangeAspect="1"/>
          </p:cNvGraphicFramePr>
          <p:nvPr/>
        </p:nvGraphicFramePr>
        <p:xfrm>
          <a:off x="5853586" y="2514600"/>
          <a:ext cx="3290414" cy="990600"/>
        </p:xfrm>
        <a:graphic>
          <a:graphicData uri="http://schemas.openxmlformats.org/presentationml/2006/ole">
            <p:oleObj spid="_x0000_s208902" name="CS ChemDraw Drawing" r:id="rId6" imgW="1803984" imgH="543668" progId="ChemDraw.Document.6.0">
              <p:embed/>
            </p:oleObj>
          </a:graphicData>
        </a:graphic>
      </p:graphicFrame>
      <p:sp>
        <p:nvSpPr>
          <p:cNvPr id="14" name="Right Arrow 13"/>
          <p:cNvSpPr/>
          <p:nvPr/>
        </p:nvSpPr>
        <p:spPr>
          <a:xfrm>
            <a:off x="5105400" y="28194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8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89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8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320675" y="2149475"/>
            <a:ext cx="1547813" cy="1050925"/>
            <a:chOff x="202" y="1354"/>
            <a:chExt cx="975" cy="662"/>
          </a:xfrm>
        </p:grpSpPr>
        <p:sp>
          <p:nvSpPr>
            <p:cNvPr id="25603" name="Text Box 3"/>
            <p:cNvSpPr txBox="1">
              <a:spLocks noChangeArrowheads="1"/>
            </p:cNvSpPr>
            <p:nvPr/>
          </p:nvSpPr>
          <p:spPr bwMode="auto">
            <a:xfrm>
              <a:off x="336" y="1728"/>
              <a:ext cx="841" cy="288"/>
            </a:xfrm>
            <a:prstGeom prst="rect">
              <a:avLst/>
            </a:prstGeom>
            <a:noFill/>
            <a:ln w="9525">
              <a:noFill/>
              <a:miter lim="800000"/>
              <a:headEnd/>
              <a:tailEnd/>
            </a:ln>
            <a:effectLst/>
          </p:spPr>
          <p:txBody>
            <a:bodyPr wrap="none">
              <a:spAutoFit/>
            </a:bodyPr>
            <a:lstStyle/>
            <a:p>
              <a:r>
                <a:rPr lang="en-US" sz="2400">
                  <a:latin typeface="Times"/>
                </a:rPr>
                <a:t>C</a:t>
              </a:r>
              <a:r>
                <a:rPr lang="en-US" sz="2400" baseline="-25000">
                  <a:latin typeface="Times"/>
                </a:rPr>
                <a:t>3</a:t>
              </a:r>
              <a:r>
                <a:rPr lang="en-US" sz="2400">
                  <a:latin typeface="Times"/>
                </a:rPr>
                <a:t>H</a:t>
              </a:r>
              <a:r>
                <a:rPr lang="en-US" sz="2400" baseline="-25000">
                  <a:latin typeface="Times"/>
                </a:rPr>
                <a:t>5</a:t>
              </a:r>
              <a:r>
                <a:rPr lang="en-US" sz="2400">
                  <a:latin typeface="Times"/>
                </a:rPr>
                <a:t>BrO</a:t>
              </a:r>
            </a:p>
          </p:txBody>
        </p:sp>
        <p:sp>
          <p:nvSpPr>
            <p:cNvPr id="25604" name="Text Box 4"/>
            <p:cNvSpPr txBox="1">
              <a:spLocks noChangeArrowheads="1"/>
            </p:cNvSpPr>
            <p:nvPr/>
          </p:nvSpPr>
          <p:spPr bwMode="auto">
            <a:xfrm>
              <a:off x="202" y="1354"/>
              <a:ext cx="948" cy="288"/>
            </a:xfrm>
            <a:prstGeom prst="rect">
              <a:avLst/>
            </a:prstGeom>
            <a:noFill/>
            <a:ln w="9525">
              <a:noFill/>
              <a:miter lim="800000"/>
              <a:headEnd/>
              <a:tailEnd/>
            </a:ln>
            <a:effectLst/>
          </p:spPr>
          <p:txBody>
            <a:bodyPr wrap="none">
              <a:spAutoFit/>
            </a:bodyPr>
            <a:lstStyle/>
            <a:p>
              <a:r>
                <a:rPr lang="en-US" sz="2400">
                  <a:latin typeface="Times"/>
                </a:rPr>
                <a:t>Example:  </a:t>
              </a:r>
            </a:p>
          </p:txBody>
        </p:sp>
      </p:grpSp>
      <p:sp>
        <p:nvSpPr>
          <p:cNvPr id="25605" name="Text Box 5"/>
          <p:cNvSpPr txBox="1">
            <a:spLocks noChangeArrowheads="1"/>
          </p:cNvSpPr>
          <p:nvPr/>
        </p:nvSpPr>
        <p:spPr bwMode="auto">
          <a:xfrm>
            <a:off x="5791200" y="2438400"/>
            <a:ext cx="1338828" cy="461665"/>
          </a:xfrm>
          <a:prstGeom prst="rect">
            <a:avLst/>
          </a:prstGeom>
          <a:noFill/>
          <a:ln w="9525">
            <a:noFill/>
            <a:miter lim="800000"/>
            <a:headEnd/>
            <a:tailEnd/>
          </a:ln>
          <a:effectLst/>
        </p:spPr>
        <p:txBody>
          <a:bodyPr wrap="none">
            <a:spAutoFit/>
          </a:bodyPr>
          <a:lstStyle/>
          <a:p>
            <a:r>
              <a:rPr lang="en-US" sz="2400" dirty="0" smtClean="0">
                <a:latin typeface="Times"/>
              </a:rPr>
              <a:t>DBE </a:t>
            </a:r>
            <a:r>
              <a:rPr lang="en-US" sz="2400" dirty="0">
                <a:latin typeface="Times"/>
              </a:rPr>
              <a:t>= 1</a:t>
            </a:r>
          </a:p>
        </p:txBody>
      </p:sp>
      <p:sp>
        <p:nvSpPr>
          <p:cNvPr id="25606" name="Text Box 6"/>
          <p:cNvSpPr txBox="1">
            <a:spLocks noChangeArrowheads="1"/>
          </p:cNvSpPr>
          <p:nvPr/>
        </p:nvSpPr>
        <p:spPr bwMode="auto">
          <a:xfrm>
            <a:off x="2438400" y="2362200"/>
            <a:ext cx="3009157" cy="1200329"/>
          </a:xfrm>
          <a:prstGeom prst="rect">
            <a:avLst/>
          </a:prstGeom>
          <a:noFill/>
          <a:ln w="9525">
            <a:noFill/>
            <a:miter lim="800000"/>
            <a:headEnd/>
            <a:tailEnd/>
          </a:ln>
          <a:effectLst/>
        </p:spPr>
        <p:txBody>
          <a:bodyPr wrap="none">
            <a:spAutoFit/>
          </a:bodyPr>
          <a:lstStyle/>
          <a:p>
            <a:r>
              <a:rPr lang="en-US" sz="2400" dirty="0" smtClean="0">
                <a:latin typeface="Times"/>
              </a:rPr>
              <a:t>C</a:t>
            </a:r>
            <a:r>
              <a:rPr lang="en-US" sz="2400" baseline="-25000" dirty="0" smtClean="0">
                <a:latin typeface="Times"/>
              </a:rPr>
              <a:t>3</a:t>
            </a:r>
            <a:r>
              <a:rPr lang="en-US" sz="2400" dirty="0" smtClean="0">
                <a:latin typeface="Times"/>
              </a:rPr>
              <a:t>: saturated = 8H</a:t>
            </a:r>
          </a:p>
          <a:p>
            <a:r>
              <a:rPr lang="en-US" dirty="0" smtClean="0">
                <a:latin typeface="Times"/>
              </a:rPr>
              <a:t>5H+Br =“6H”</a:t>
            </a:r>
          </a:p>
          <a:p>
            <a:r>
              <a:rPr lang="en-US" sz="2400" dirty="0" smtClean="0">
                <a:latin typeface="Times"/>
              </a:rPr>
              <a:t>2H missing so 1DBE</a:t>
            </a:r>
            <a:endParaRPr lang="en-US" sz="2400" dirty="0">
              <a:latin typeface="Times"/>
            </a:endParaRPr>
          </a:p>
        </p:txBody>
      </p:sp>
      <p:pic>
        <p:nvPicPr>
          <p:cNvPr id="25609" name="Picture 9"/>
          <p:cNvPicPr>
            <a:picLocks noChangeAspect="1" noChangeArrowheads="1"/>
          </p:cNvPicPr>
          <p:nvPr/>
        </p:nvPicPr>
        <p:blipFill>
          <a:blip r:embed="rId2" cstate="print"/>
          <a:srcRect/>
          <a:stretch>
            <a:fillRect/>
          </a:stretch>
        </p:blipFill>
        <p:spPr bwMode="auto">
          <a:xfrm>
            <a:off x="6019800" y="3048000"/>
            <a:ext cx="2514600" cy="1268413"/>
          </a:xfrm>
          <a:prstGeom prst="rect">
            <a:avLst/>
          </a:prstGeom>
          <a:noFill/>
          <a:ln w="9525">
            <a:noFill/>
            <a:miter lim="800000"/>
            <a:headEnd/>
            <a:tailEnd/>
          </a:ln>
          <a:effectLst/>
        </p:spPr>
      </p:pic>
      <p:grpSp>
        <p:nvGrpSpPr>
          <p:cNvPr id="3" name="Group 10"/>
          <p:cNvGrpSpPr>
            <a:grpSpLocks/>
          </p:cNvGrpSpPr>
          <p:nvPr/>
        </p:nvGrpSpPr>
        <p:grpSpPr bwMode="auto">
          <a:xfrm>
            <a:off x="320675" y="4740275"/>
            <a:ext cx="1504950" cy="1050925"/>
            <a:chOff x="202" y="1354"/>
            <a:chExt cx="948" cy="662"/>
          </a:xfrm>
        </p:grpSpPr>
        <p:sp>
          <p:nvSpPr>
            <p:cNvPr id="25611" name="Text Box 11"/>
            <p:cNvSpPr txBox="1">
              <a:spLocks noChangeArrowheads="1"/>
            </p:cNvSpPr>
            <p:nvPr/>
          </p:nvSpPr>
          <p:spPr bwMode="auto">
            <a:xfrm>
              <a:off x="336" y="1728"/>
              <a:ext cx="788" cy="288"/>
            </a:xfrm>
            <a:prstGeom prst="rect">
              <a:avLst/>
            </a:prstGeom>
            <a:noFill/>
            <a:ln w="9525">
              <a:noFill/>
              <a:miter lim="800000"/>
              <a:headEnd/>
              <a:tailEnd/>
            </a:ln>
            <a:effectLst/>
          </p:spPr>
          <p:txBody>
            <a:bodyPr wrap="none">
              <a:spAutoFit/>
            </a:bodyPr>
            <a:lstStyle/>
            <a:p>
              <a:r>
                <a:rPr lang="en-US" sz="2400">
                  <a:latin typeface="Times"/>
                </a:rPr>
                <a:t>C</a:t>
              </a:r>
              <a:r>
                <a:rPr lang="en-US" sz="2400" baseline="-25000">
                  <a:latin typeface="Times"/>
                </a:rPr>
                <a:t>4</a:t>
              </a:r>
              <a:r>
                <a:rPr lang="en-US" sz="2400">
                  <a:latin typeface="Times"/>
                </a:rPr>
                <a:t>H</a:t>
              </a:r>
              <a:r>
                <a:rPr lang="en-US" sz="2400" baseline="-25000">
                  <a:latin typeface="Times"/>
                </a:rPr>
                <a:t>7</a:t>
              </a:r>
              <a:r>
                <a:rPr lang="en-US" sz="2400">
                  <a:latin typeface="Times"/>
                </a:rPr>
                <a:t>NO</a:t>
              </a:r>
            </a:p>
          </p:txBody>
        </p:sp>
        <p:sp>
          <p:nvSpPr>
            <p:cNvPr id="25612" name="Text Box 12"/>
            <p:cNvSpPr txBox="1">
              <a:spLocks noChangeArrowheads="1"/>
            </p:cNvSpPr>
            <p:nvPr/>
          </p:nvSpPr>
          <p:spPr bwMode="auto">
            <a:xfrm>
              <a:off x="202" y="1354"/>
              <a:ext cx="948" cy="288"/>
            </a:xfrm>
            <a:prstGeom prst="rect">
              <a:avLst/>
            </a:prstGeom>
            <a:noFill/>
            <a:ln w="9525">
              <a:noFill/>
              <a:miter lim="800000"/>
              <a:headEnd/>
              <a:tailEnd/>
            </a:ln>
            <a:effectLst/>
          </p:spPr>
          <p:txBody>
            <a:bodyPr wrap="none">
              <a:spAutoFit/>
            </a:bodyPr>
            <a:lstStyle/>
            <a:p>
              <a:r>
                <a:rPr lang="en-US" sz="2400">
                  <a:latin typeface="Times"/>
                </a:rPr>
                <a:t>Example:  </a:t>
              </a:r>
            </a:p>
          </p:txBody>
        </p:sp>
      </p:grpSp>
      <p:sp>
        <p:nvSpPr>
          <p:cNvPr id="25613" name="Text Box 13"/>
          <p:cNvSpPr txBox="1">
            <a:spLocks noChangeArrowheads="1"/>
          </p:cNvSpPr>
          <p:nvPr/>
        </p:nvSpPr>
        <p:spPr bwMode="auto">
          <a:xfrm>
            <a:off x="5791200" y="5029200"/>
            <a:ext cx="1338828" cy="461665"/>
          </a:xfrm>
          <a:prstGeom prst="rect">
            <a:avLst/>
          </a:prstGeom>
          <a:noFill/>
          <a:ln w="9525">
            <a:noFill/>
            <a:miter lim="800000"/>
            <a:headEnd/>
            <a:tailEnd/>
          </a:ln>
          <a:effectLst/>
        </p:spPr>
        <p:txBody>
          <a:bodyPr wrap="none">
            <a:spAutoFit/>
          </a:bodyPr>
          <a:lstStyle/>
          <a:p>
            <a:r>
              <a:rPr lang="en-US" sz="2400" dirty="0" smtClean="0">
                <a:latin typeface="Times"/>
              </a:rPr>
              <a:t>DBE </a:t>
            </a:r>
            <a:r>
              <a:rPr lang="en-US" sz="2400" dirty="0">
                <a:latin typeface="Times"/>
              </a:rPr>
              <a:t>= 2</a:t>
            </a:r>
          </a:p>
        </p:txBody>
      </p:sp>
      <p:sp>
        <p:nvSpPr>
          <p:cNvPr id="25614" name="Text Box 14"/>
          <p:cNvSpPr txBox="1">
            <a:spLocks noChangeArrowheads="1"/>
          </p:cNvSpPr>
          <p:nvPr/>
        </p:nvSpPr>
        <p:spPr bwMode="auto">
          <a:xfrm>
            <a:off x="2133600" y="4953000"/>
            <a:ext cx="3609899" cy="830997"/>
          </a:xfrm>
          <a:prstGeom prst="rect">
            <a:avLst/>
          </a:prstGeom>
          <a:noFill/>
          <a:ln w="9525">
            <a:noFill/>
            <a:miter lim="800000"/>
            <a:headEnd/>
            <a:tailEnd/>
          </a:ln>
          <a:effectLst/>
        </p:spPr>
        <p:txBody>
          <a:bodyPr wrap="none">
            <a:spAutoFit/>
          </a:bodyPr>
          <a:lstStyle/>
          <a:p>
            <a:r>
              <a:rPr lang="en-US" sz="2400" dirty="0" smtClean="0">
                <a:latin typeface="Times"/>
              </a:rPr>
              <a:t>C</a:t>
            </a:r>
            <a:r>
              <a:rPr lang="en-US" sz="2400" baseline="-25000" dirty="0" smtClean="0">
                <a:latin typeface="Times"/>
              </a:rPr>
              <a:t>4</a:t>
            </a:r>
            <a:r>
              <a:rPr lang="en-US" sz="2400" dirty="0" smtClean="0">
                <a:latin typeface="Times"/>
              </a:rPr>
              <a:t>N: </a:t>
            </a:r>
            <a:r>
              <a:rPr lang="en-US" sz="2400" dirty="0" err="1" smtClean="0">
                <a:latin typeface="Times"/>
              </a:rPr>
              <a:t>Sat’d</a:t>
            </a:r>
            <a:r>
              <a:rPr lang="en-US" sz="2400" dirty="0" smtClean="0">
                <a:latin typeface="Times"/>
              </a:rPr>
              <a:t> = 10+1 = 11H</a:t>
            </a:r>
          </a:p>
          <a:p>
            <a:r>
              <a:rPr lang="en-US" dirty="0" smtClean="0">
                <a:latin typeface="Times"/>
              </a:rPr>
              <a:t>4H missing so 2 DBE</a:t>
            </a:r>
            <a:endParaRPr lang="en-US" sz="2400" dirty="0">
              <a:latin typeface="Times"/>
            </a:endParaRPr>
          </a:p>
        </p:txBody>
      </p:sp>
      <p:pic>
        <p:nvPicPr>
          <p:cNvPr id="25616" name="Picture 16"/>
          <p:cNvPicPr>
            <a:picLocks noChangeAspect="1" noChangeArrowheads="1"/>
          </p:cNvPicPr>
          <p:nvPr/>
        </p:nvPicPr>
        <p:blipFill>
          <a:blip r:embed="rId3" cstate="print"/>
          <a:srcRect/>
          <a:stretch>
            <a:fillRect/>
          </a:stretch>
        </p:blipFill>
        <p:spPr bwMode="auto">
          <a:xfrm>
            <a:off x="5791200" y="5486400"/>
            <a:ext cx="2971800" cy="11318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60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560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560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256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56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561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561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25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uild="p" autoUpdateAnimBg="0"/>
      <p:bldP spid="25606" grpId="0" build="p" autoUpdateAnimBg="0"/>
      <p:bldP spid="25613" grpId="0" build="p" autoUpdateAnimBg="0"/>
      <p:bldP spid="25614"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09600"/>
            <a:ext cx="8077200" cy="5016758"/>
          </a:xfrm>
          <a:prstGeom prst="rect">
            <a:avLst/>
          </a:prstGeom>
          <a:noFill/>
        </p:spPr>
        <p:txBody>
          <a:bodyPr wrap="square" rtlCol="0">
            <a:spAutoFit/>
          </a:bodyPr>
          <a:lstStyle/>
          <a:p>
            <a:pPr>
              <a:buFont typeface="Arial" pitchFamily="34" charset="0"/>
              <a:buChar char="•"/>
            </a:pPr>
            <a:r>
              <a:rPr lang="en-US" sz="3200" dirty="0" smtClean="0">
                <a:latin typeface="Arial" pitchFamily="34" charset="0"/>
                <a:cs typeface="Arial" pitchFamily="34" charset="0"/>
              </a:rPr>
              <a:t>The n+1 rule assumes that the </a:t>
            </a:r>
            <a:r>
              <a:rPr lang="en-US" sz="3200" i="1" dirty="0" smtClean="0">
                <a:latin typeface="Arial" pitchFamily="34" charset="0"/>
                <a:cs typeface="Arial" pitchFamily="34" charset="0"/>
              </a:rPr>
              <a:t>J</a:t>
            </a:r>
            <a:r>
              <a:rPr lang="en-US" sz="3200" dirty="0" smtClean="0">
                <a:latin typeface="Arial" pitchFamily="34" charset="0"/>
                <a:cs typeface="Arial" pitchFamily="34" charset="0"/>
              </a:rPr>
              <a:t> values between all neighboring protons is the same.  This will be true if all the neighboring protons are the same by exchange or by symmetry.</a:t>
            </a:r>
          </a:p>
          <a:p>
            <a:endParaRPr lang="en-US" sz="3200" dirty="0" smtClean="0">
              <a:latin typeface="Arial" pitchFamily="34" charset="0"/>
              <a:cs typeface="Arial" pitchFamily="34" charset="0"/>
            </a:endParaRPr>
          </a:p>
          <a:p>
            <a:pPr>
              <a:buFont typeface="Arial" pitchFamily="34" charset="0"/>
              <a:buChar char="•"/>
            </a:pPr>
            <a:r>
              <a:rPr lang="en-US" sz="3200" dirty="0" smtClean="0">
                <a:latin typeface="Arial" pitchFamily="34" charset="0"/>
                <a:cs typeface="Arial" pitchFamily="34" charset="0"/>
              </a:rPr>
              <a:t>The rule also holds relatively well for alkyl chains, particularly on less powerful spectrometers where slight differences in </a:t>
            </a:r>
            <a:r>
              <a:rPr lang="en-US" sz="3200" i="1" dirty="0" smtClean="0">
                <a:latin typeface="Arial" pitchFamily="34" charset="0"/>
                <a:cs typeface="Arial" pitchFamily="34" charset="0"/>
              </a:rPr>
              <a:t>J </a:t>
            </a:r>
            <a:r>
              <a:rPr lang="en-US" sz="3200" dirty="0" smtClean="0">
                <a:latin typeface="Arial" pitchFamily="34" charset="0"/>
                <a:cs typeface="Arial" pitchFamily="34" charset="0"/>
              </a:rPr>
              <a:t>couplings aren’t resolved.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762000"/>
            <a:ext cx="8001000" cy="3046988"/>
          </a:xfrm>
          <a:prstGeom prst="rect">
            <a:avLst/>
          </a:prstGeom>
          <a:noFill/>
        </p:spPr>
        <p:txBody>
          <a:bodyPr wrap="square" rtlCol="0">
            <a:spAutoFit/>
          </a:bodyPr>
          <a:lstStyle/>
          <a:p>
            <a:r>
              <a:rPr lang="en-US" sz="3200" dirty="0" smtClean="0">
                <a:latin typeface="Arial" pitchFamily="34" charset="0"/>
                <a:cs typeface="Arial" pitchFamily="34" charset="0"/>
              </a:rPr>
              <a:t>When the coupling constants are different to different neighboring protons, more complex patterns result.  </a:t>
            </a:r>
          </a:p>
          <a:p>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This is commonly seen in cyclic </a:t>
            </a:r>
            <a:r>
              <a:rPr lang="en-US" sz="3200" dirty="0" err="1" smtClean="0">
                <a:latin typeface="Arial" pitchFamily="34" charset="0"/>
                <a:cs typeface="Arial" pitchFamily="34" charset="0"/>
              </a:rPr>
              <a:t>alkanes</a:t>
            </a:r>
            <a:r>
              <a:rPr lang="en-US" sz="3200" dirty="0" smtClean="0">
                <a:latin typeface="Arial" pitchFamily="34" charset="0"/>
                <a:cs typeface="Arial" pitchFamily="34" charset="0"/>
              </a:rPr>
              <a:t>, alkenes, and substituted benzenes.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15.40.jpg</a:t>
            </a:r>
          </a:p>
        </p:txBody>
      </p:sp>
      <p:pic>
        <p:nvPicPr>
          <p:cNvPr id="26627" name="Picture 3" descr="c:\Documents and Settings\sobrien.WWNNT.000\Desktop\Orgo3_jpg_for_ppt\ch15\15.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1" name="Picture 5"/>
          <p:cNvPicPr>
            <a:picLocks noChangeAspect="1" noChangeArrowheads="1"/>
          </p:cNvPicPr>
          <p:nvPr/>
        </p:nvPicPr>
        <p:blipFill>
          <a:blip r:embed="rId4" cstate="print"/>
          <a:srcRect/>
          <a:stretch>
            <a:fillRect/>
          </a:stretch>
        </p:blipFill>
        <p:spPr bwMode="auto">
          <a:xfrm>
            <a:off x="-76200" y="1657350"/>
            <a:ext cx="9371526" cy="5200650"/>
          </a:xfrm>
          <a:prstGeom prst="rect">
            <a:avLst/>
          </a:prstGeom>
          <a:noFill/>
          <a:ln w="9525">
            <a:noFill/>
            <a:miter lim="800000"/>
            <a:headEnd/>
            <a:tailEnd/>
          </a:ln>
          <a:effectLst/>
        </p:spPr>
      </p:pic>
      <p:graphicFrame>
        <p:nvGraphicFramePr>
          <p:cNvPr id="126984" name="Object 8"/>
          <p:cNvGraphicFramePr>
            <a:graphicFrameLocks noChangeAspect="1"/>
          </p:cNvGraphicFramePr>
          <p:nvPr/>
        </p:nvGraphicFramePr>
        <p:xfrm>
          <a:off x="1981200" y="2209800"/>
          <a:ext cx="2177612" cy="1374775"/>
        </p:xfrm>
        <a:graphic>
          <a:graphicData uri="http://schemas.openxmlformats.org/presentationml/2006/ole">
            <p:oleObj spid="_x0000_s126984" name="CS ChemDraw Drawing" r:id="rId5" imgW="973202" imgH="613653" progId="ChemDraw.Document.6.0">
              <p:embed/>
            </p:oleObj>
          </a:graphicData>
        </a:graphic>
      </p:graphicFrame>
      <p:sp>
        <p:nvSpPr>
          <p:cNvPr id="10" name="TextBox 9"/>
          <p:cNvSpPr txBox="1"/>
          <p:nvPr/>
        </p:nvSpPr>
        <p:spPr>
          <a:xfrm>
            <a:off x="7162800" y="3962400"/>
            <a:ext cx="389850" cy="461665"/>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A</a:t>
            </a:r>
          </a:p>
        </p:txBody>
      </p:sp>
      <p:sp>
        <p:nvSpPr>
          <p:cNvPr id="11" name="TextBox 10"/>
          <p:cNvSpPr txBox="1"/>
          <p:nvPr/>
        </p:nvSpPr>
        <p:spPr>
          <a:xfrm>
            <a:off x="5257800" y="3962400"/>
            <a:ext cx="441146" cy="461665"/>
          </a:xfrm>
          <a:prstGeom prst="rect">
            <a:avLst/>
          </a:prstGeom>
          <a:noFill/>
        </p:spPr>
        <p:txBody>
          <a:bodyPr wrap="none" rtlCol="0">
            <a:spAutoFit/>
          </a:bodyPr>
          <a:lstStyle/>
          <a:p>
            <a:r>
              <a:rPr lang="en-US" dirty="0" smtClean="0">
                <a:latin typeface="Arial" pitchFamily="34" charset="0"/>
                <a:cs typeface="Arial" pitchFamily="34" charset="0"/>
              </a:rPr>
              <a:t>M</a:t>
            </a:r>
          </a:p>
        </p:txBody>
      </p:sp>
      <p:sp>
        <p:nvSpPr>
          <p:cNvPr id="12" name="TextBox 11"/>
          <p:cNvSpPr txBox="1"/>
          <p:nvPr/>
        </p:nvSpPr>
        <p:spPr>
          <a:xfrm>
            <a:off x="1524000" y="5181600"/>
            <a:ext cx="389850" cy="461665"/>
          </a:xfrm>
          <a:prstGeom prst="rect">
            <a:avLst/>
          </a:prstGeom>
          <a:noFill/>
        </p:spPr>
        <p:txBody>
          <a:bodyPr wrap="none" rtlCol="0">
            <a:spAutoFit/>
          </a:bodyPr>
          <a:lstStyle/>
          <a:p>
            <a:r>
              <a:rPr lang="en-US" dirty="0" smtClean="0">
                <a:solidFill>
                  <a:schemeClr val="accent2"/>
                </a:solidFill>
                <a:latin typeface="Arial" pitchFamily="34" charset="0"/>
                <a:cs typeface="Arial" pitchFamily="34" charset="0"/>
              </a:rPr>
              <a:t>X</a:t>
            </a:r>
          </a:p>
        </p:txBody>
      </p:sp>
      <p:sp>
        <p:nvSpPr>
          <p:cNvPr id="13" name="TextBox 12"/>
          <p:cNvSpPr txBox="1"/>
          <p:nvPr/>
        </p:nvSpPr>
        <p:spPr>
          <a:xfrm>
            <a:off x="304800" y="457200"/>
            <a:ext cx="8839200" cy="1015663"/>
          </a:xfrm>
          <a:prstGeom prst="rect">
            <a:avLst/>
          </a:prstGeom>
          <a:solidFill>
            <a:srgbClr val="00B050"/>
          </a:solidFill>
        </p:spPr>
        <p:txBody>
          <a:bodyPr wrap="square" rtlCol="0">
            <a:spAutoFit/>
          </a:bodyPr>
          <a:lstStyle/>
          <a:p>
            <a:r>
              <a:rPr lang="en-US" sz="2000" dirty="0" smtClean="0">
                <a:latin typeface="Arial" pitchFamily="34" charset="0"/>
                <a:cs typeface="Arial" pitchFamily="34" charset="0"/>
              </a:rPr>
              <a:t>See: </a:t>
            </a:r>
            <a:r>
              <a:rPr lang="en-US" sz="2000" dirty="0" smtClean="0">
                <a:latin typeface="Arial" pitchFamily="34" charset="0"/>
                <a:cs typeface="Arial" pitchFamily="34" charset="0"/>
                <a:hlinkClick r:id="rId6"/>
              </a:rPr>
              <a:t>http://orgchem.colorado.edu/hndbksupport/nmrtheory/splittingcomplex.html</a:t>
            </a: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for a discussion of the NMR of styrene oxide.</a:t>
            </a:r>
            <a:endParaRPr lang="en-US" sz="2000" dirty="0" err="1"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15.42.jpg</a:t>
            </a:r>
          </a:p>
        </p:txBody>
      </p:sp>
      <p:pic>
        <p:nvPicPr>
          <p:cNvPr id="27651" name="Picture 3" descr="c:\Documents and Settings\sobrien.WWNNT.000\Desktop\Orgo3_jpg_for_ppt\ch15\15.4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cstate="print"/>
          <a:srcRect/>
          <a:stretch>
            <a:fillRect/>
          </a:stretch>
        </p:blipFill>
        <p:spPr bwMode="auto">
          <a:xfrm>
            <a:off x="228599" y="457200"/>
            <a:ext cx="8636493" cy="3962400"/>
          </a:xfrm>
          <a:prstGeom prst="rect">
            <a:avLst/>
          </a:prstGeom>
          <a:noFill/>
          <a:ln w="9525">
            <a:noFill/>
            <a:miter lim="800000"/>
            <a:headEnd/>
            <a:tailEnd/>
          </a:ln>
          <a:effectLst/>
        </p:spPr>
      </p:pic>
      <p:sp>
        <p:nvSpPr>
          <p:cNvPr id="3" name="TextBox 2"/>
          <p:cNvSpPr txBox="1"/>
          <p:nvPr/>
        </p:nvSpPr>
        <p:spPr>
          <a:xfrm>
            <a:off x="381000" y="4800600"/>
            <a:ext cx="8534400" cy="1077218"/>
          </a:xfrm>
          <a:prstGeom prst="rect">
            <a:avLst/>
          </a:prstGeom>
          <a:noFill/>
        </p:spPr>
        <p:txBody>
          <a:bodyPr wrap="square" rtlCol="0">
            <a:spAutoFit/>
          </a:bodyPr>
          <a:lstStyle/>
          <a:p>
            <a:r>
              <a:rPr lang="en-US" sz="3200" dirty="0" smtClean="0">
                <a:latin typeface="Arial" pitchFamily="34" charset="0"/>
                <a:cs typeface="Arial" pitchFamily="34" charset="0"/>
              </a:rPr>
              <a:t>Note </a:t>
            </a:r>
            <a:r>
              <a:rPr lang="en-US" sz="3200" i="1" dirty="0" smtClean="0">
                <a:latin typeface="Arial" pitchFamily="34" charset="0"/>
                <a:cs typeface="Arial" pitchFamily="34" charset="0"/>
              </a:rPr>
              <a:t>J</a:t>
            </a:r>
            <a:r>
              <a:rPr lang="en-US" sz="3200" dirty="0" smtClean="0">
                <a:latin typeface="Arial" pitchFamily="34" charset="0"/>
                <a:cs typeface="Arial" pitchFamily="34" charset="0"/>
              </a:rPr>
              <a:t>s are largest when the dihedral angle is 0</a:t>
            </a:r>
            <a:r>
              <a:rPr lang="en-US" sz="3200" dirty="0" smtClean="0">
                <a:latin typeface="Arial" pitchFamily="34" charset="0"/>
                <a:cs typeface="Arial" pitchFamily="34" charset="0"/>
                <a:sym typeface="Symbol"/>
              </a:rPr>
              <a:t></a:t>
            </a:r>
            <a:r>
              <a:rPr lang="en-US" sz="3200" dirty="0" smtClean="0">
                <a:latin typeface="Arial" pitchFamily="34" charset="0"/>
                <a:cs typeface="Arial" pitchFamily="34" charset="0"/>
              </a:rPr>
              <a:t> or 180</a:t>
            </a:r>
            <a:r>
              <a:rPr lang="en-US" sz="3200" dirty="0" smtClean="0">
                <a:latin typeface="Arial" pitchFamily="34" charset="0"/>
                <a:cs typeface="Arial" pitchFamily="34" charset="0"/>
                <a:sym typeface="Symbol"/>
              </a:rPr>
              <a:t>. </a:t>
            </a:r>
            <a:endParaRPr lang="en-US" sz="3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609600" y="176213"/>
            <a:ext cx="8250238" cy="6300787"/>
          </a:xfrm>
          <a:prstGeom prst="rect">
            <a:avLst/>
          </a:prstGeom>
          <a:noFill/>
        </p:spPr>
      </p:pic>
      <p:pic>
        <p:nvPicPr>
          <p:cNvPr id="103427" name="Picture 3"/>
          <p:cNvPicPr>
            <a:picLocks noChangeAspect="1" noChangeArrowheads="1"/>
          </p:cNvPicPr>
          <p:nvPr/>
        </p:nvPicPr>
        <p:blipFill>
          <a:blip r:embed="rId4" cstate="print"/>
          <a:srcRect/>
          <a:stretch>
            <a:fillRect/>
          </a:stretch>
        </p:blipFill>
        <p:spPr bwMode="auto">
          <a:xfrm>
            <a:off x="2362200" y="152400"/>
            <a:ext cx="3141663" cy="2020888"/>
          </a:xfrm>
          <a:prstGeom prst="rect">
            <a:avLst/>
          </a:prstGeom>
          <a:solidFill>
            <a:schemeClr val="bg1"/>
          </a:solidFill>
          <a:ln w="9525">
            <a:noFill/>
            <a:miter lim="800000"/>
            <a:headEnd/>
            <a:tailEnd/>
          </a:ln>
          <a:effectLst/>
        </p:spPr>
      </p:pic>
      <p:sp>
        <p:nvSpPr>
          <p:cNvPr id="103428" name="Freeform 4"/>
          <p:cNvSpPr>
            <a:spLocks/>
          </p:cNvSpPr>
          <p:nvPr/>
        </p:nvSpPr>
        <p:spPr bwMode="auto">
          <a:xfrm>
            <a:off x="4495800" y="1905000"/>
            <a:ext cx="1295400" cy="1930400"/>
          </a:xfrm>
          <a:custGeom>
            <a:avLst/>
            <a:gdLst/>
            <a:ahLst/>
            <a:cxnLst>
              <a:cxn ang="0">
                <a:pos x="0" y="24"/>
              </a:cxn>
              <a:cxn ang="0">
                <a:pos x="144" y="24"/>
              </a:cxn>
              <a:cxn ang="0">
                <a:pos x="720" y="168"/>
              </a:cxn>
              <a:cxn ang="0">
                <a:pos x="96" y="552"/>
              </a:cxn>
              <a:cxn ang="0">
                <a:pos x="816" y="552"/>
              </a:cxn>
            </a:cxnLst>
            <a:rect l="0" t="0" r="r" b="b"/>
            <a:pathLst>
              <a:path w="816" h="616">
                <a:moveTo>
                  <a:pt x="0" y="24"/>
                </a:moveTo>
                <a:cubicBezTo>
                  <a:pt x="12" y="12"/>
                  <a:pt x="24" y="0"/>
                  <a:pt x="144" y="24"/>
                </a:cubicBezTo>
                <a:cubicBezTo>
                  <a:pt x="264" y="48"/>
                  <a:pt x="728" y="80"/>
                  <a:pt x="720" y="168"/>
                </a:cubicBezTo>
                <a:cubicBezTo>
                  <a:pt x="712" y="256"/>
                  <a:pt x="80" y="488"/>
                  <a:pt x="96" y="552"/>
                </a:cubicBezTo>
                <a:cubicBezTo>
                  <a:pt x="112" y="616"/>
                  <a:pt x="464" y="584"/>
                  <a:pt x="816" y="552"/>
                </a:cubicBezTo>
              </a:path>
            </a:pathLst>
          </a:custGeom>
          <a:noFill/>
          <a:ln w="9525">
            <a:solidFill>
              <a:schemeClr val="tx1"/>
            </a:solidFill>
            <a:round/>
            <a:headEnd type="none" w="med" len="med"/>
            <a:tailEnd type="arrow" w="med" len="med"/>
          </a:ln>
          <a:effectLst/>
        </p:spPr>
        <p:txBody>
          <a:bodyPr wrap="none" anchor="ctr"/>
          <a:lstStyle/>
          <a:p>
            <a:endParaRPr lang="en-US"/>
          </a:p>
        </p:txBody>
      </p:sp>
      <p:sp>
        <p:nvSpPr>
          <p:cNvPr id="103429" name="Text Box 5"/>
          <p:cNvSpPr txBox="1">
            <a:spLocks noChangeArrowheads="1"/>
          </p:cNvSpPr>
          <p:nvPr/>
        </p:nvSpPr>
        <p:spPr bwMode="auto">
          <a:xfrm>
            <a:off x="6019800" y="1543050"/>
            <a:ext cx="411163" cy="304800"/>
          </a:xfrm>
          <a:prstGeom prst="rect">
            <a:avLst/>
          </a:prstGeom>
          <a:noFill/>
          <a:ln w="9525">
            <a:noFill/>
            <a:miter lim="800000"/>
            <a:headEnd/>
            <a:tailEnd/>
          </a:ln>
          <a:effectLst/>
        </p:spPr>
        <p:txBody>
          <a:bodyPr wrap="none">
            <a:spAutoFit/>
          </a:bodyPr>
          <a:lstStyle/>
          <a:p>
            <a:r>
              <a:rPr lang="en-US"/>
              <a:t>H1</a:t>
            </a:r>
          </a:p>
        </p:txBody>
      </p:sp>
      <p:grpSp>
        <p:nvGrpSpPr>
          <p:cNvPr id="2" name="Group 6"/>
          <p:cNvGrpSpPr>
            <a:grpSpLocks/>
          </p:cNvGrpSpPr>
          <p:nvPr/>
        </p:nvGrpSpPr>
        <p:grpSpPr bwMode="auto">
          <a:xfrm>
            <a:off x="6035675" y="1905000"/>
            <a:ext cx="228600" cy="685800"/>
            <a:chOff x="144" y="1488"/>
            <a:chExt cx="288" cy="432"/>
          </a:xfrm>
        </p:grpSpPr>
        <p:sp>
          <p:nvSpPr>
            <p:cNvPr id="103431" name="Line 7"/>
            <p:cNvSpPr>
              <a:spLocks noChangeShapeType="1"/>
            </p:cNvSpPr>
            <p:nvPr/>
          </p:nvSpPr>
          <p:spPr bwMode="auto">
            <a:xfrm>
              <a:off x="288" y="1488"/>
              <a:ext cx="0" cy="240"/>
            </a:xfrm>
            <a:prstGeom prst="line">
              <a:avLst/>
            </a:prstGeom>
            <a:noFill/>
            <a:ln w="9525">
              <a:solidFill>
                <a:schemeClr val="tx1"/>
              </a:solidFill>
              <a:round/>
              <a:headEnd/>
              <a:tailEnd/>
            </a:ln>
            <a:effectLst/>
          </p:spPr>
          <p:txBody>
            <a:bodyPr wrap="none" anchor="ctr"/>
            <a:lstStyle/>
            <a:p>
              <a:endParaRPr lang="en-US"/>
            </a:p>
          </p:txBody>
        </p:sp>
        <p:sp>
          <p:nvSpPr>
            <p:cNvPr id="103432" name="Line 8"/>
            <p:cNvSpPr>
              <a:spLocks noChangeShapeType="1"/>
            </p:cNvSpPr>
            <p:nvPr/>
          </p:nvSpPr>
          <p:spPr bwMode="auto">
            <a:xfrm>
              <a:off x="288" y="1728"/>
              <a:ext cx="144" cy="48"/>
            </a:xfrm>
            <a:prstGeom prst="line">
              <a:avLst/>
            </a:prstGeom>
            <a:noFill/>
            <a:ln w="9525">
              <a:solidFill>
                <a:schemeClr val="tx1"/>
              </a:solidFill>
              <a:round/>
              <a:headEnd/>
              <a:tailEnd/>
            </a:ln>
            <a:effectLst/>
          </p:spPr>
          <p:txBody>
            <a:bodyPr wrap="none" anchor="ctr"/>
            <a:lstStyle/>
            <a:p>
              <a:endParaRPr lang="en-US"/>
            </a:p>
          </p:txBody>
        </p:sp>
        <p:sp>
          <p:nvSpPr>
            <p:cNvPr id="103433" name="Line 9"/>
            <p:cNvSpPr>
              <a:spLocks noChangeShapeType="1"/>
            </p:cNvSpPr>
            <p:nvPr/>
          </p:nvSpPr>
          <p:spPr bwMode="auto">
            <a:xfrm>
              <a:off x="432" y="1776"/>
              <a:ext cx="0" cy="144"/>
            </a:xfrm>
            <a:prstGeom prst="line">
              <a:avLst/>
            </a:prstGeom>
            <a:noFill/>
            <a:ln w="9525">
              <a:solidFill>
                <a:schemeClr val="tx1"/>
              </a:solidFill>
              <a:round/>
              <a:headEnd/>
              <a:tailEnd/>
            </a:ln>
            <a:effectLst/>
          </p:spPr>
          <p:txBody>
            <a:bodyPr wrap="none" anchor="ctr"/>
            <a:lstStyle/>
            <a:p>
              <a:endParaRPr lang="en-US"/>
            </a:p>
          </p:txBody>
        </p:sp>
        <p:sp>
          <p:nvSpPr>
            <p:cNvPr id="103434" name="Line 10"/>
            <p:cNvSpPr>
              <a:spLocks noChangeShapeType="1"/>
            </p:cNvSpPr>
            <p:nvPr/>
          </p:nvSpPr>
          <p:spPr bwMode="auto">
            <a:xfrm flipH="1">
              <a:off x="144" y="1728"/>
              <a:ext cx="144" cy="48"/>
            </a:xfrm>
            <a:prstGeom prst="line">
              <a:avLst/>
            </a:prstGeom>
            <a:noFill/>
            <a:ln w="9525">
              <a:solidFill>
                <a:schemeClr val="tx1"/>
              </a:solidFill>
              <a:round/>
              <a:headEnd/>
              <a:tailEnd/>
            </a:ln>
            <a:effectLst/>
          </p:spPr>
          <p:txBody>
            <a:bodyPr wrap="none" anchor="ctr"/>
            <a:lstStyle/>
            <a:p>
              <a:endParaRPr lang="en-US"/>
            </a:p>
          </p:txBody>
        </p:sp>
        <p:sp>
          <p:nvSpPr>
            <p:cNvPr id="103435" name="Line 11"/>
            <p:cNvSpPr>
              <a:spLocks noChangeShapeType="1"/>
            </p:cNvSpPr>
            <p:nvPr/>
          </p:nvSpPr>
          <p:spPr bwMode="auto">
            <a:xfrm>
              <a:off x="144" y="1776"/>
              <a:ext cx="0" cy="144"/>
            </a:xfrm>
            <a:prstGeom prst="line">
              <a:avLst/>
            </a:prstGeom>
            <a:noFill/>
            <a:ln w="9525">
              <a:solidFill>
                <a:schemeClr val="tx1"/>
              </a:solidFill>
              <a:round/>
              <a:headEnd/>
              <a:tailEnd/>
            </a:ln>
            <a:effectLst/>
          </p:spPr>
          <p:txBody>
            <a:bodyPr wrap="none" anchor="ctr"/>
            <a:lstStyle/>
            <a:p>
              <a:endParaRPr lang="en-US"/>
            </a:p>
          </p:txBody>
        </p:sp>
      </p:grpSp>
      <p:grpSp>
        <p:nvGrpSpPr>
          <p:cNvPr id="3" name="Group 51"/>
          <p:cNvGrpSpPr>
            <a:grpSpLocks/>
          </p:cNvGrpSpPr>
          <p:nvPr/>
        </p:nvGrpSpPr>
        <p:grpSpPr bwMode="auto">
          <a:xfrm>
            <a:off x="6172200" y="228600"/>
            <a:ext cx="2197100" cy="2322513"/>
            <a:chOff x="3888" y="144"/>
            <a:chExt cx="1384" cy="1463"/>
          </a:xfrm>
        </p:grpSpPr>
        <p:pic>
          <p:nvPicPr>
            <p:cNvPr id="103476" name="Picture 52"/>
            <p:cNvPicPr>
              <a:picLocks noChangeAspect="1" noChangeArrowheads="1"/>
            </p:cNvPicPr>
            <p:nvPr/>
          </p:nvPicPr>
          <p:blipFill>
            <a:blip r:embed="rId5" cstate="print"/>
            <a:srcRect/>
            <a:stretch>
              <a:fillRect/>
            </a:stretch>
          </p:blipFill>
          <p:spPr bwMode="auto">
            <a:xfrm>
              <a:off x="4128" y="144"/>
              <a:ext cx="1144" cy="1463"/>
            </a:xfrm>
            <a:prstGeom prst="rect">
              <a:avLst/>
            </a:prstGeom>
            <a:noFill/>
            <a:ln w="9525">
              <a:solidFill>
                <a:schemeClr val="tx1"/>
              </a:solidFill>
              <a:miter lim="800000"/>
              <a:headEnd/>
              <a:tailEnd/>
            </a:ln>
            <a:effectLst/>
          </p:spPr>
        </p:pic>
        <p:sp>
          <p:nvSpPr>
            <p:cNvPr id="103477" name="Line 53"/>
            <p:cNvSpPr>
              <a:spLocks noChangeShapeType="1"/>
            </p:cNvSpPr>
            <p:nvPr/>
          </p:nvSpPr>
          <p:spPr bwMode="auto">
            <a:xfrm flipH="1" flipV="1">
              <a:off x="3936" y="768"/>
              <a:ext cx="192" cy="816"/>
            </a:xfrm>
            <a:prstGeom prst="line">
              <a:avLst/>
            </a:prstGeom>
            <a:noFill/>
            <a:ln w="9525">
              <a:solidFill>
                <a:schemeClr val="tx1"/>
              </a:solidFill>
              <a:round/>
              <a:headEnd/>
              <a:tailEnd/>
            </a:ln>
            <a:effectLst/>
          </p:spPr>
          <p:txBody>
            <a:bodyPr wrap="none" anchor="ctr"/>
            <a:lstStyle/>
            <a:p>
              <a:endParaRPr lang="en-US"/>
            </a:p>
          </p:txBody>
        </p:sp>
        <p:sp>
          <p:nvSpPr>
            <p:cNvPr id="103478" name="Line 54"/>
            <p:cNvSpPr>
              <a:spLocks noChangeShapeType="1"/>
            </p:cNvSpPr>
            <p:nvPr/>
          </p:nvSpPr>
          <p:spPr bwMode="auto">
            <a:xfrm flipH="1">
              <a:off x="3888" y="144"/>
              <a:ext cx="240" cy="96"/>
            </a:xfrm>
            <a:prstGeom prst="line">
              <a:avLst/>
            </a:prstGeom>
            <a:noFill/>
            <a:ln w="9525">
              <a:solidFill>
                <a:schemeClr val="tx1"/>
              </a:solidFill>
              <a:round/>
              <a:headEnd/>
              <a:tailEnd/>
            </a:ln>
            <a:effectLst/>
          </p:spPr>
          <p:txBody>
            <a:bodyPr wrap="none" anchor="ctr"/>
            <a:lstStyle/>
            <a:p>
              <a:endParaRPr lang="en-US"/>
            </a:p>
          </p:txBody>
        </p:sp>
      </p:grpSp>
      <p:grpSp>
        <p:nvGrpSpPr>
          <p:cNvPr id="4" name="Group 57"/>
          <p:cNvGrpSpPr>
            <a:grpSpLocks/>
          </p:cNvGrpSpPr>
          <p:nvPr/>
        </p:nvGrpSpPr>
        <p:grpSpPr bwMode="auto">
          <a:xfrm>
            <a:off x="1066800" y="1828800"/>
            <a:ext cx="2239963" cy="1828800"/>
            <a:chOff x="672" y="1152"/>
            <a:chExt cx="1411" cy="1152"/>
          </a:xfrm>
        </p:grpSpPr>
        <p:grpSp>
          <p:nvGrpSpPr>
            <p:cNvPr id="5" name="Group 12"/>
            <p:cNvGrpSpPr>
              <a:grpSpLocks/>
            </p:cNvGrpSpPr>
            <p:nvPr/>
          </p:nvGrpSpPr>
          <p:grpSpPr bwMode="auto">
            <a:xfrm>
              <a:off x="1044" y="1344"/>
              <a:ext cx="168" cy="336"/>
              <a:chOff x="864" y="1152"/>
              <a:chExt cx="288" cy="336"/>
            </a:xfrm>
          </p:grpSpPr>
          <p:sp>
            <p:nvSpPr>
              <p:cNvPr id="103437" name="Line 13"/>
              <p:cNvSpPr>
                <a:spLocks noChangeShapeType="1"/>
              </p:cNvSpPr>
              <p:nvPr/>
            </p:nvSpPr>
            <p:spPr bwMode="auto">
              <a:xfrm>
                <a:off x="1008" y="1296"/>
                <a:ext cx="144" cy="48"/>
              </a:xfrm>
              <a:prstGeom prst="line">
                <a:avLst/>
              </a:prstGeom>
              <a:noFill/>
              <a:ln w="9525">
                <a:solidFill>
                  <a:schemeClr val="tx1"/>
                </a:solidFill>
                <a:round/>
                <a:headEnd/>
                <a:tailEnd/>
              </a:ln>
              <a:effectLst/>
            </p:spPr>
            <p:txBody>
              <a:bodyPr wrap="none" anchor="ctr"/>
              <a:lstStyle/>
              <a:p>
                <a:endParaRPr lang="en-US"/>
              </a:p>
            </p:txBody>
          </p:sp>
          <p:sp>
            <p:nvSpPr>
              <p:cNvPr id="103438" name="Line 14"/>
              <p:cNvSpPr>
                <a:spLocks noChangeShapeType="1"/>
              </p:cNvSpPr>
              <p:nvPr/>
            </p:nvSpPr>
            <p:spPr bwMode="auto">
              <a:xfrm>
                <a:off x="1152" y="1344"/>
                <a:ext cx="0" cy="144"/>
              </a:xfrm>
              <a:prstGeom prst="line">
                <a:avLst/>
              </a:prstGeom>
              <a:noFill/>
              <a:ln w="9525">
                <a:solidFill>
                  <a:schemeClr val="tx1"/>
                </a:solidFill>
                <a:round/>
                <a:headEnd/>
                <a:tailEnd/>
              </a:ln>
              <a:effectLst/>
            </p:spPr>
            <p:txBody>
              <a:bodyPr wrap="none" anchor="ctr"/>
              <a:lstStyle/>
              <a:p>
                <a:endParaRPr lang="en-US"/>
              </a:p>
            </p:txBody>
          </p:sp>
          <p:sp>
            <p:nvSpPr>
              <p:cNvPr id="103439" name="Line 15"/>
              <p:cNvSpPr>
                <a:spLocks noChangeShapeType="1"/>
              </p:cNvSpPr>
              <p:nvPr/>
            </p:nvSpPr>
            <p:spPr bwMode="auto">
              <a:xfrm flipH="1">
                <a:off x="864" y="1296"/>
                <a:ext cx="144" cy="48"/>
              </a:xfrm>
              <a:prstGeom prst="line">
                <a:avLst/>
              </a:prstGeom>
              <a:noFill/>
              <a:ln w="9525">
                <a:solidFill>
                  <a:schemeClr val="tx1"/>
                </a:solidFill>
                <a:round/>
                <a:headEnd/>
                <a:tailEnd/>
              </a:ln>
              <a:effectLst/>
            </p:spPr>
            <p:txBody>
              <a:bodyPr wrap="none" anchor="ctr"/>
              <a:lstStyle/>
              <a:p>
                <a:endParaRPr lang="en-US"/>
              </a:p>
            </p:txBody>
          </p:sp>
          <p:sp>
            <p:nvSpPr>
              <p:cNvPr id="103440" name="Line 16"/>
              <p:cNvSpPr>
                <a:spLocks noChangeShapeType="1"/>
              </p:cNvSpPr>
              <p:nvPr/>
            </p:nvSpPr>
            <p:spPr bwMode="auto">
              <a:xfrm>
                <a:off x="864" y="1344"/>
                <a:ext cx="0" cy="144"/>
              </a:xfrm>
              <a:prstGeom prst="line">
                <a:avLst/>
              </a:prstGeom>
              <a:noFill/>
              <a:ln w="9525">
                <a:solidFill>
                  <a:schemeClr val="tx1"/>
                </a:solidFill>
                <a:round/>
                <a:headEnd/>
                <a:tailEnd/>
              </a:ln>
              <a:effectLst/>
            </p:spPr>
            <p:txBody>
              <a:bodyPr wrap="none" anchor="ctr"/>
              <a:lstStyle/>
              <a:p>
                <a:endParaRPr lang="en-US"/>
              </a:p>
            </p:txBody>
          </p:sp>
          <p:sp>
            <p:nvSpPr>
              <p:cNvPr id="103441" name="Line 17"/>
              <p:cNvSpPr>
                <a:spLocks noChangeShapeType="1"/>
              </p:cNvSpPr>
              <p:nvPr/>
            </p:nvSpPr>
            <p:spPr bwMode="auto">
              <a:xfrm>
                <a:off x="1008" y="1152"/>
                <a:ext cx="0" cy="144"/>
              </a:xfrm>
              <a:prstGeom prst="line">
                <a:avLst/>
              </a:prstGeom>
              <a:noFill/>
              <a:ln w="9525">
                <a:solidFill>
                  <a:schemeClr val="tx1"/>
                </a:solidFill>
                <a:round/>
                <a:headEnd/>
                <a:tailEnd/>
              </a:ln>
              <a:effectLst/>
            </p:spPr>
            <p:txBody>
              <a:bodyPr wrap="none" anchor="ctr"/>
              <a:lstStyle/>
              <a:p>
                <a:endParaRPr lang="en-US"/>
              </a:p>
            </p:txBody>
          </p:sp>
        </p:grpSp>
        <p:grpSp>
          <p:nvGrpSpPr>
            <p:cNvPr id="6" name="Group 18"/>
            <p:cNvGrpSpPr>
              <a:grpSpLocks/>
            </p:cNvGrpSpPr>
            <p:nvPr/>
          </p:nvGrpSpPr>
          <p:grpSpPr bwMode="auto">
            <a:xfrm>
              <a:off x="960" y="1584"/>
              <a:ext cx="168" cy="336"/>
              <a:chOff x="864" y="1152"/>
              <a:chExt cx="288" cy="336"/>
            </a:xfrm>
          </p:grpSpPr>
          <p:sp>
            <p:nvSpPr>
              <p:cNvPr id="103443" name="Line 19"/>
              <p:cNvSpPr>
                <a:spLocks noChangeShapeType="1"/>
              </p:cNvSpPr>
              <p:nvPr/>
            </p:nvSpPr>
            <p:spPr bwMode="auto">
              <a:xfrm>
                <a:off x="1008" y="1296"/>
                <a:ext cx="144" cy="48"/>
              </a:xfrm>
              <a:prstGeom prst="line">
                <a:avLst/>
              </a:prstGeom>
              <a:noFill/>
              <a:ln w="9525">
                <a:solidFill>
                  <a:schemeClr val="tx1"/>
                </a:solidFill>
                <a:round/>
                <a:headEnd/>
                <a:tailEnd/>
              </a:ln>
              <a:effectLst/>
            </p:spPr>
            <p:txBody>
              <a:bodyPr wrap="none" anchor="ctr"/>
              <a:lstStyle/>
              <a:p>
                <a:endParaRPr lang="en-US"/>
              </a:p>
            </p:txBody>
          </p:sp>
          <p:sp>
            <p:nvSpPr>
              <p:cNvPr id="103444" name="Line 20"/>
              <p:cNvSpPr>
                <a:spLocks noChangeShapeType="1"/>
              </p:cNvSpPr>
              <p:nvPr/>
            </p:nvSpPr>
            <p:spPr bwMode="auto">
              <a:xfrm>
                <a:off x="1152" y="1344"/>
                <a:ext cx="0" cy="144"/>
              </a:xfrm>
              <a:prstGeom prst="line">
                <a:avLst/>
              </a:prstGeom>
              <a:noFill/>
              <a:ln w="9525">
                <a:solidFill>
                  <a:schemeClr val="tx1"/>
                </a:solidFill>
                <a:round/>
                <a:headEnd/>
                <a:tailEnd/>
              </a:ln>
              <a:effectLst/>
            </p:spPr>
            <p:txBody>
              <a:bodyPr wrap="none" anchor="ctr"/>
              <a:lstStyle/>
              <a:p>
                <a:endParaRPr lang="en-US"/>
              </a:p>
            </p:txBody>
          </p:sp>
          <p:sp>
            <p:nvSpPr>
              <p:cNvPr id="103445" name="Line 21"/>
              <p:cNvSpPr>
                <a:spLocks noChangeShapeType="1"/>
              </p:cNvSpPr>
              <p:nvPr/>
            </p:nvSpPr>
            <p:spPr bwMode="auto">
              <a:xfrm flipH="1">
                <a:off x="864" y="1296"/>
                <a:ext cx="144" cy="48"/>
              </a:xfrm>
              <a:prstGeom prst="line">
                <a:avLst/>
              </a:prstGeom>
              <a:noFill/>
              <a:ln w="9525">
                <a:solidFill>
                  <a:schemeClr val="tx1"/>
                </a:solidFill>
                <a:round/>
                <a:headEnd/>
                <a:tailEnd/>
              </a:ln>
              <a:effectLst/>
            </p:spPr>
            <p:txBody>
              <a:bodyPr wrap="none" anchor="ctr"/>
              <a:lstStyle/>
              <a:p>
                <a:endParaRPr lang="en-US"/>
              </a:p>
            </p:txBody>
          </p:sp>
          <p:sp>
            <p:nvSpPr>
              <p:cNvPr id="103446" name="Line 22"/>
              <p:cNvSpPr>
                <a:spLocks noChangeShapeType="1"/>
              </p:cNvSpPr>
              <p:nvPr/>
            </p:nvSpPr>
            <p:spPr bwMode="auto">
              <a:xfrm>
                <a:off x="864" y="1344"/>
                <a:ext cx="0" cy="144"/>
              </a:xfrm>
              <a:prstGeom prst="line">
                <a:avLst/>
              </a:prstGeom>
              <a:noFill/>
              <a:ln w="9525">
                <a:solidFill>
                  <a:schemeClr val="tx1"/>
                </a:solidFill>
                <a:round/>
                <a:headEnd/>
                <a:tailEnd/>
              </a:ln>
              <a:effectLst/>
            </p:spPr>
            <p:txBody>
              <a:bodyPr wrap="none" anchor="ctr"/>
              <a:lstStyle/>
              <a:p>
                <a:endParaRPr lang="en-US"/>
              </a:p>
            </p:txBody>
          </p:sp>
          <p:sp>
            <p:nvSpPr>
              <p:cNvPr id="103447" name="Line 23"/>
              <p:cNvSpPr>
                <a:spLocks noChangeShapeType="1"/>
              </p:cNvSpPr>
              <p:nvPr/>
            </p:nvSpPr>
            <p:spPr bwMode="auto">
              <a:xfrm>
                <a:off x="1008" y="1152"/>
                <a:ext cx="0" cy="144"/>
              </a:xfrm>
              <a:prstGeom prst="line">
                <a:avLst/>
              </a:prstGeom>
              <a:noFill/>
              <a:ln w="9525">
                <a:solidFill>
                  <a:schemeClr val="tx1"/>
                </a:solidFill>
                <a:round/>
                <a:headEnd/>
                <a:tailEnd/>
              </a:ln>
              <a:effectLst/>
            </p:spPr>
            <p:txBody>
              <a:bodyPr wrap="none" anchor="ctr"/>
              <a:lstStyle/>
              <a:p>
                <a:endParaRPr lang="en-US"/>
              </a:p>
            </p:txBody>
          </p:sp>
        </p:grpSp>
        <p:grpSp>
          <p:nvGrpSpPr>
            <p:cNvPr id="7" name="Group 24"/>
            <p:cNvGrpSpPr>
              <a:grpSpLocks/>
            </p:cNvGrpSpPr>
            <p:nvPr/>
          </p:nvGrpSpPr>
          <p:grpSpPr bwMode="auto">
            <a:xfrm>
              <a:off x="1128" y="1584"/>
              <a:ext cx="168" cy="336"/>
              <a:chOff x="864" y="1152"/>
              <a:chExt cx="288" cy="336"/>
            </a:xfrm>
          </p:grpSpPr>
          <p:sp>
            <p:nvSpPr>
              <p:cNvPr id="103449" name="Line 25"/>
              <p:cNvSpPr>
                <a:spLocks noChangeShapeType="1"/>
              </p:cNvSpPr>
              <p:nvPr/>
            </p:nvSpPr>
            <p:spPr bwMode="auto">
              <a:xfrm>
                <a:off x="1008" y="1296"/>
                <a:ext cx="144" cy="48"/>
              </a:xfrm>
              <a:prstGeom prst="line">
                <a:avLst/>
              </a:prstGeom>
              <a:noFill/>
              <a:ln w="9525">
                <a:solidFill>
                  <a:schemeClr val="tx1"/>
                </a:solidFill>
                <a:round/>
                <a:headEnd/>
                <a:tailEnd/>
              </a:ln>
              <a:effectLst/>
            </p:spPr>
            <p:txBody>
              <a:bodyPr wrap="none" anchor="ctr"/>
              <a:lstStyle/>
              <a:p>
                <a:endParaRPr lang="en-US"/>
              </a:p>
            </p:txBody>
          </p:sp>
          <p:sp>
            <p:nvSpPr>
              <p:cNvPr id="103450" name="Line 26"/>
              <p:cNvSpPr>
                <a:spLocks noChangeShapeType="1"/>
              </p:cNvSpPr>
              <p:nvPr/>
            </p:nvSpPr>
            <p:spPr bwMode="auto">
              <a:xfrm>
                <a:off x="1152" y="1344"/>
                <a:ext cx="0" cy="144"/>
              </a:xfrm>
              <a:prstGeom prst="line">
                <a:avLst/>
              </a:prstGeom>
              <a:noFill/>
              <a:ln w="9525">
                <a:solidFill>
                  <a:schemeClr val="tx1"/>
                </a:solidFill>
                <a:round/>
                <a:headEnd/>
                <a:tailEnd/>
              </a:ln>
              <a:effectLst/>
            </p:spPr>
            <p:txBody>
              <a:bodyPr wrap="none" anchor="ctr"/>
              <a:lstStyle/>
              <a:p>
                <a:endParaRPr lang="en-US"/>
              </a:p>
            </p:txBody>
          </p:sp>
          <p:sp>
            <p:nvSpPr>
              <p:cNvPr id="103451" name="Line 27"/>
              <p:cNvSpPr>
                <a:spLocks noChangeShapeType="1"/>
              </p:cNvSpPr>
              <p:nvPr/>
            </p:nvSpPr>
            <p:spPr bwMode="auto">
              <a:xfrm flipH="1">
                <a:off x="864" y="1296"/>
                <a:ext cx="144" cy="48"/>
              </a:xfrm>
              <a:prstGeom prst="line">
                <a:avLst/>
              </a:prstGeom>
              <a:noFill/>
              <a:ln w="9525">
                <a:solidFill>
                  <a:schemeClr val="tx1"/>
                </a:solidFill>
                <a:round/>
                <a:headEnd/>
                <a:tailEnd/>
              </a:ln>
              <a:effectLst/>
            </p:spPr>
            <p:txBody>
              <a:bodyPr wrap="none" anchor="ctr"/>
              <a:lstStyle/>
              <a:p>
                <a:endParaRPr lang="en-US"/>
              </a:p>
            </p:txBody>
          </p:sp>
          <p:sp>
            <p:nvSpPr>
              <p:cNvPr id="103452" name="Line 28"/>
              <p:cNvSpPr>
                <a:spLocks noChangeShapeType="1"/>
              </p:cNvSpPr>
              <p:nvPr/>
            </p:nvSpPr>
            <p:spPr bwMode="auto">
              <a:xfrm>
                <a:off x="864" y="1344"/>
                <a:ext cx="0" cy="144"/>
              </a:xfrm>
              <a:prstGeom prst="line">
                <a:avLst/>
              </a:prstGeom>
              <a:noFill/>
              <a:ln w="9525">
                <a:solidFill>
                  <a:schemeClr val="tx1"/>
                </a:solidFill>
                <a:round/>
                <a:headEnd/>
                <a:tailEnd/>
              </a:ln>
              <a:effectLst/>
            </p:spPr>
            <p:txBody>
              <a:bodyPr wrap="none" anchor="ctr"/>
              <a:lstStyle/>
              <a:p>
                <a:endParaRPr lang="en-US"/>
              </a:p>
            </p:txBody>
          </p:sp>
          <p:sp>
            <p:nvSpPr>
              <p:cNvPr id="103453" name="Line 29"/>
              <p:cNvSpPr>
                <a:spLocks noChangeShapeType="1"/>
              </p:cNvSpPr>
              <p:nvPr/>
            </p:nvSpPr>
            <p:spPr bwMode="auto">
              <a:xfrm>
                <a:off x="1008" y="1152"/>
                <a:ext cx="0" cy="144"/>
              </a:xfrm>
              <a:prstGeom prst="line">
                <a:avLst/>
              </a:prstGeom>
              <a:noFill/>
              <a:ln w="9525">
                <a:solidFill>
                  <a:schemeClr val="tx1"/>
                </a:solidFill>
                <a:round/>
                <a:headEnd/>
                <a:tailEnd/>
              </a:ln>
              <a:effectLst/>
            </p:spPr>
            <p:txBody>
              <a:bodyPr wrap="none" anchor="ctr"/>
              <a:lstStyle/>
              <a:p>
                <a:endParaRPr lang="en-US"/>
              </a:p>
            </p:txBody>
          </p:sp>
        </p:grpSp>
        <p:sp>
          <p:nvSpPr>
            <p:cNvPr id="103454" name="Text Box 30"/>
            <p:cNvSpPr txBox="1">
              <a:spLocks noChangeArrowheads="1"/>
            </p:cNvSpPr>
            <p:nvPr/>
          </p:nvSpPr>
          <p:spPr bwMode="auto">
            <a:xfrm>
              <a:off x="1008" y="1152"/>
              <a:ext cx="259" cy="192"/>
            </a:xfrm>
            <a:prstGeom prst="rect">
              <a:avLst/>
            </a:prstGeom>
            <a:noFill/>
            <a:ln w="9525">
              <a:noFill/>
              <a:miter lim="800000"/>
              <a:headEnd/>
              <a:tailEnd/>
            </a:ln>
            <a:effectLst/>
          </p:spPr>
          <p:txBody>
            <a:bodyPr wrap="none">
              <a:spAutoFit/>
            </a:bodyPr>
            <a:lstStyle/>
            <a:p>
              <a:r>
                <a:rPr lang="en-US"/>
                <a:t>H2</a:t>
              </a:r>
            </a:p>
          </p:txBody>
        </p:sp>
        <p:grpSp>
          <p:nvGrpSpPr>
            <p:cNvPr id="8" name="Group 31"/>
            <p:cNvGrpSpPr>
              <a:grpSpLocks/>
            </p:cNvGrpSpPr>
            <p:nvPr/>
          </p:nvGrpSpPr>
          <p:grpSpPr bwMode="auto">
            <a:xfrm>
              <a:off x="1824" y="1296"/>
              <a:ext cx="259" cy="720"/>
              <a:chOff x="1824" y="1296"/>
              <a:chExt cx="259" cy="720"/>
            </a:xfrm>
          </p:grpSpPr>
          <p:grpSp>
            <p:nvGrpSpPr>
              <p:cNvPr id="9" name="Group 32"/>
              <p:cNvGrpSpPr>
                <a:grpSpLocks/>
              </p:cNvGrpSpPr>
              <p:nvPr/>
            </p:nvGrpSpPr>
            <p:grpSpPr bwMode="auto">
              <a:xfrm>
                <a:off x="1872" y="1440"/>
                <a:ext cx="168" cy="336"/>
                <a:chOff x="864" y="1152"/>
                <a:chExt cx="288" cy="336"/>
              </a:xfrm>
            </p:grpSpPr>
            <p:sp>
              <p:nvSpPr>
                <p:cNvPr id="103457" name="Line 33"/>
                <p:cNvSpPr>
                  <a:spLocks noChangeShapeType="1"/>
                </p:cNvSpPr>
                <p:nvPr/>
              </p:nvSpPr>
              <p:spPr bwMode="auto">
                <a:xfrm>
                  <a:off x="1008" y="1296"/>
                  <a:ext cx="144" cy="48"/>
                </a:xfrm>
                <a:prstGeom prst="line">
                  <a:avLst/>
                </a:prstGeom>
                <a:noFill/>
                <a:ln w="9525">
                  <a:solidFill>
                    <a:schemeClr val="tx1"/>
                  </a:solidFill>
                  <a:round/>
                  <a:headEnd/>
                  <a:tailEnd/>
                </a:ln>
                <a:effectLst/>
              </p:spPr>
              <p:txBody>
                <a:bodyPr wrap="none" anchor="ctr"/>
                <a:lstStyle/>
                <a:p>
                  <a:endParaRPr lang="en-US"/>
                </a:p>
              </p:txBody>
            </p:sp>
            <p:sp>
              <p:nvSpPr>
                <p:cNvPr id="103458" name="Line 34"/>
                <p:cNvSpPr>
                  <a:spLocks noChangeShapeType="1"/>
                </p:cNvSpPr>
                <p:nvPr/>
              </p:nvSpPr>
              <p:spPr bwMode="auto">
                <a:xfrm>
                  <a:off x="1152" y="1344"/>
                  <a:ext cx="0" cy="144"/>
                </a:xfrm>
                <a:prstGeom prst="line">
                  <a:avLst/>
                </a:prstGeom>
                <a:noFill/>
                <a:ln w="9525">
                  <a:solidFill>
                    <a:schemeClr val="tx1"/>
                  </a:solidFill>
                  <a:round/>
                  <a:headEnd/>
                  <a:tailEnd/>
                </a:ln>
                <a:effectLst/>
              </p:spPr>
              <p:txBody>
                <a:bodyPr wrap="none" anchor="ctr"/>
                <a:lstStyle/>
                <a:p>
                  <a:endParaRPr lang="en-US"/>
                </a:p>
              </p:txBody>
            </p:sp>
            <p:sp>
              <p:nvSpPr>
                <p:cNvPr id="103459" name="Line 35"/>
                <p:cNvSpPr>
                  <a:spLocks noChangeShapeType="1"/>
                </p:cNvSpPr>
                <p:nvPr/>
              </p:nvSpPr>
              <p:spPr bwMode="auto">
                <a:xfrm flipH="1">
                  <a:off x="864" y="1296"/>
                  <a:ext cx="144" cy="48"/>
                </a:xfrm>
                <a:prstGeom prst="line">
                  <a:avLst/>
                </a:prstGeom>
                <a:noFill/>
                <a:ln w="9525">
                  <a:solidFill>
                    <a:schemeClr val="tx1"/>
                  </a:solidFill>
                  <a:round/>
                  <a:headEnd/>
                  <a:tailEnd/>
                </a:ln>
                <a:effectLst/>
              </p:spPr>
              <p:txBody>
                <a:bodyPr wrap="none" anchor="ctr"/>
                <a:lstStyle/>
                <a:p>
                  <a:endParaRPr lang="en-US"/>
                </a:p>
              </p:txBody>
            </p:sp>
            <p:sp>
              <p:nvSpPr>
                <p:cNvPr id="103460" name="Line 36"/>
                <p:cNvSpPr>
                  <a:spLocks noChangeShapeType="1"/>
                </p:cNvSpPr>
                <p:nvPr/>
              </p:nvSpPr>
              <p:spPr bwMode="auto">
                <a:xfrm>
                  <a:off x="864" y="1344"/>
                  <a:ext cx="0" cy="144"/>
                </a:xfrm>
                <a:prstGeom prst="line">
                  <a:avLst/>
                </a:prstGeom>
                <a:noFill/>
                <a:ln w="9525">
                  <a:solidFill>
                    <a:schemeClr val="tx1"/>
                  </a:solidFill>
                  <a:round/>
                  <a:headEnd/>
                  <a:tailEnd/>
                </a:ln>
                <a:effectLst/>
              </p:spPr>
              <p:txBody>
                <a:bodyPr wrap="none" anchor="ctr"/>
                <a:lstStyle/>
                <a:p>
                  <a:endParaRPr lang="en-US"/>
                </a:p>
              </p:txBody>
            </p:sp>
            <p:sp>
              <p:nvSpPr>
                <p:cNvPr id="103461" name="Line 37"/>
                <p:cNvSpPr>
                  <a:spLocks noChangeShapeType="1"/>
                </p:cNvSpPr>
                <p:nvPr/>
              </p:nvSpPr>
              <p:spPr bwMode="auto">
                <a:xfrm>
                  <a:off x="1008" y="1152"/>
                  <a:ext cx="0" cy="144"/>
                </a:xfrm>
                <a:prstGeom prst="line">
                  <a:avLst/>
                </a:prstGeom>
                <a:noFill/>
                <a:ln w="9525">
                  <a:solidFill>
                    <a:schemeClr val="tx1"/>
                  </a:solidFill>
                  <a:round/>
                  <a:headEnd/>
                  <a:tailEnd/>
                </a:ln>
                <a:effectLst/>
              </p:spPr>
              <p:txBody>
                <a:bodyPr wrap="none" anchor="ctr"/>
                <a:lstStyle/>
                <a:p>
                  <a:endParaRPr lang="en-US"/>
                </a:p>
              </p:txBody>
            </p:sp>
          </p:grpSp>
          <p:grpSp>
            <p:nvGrpSpPr>
              <p:cNvPr id="10" name="Group 38"/>
              <p:cNvGrpSpPr>
                <a:grpSpLocks/>
              </p:cNvGrpSpPr>
              <p:nvPr/>
            </p:nvGrpSpPr>
            <p:grpSpPr bwMode="auto">
              <a:xfrm>
                <a:off x="1848" y="1680"/>
                <a:ext cx="48" cy="336"/>
                <a:chOff x="864" y="1152"/>
                <a:chExt cx="288" cy="336"/>
              </a:xfrm>
            </p:grpSpPr>
            <p:sp>
              <p:nvSpPr>
                <p:cNvPr id="103463" name="Line 39"/>
                <p:cNvSpPr>
                  <a:spLocks noChangeShapeType="1"/>
                </p:cNvSpPr>
                <p:nvPr/>
              </p:nvSpPr>
              <p:spPr bwMode="auto">
                <a:xfrm>
                  <a:off x="1008" y="1296"/>
                  <a:ext cx="144" cy="48"/>
                </a:xfrm>
                <a:prstGeom prst="line">
                  <a:avLst/>
                </a:prstGeom>
                <a:noFill/>
                <a:ln w="9525">
                  <a:solidFill>
                    <a:schemeClr val="tx1"/>
                  </a:solidFill>
                  <a:round/>
                  <a:headEnd/>
                  <a:tailEnd/>
                </a:ln>
                <a:effectLst/>
              </p:spPr>
              <p:txBody>
                <a:bodyPr wrap="none" anchor="ctr"/>
                <a:lstStyle/>
                <a:p>
                  <a:endParaRPr lang="en-US"/>
                </a:p>
              </p:txBody>
            </p:sp>
            <p:sp>
              <p:nvSpPr>
                <p:cNvPr id="103464" name="Line 40"/>
                <p:cNvSpPr>
                  <a:spLocks noChangeShapeType="1"/>
                </p:cNvSpPr>
                <p:nvPr/>
              </p:nvSpPr>
              <p:spPr bwMode="auto">
                <a:xfrm>
                  <a:off x="1152" y="1344"/>
                  <a:ext cx="0" cy="144"/>
                </a:xfrm>
                <a:prstGeom prst="line">
                  <a:avLst/>
                </a:prstGeom>
                <a:noFill/>
                <a:ln w="9525">
                  <a:solidFill>
                    <a:schemeClr val="tx1"/>
                  </a:solidFill>
                  <a:round/>
                  <a:headEnd/>
                  <a:tailEnd/>
                </a:ln>
                <a:effectLst/>
              </p:spPr>
              <p:txBody>
                <a:bodyPr wrap="none" anchor="ctr"/>
                <a:lstStyle/>
                <a:p>
                  <a:endParaRPr lang="en-US"/>
                </a:p>
              </p:txBody>
            </p:sp>
            <p:sp>
              <p:nvSpPr>
                <p:cNvPr id="103465" name="Line 41"/>
                <p:cNvSpPr>
                  <a:spLocks noChangeShapeType="1"/>
                </p:cNvSpPr>
                <p:nvPr/>
              </p:nvSpPr>
              <p:spPr bwMode="auto">
                <a:xfrm flipH="1">
                  <a:off x="864" y="1296"/>
                  <a:ext cx="144" cy="48"/>
                </a:xfrm>
                <a:prstGeom prst="line">
                  <a:avLst/>
                </a:prstGeom>
                <a:noFill/>
                <a:ln w="9525">
                  <a:solidFill>
                    <a:schemeClr val="tx1"/>
                  </a:solidFill>
                  <a:round/>
                  <a:headEnd/>
                  <a:tailEnd/>
                </a:ln>
                <a:effectLst/>
              </p:spPr>
              <p:txBody>
                <a:bodyPr wrap="none" anchor="ctr"/>
                <a:lstStyle/>
                <a:p>
                  <a:endParaRPr lang="en-US"/>
                </a:p>
              </p:txBody>
            </p:sp>
            <p:sp>
              <p:nvSpPr>
                <p:cNvPr id="103466" name="Line 42"/>
                <p:cNvSpPr>
                  <a:spLocks noChangeShapeType="1"/>
                </p:cNvSpPr>
                <p:nvPr/>
              </p:nvSpPr>
              <p:spPr bwMode="auto">
                <a:xfrm>
                  <a:off x="864" y="1344"/>
                  <a:ext cx="0" cy="144"/>
                </a:xfrm>
                <a:prstGeom prst="line">
                  <a:avLst/>
                </a:prstGeom>
                <a:noFill/>
                <a:ln w="9525">
                  <a:solidFill>
                    <a:schemeClr val="tx1"/>
                  </a:solidFill>
                  <a:round/>
                  <a:headEnd/>
                  <a:tailEnd/>
                </a:ln>
                <a:effectLst/>
              </p:spPr>
              <p:txBody>
                <a:bodyPr wrap="none" anchor="ctr"/>
                <a:lstStyle/>
                <a:p>
                  <a:endParaRPr lang="en-US"/>
                </a:p>
              </p:txBody>
            </p:sp>
            <p:sp>
              <p:nvSpPr>
                <p:cNvPr id="103467" name="Line 43"/>
                <p:cNvSpPr>
                  <a:spLocks noChangeShapeType="1"/>
                </p:cNvSpPr>
                <p:nvPr/>
              </p:nvSpPr>
              <p:spPr bwMode="auto">
                <a:xfrm>
                  <a:off x="1008" y="1152"/>
                  <a:ext cx="0" cy="144"/>
                </a:xfrm>
                <a:prstGeom prst="line">
                  <a:avLst/>
                </a:prstGeom>
                <a:noFill/>
                <a:ln w="9525">
                  <a:solidFill>
                    <a:schemeClr val="tx1"/>
                  </a:solidFill>
                  <a:round/>
                  <a:headEnd/>
                  <a:tailEnd/>
                </a:ln>
                <a:effectLst/>
              </p:spPr>
              <p:txBody>
                <a:bodyPr wrap="none" anchor="ctr"/>
                <a:lstStyle/>
                <a:p>
                  <a:endParaRPr lang="en-US"/>
                </a:p>
              </p:txBody>
            </p:sp>
          </p:grpSp>
          <p:grpSp>
            <p:nvGrpSpPr>
              <p:cNvPr id="11" name="Group 44"/>
              <p:cNvGrpSpPr>
                <a:grpSpLocks/>
              </p:cNvGrpSpPr>
              <p:nvPr/>
            </p:nvGrpSpPr>
            <p:grpSpPr bwMode="auto">
              <a:xfrm>
                <a:off x="2016" y="1680"/>
                <a:ext cx="48" cy="336"/>
                <a:chOff x="864" y="1152"/>
                <a:chExt cx="288" cy="336"/>
              </a:xfrm>
            </p:grpSpPr>
            <p:sp>
              <p:nvSpPr>
                <p:cNvPr id="103469" name="Line 45"/>
                <p:cNvSpPr>
                  <a:spLocks noChangeShapeType="1"/>
                </p:cNvSpPr>
                <p:nvPr/>
              </p:nvSpPr>
              <p:spPr bwMode="auto">
                <a:xfrm>
                  <a:off x="1008" y="1296"/>
                  <a:ext cx="144" cy="48"/>
                </a:xfrm>
                <a:prstGeom prst="line">
                  <a:avLst/>
                </a:prstGeom>
                <a:noFill/>
                <a:ln w="9525">
                  <a:solidFill>
                    <a:schemeClr val="tx1"/>
                  </a:solidFill>
                  <a:round/>
                  <a:headEnd/>
                  <a:tailEnd/>
                </a:ln>
                <a:effectLst/>
              </p:spPr>
              <p:txBody>
                <a:bodyPr wrap="none" anchor="ctr"/>
                <a:lstStyle/>
                <a:p>
                  <a:endParaRPr lang="en-US"/>
                </a:p>
              </p:txBody>
            </p:sp>
            <p:sp>
              <p:nvSpPr>
                <p:cNvPr id="103470" name="Line 46"/>
                <p:cNvSpPr>
                  <a:spLocks noChangeShapeType="1"/>
                </p:cNvSpPr>
                <p:nvPr/>
              </p:nvSpPr>
              <p:spPr bwMode="auto">
                <a:xfrm>
                  <a:off x="1152" y="1344"/>
                  <a:ext cx="0" cy="144"/>
                </a:xfrm>
                <a:prstGeom prst="line">
                  <a:avLst/>
                </a:prstGeom>
                <a:noFill/>
                <a:ln w="9525">
                  <a:solidFill>
                    <a:schemeClr val="tx1"/>
                  </a:solidFill>
                  <a:round/>
                  <a:headEnd/>
                  <a:tailEnd/>
                </a:ln>
                <a:effectLst/>
              </p:spPr>
              <p:txBody>
                <a:bodyPr wrap="none" anchor="ctr"/>
                <a:lstStyle/>
                <a:p>
                  <a:endParaRPr lang="en-US"/>
                </a:p>
              </p:txBody>
            </p:sp>
            <p:sp>
              <p:nvSpPr>
                <p:cNvPr id="103471" name="Line 47"/>
                <p:cNvSpPr>
                  <a:spLocks noChangeShapeType="1"/>
                </p:cNvSpPr>
                <p:nvPr/>
              </p:nvSpPr>
              <p:spPr bwMode="auto">
                <a:xfrm flipH="1">
                  <a:off x="864" y="1296"/>
                  <a:ext cx="144" cy="48"/>
                </a:xfrm>
                <a:prstGeom prst="line">
                  <a:avLst/>
                </a:prstGeom>
                <a:noFill/>
                <a:ln w="9525">
                  <a:solidFill>
                    <a:schemeClr val="tx1"/>
                  </a:solidFill>
                  <a:round/>
                  <a:headEnd/>
                  <a:tailEnd/>
                </a:ln>
                <a:effectLst/>
              </p:spPr>
              <p:txBody>
                <a:bodyPr wrap="none" anchor="ctr"/>
                <a:lstStyle/>
                <a:p>
                  <a:endParaRPr lang="en-US"/>
                </a:p>
              </p:txBody>
            </p:sp>
            <p:sp>
              <p:nvSpPr>
                <p:cNvPr id="103472" name="Line 48"/>
                <p:cNvSpPr>
                  <a:spLocks noChangeShapeType="1"/>
                </p:cNvSpPr>
                <p:nvPr/>
              </p:nvSpPr>
              <p:spPr bwMode="auto">
                <a:xfrm>
                  <a:off x="864" y="1344"/>
                  <a:ext cx="0" cy="144"/>
                </a:xfrm>
                <a:prstGeom prst="line">
                  <a:avLst/>
                </a:prstGeom>
                <a:noFill/>
                <a:ln w="9525">
                  <a:solidFill>
                    <a:schemeClr val="tx1"/>
                  </a:solidFill>
                  <a:round/>
                  <a:headEnd/>
                  <a:tailEnd/>
                </a:ln>
                <a:effectLst/>
              </p:spPr>
              <p:txBody>
                <a:bodyPr wrap="none" anchor="ctr"/>
                <a:lstStyle/>
                <a:p>
                  <a:endParaRPr lang="en-US"/>
                </a:p>
              </p:txBody>
            </p:sp>
            <p:sp>
              <p:nvSpPr>
                <p:cNvPr id="103473" name="Line 49"/>
                <p:cNvSpPr>
                  <a:spLocks noChangeShapeType="1"/>
                </p:cNvSpPr>
                <p:nvPr/>
              </p:nvSpPr>
              <p:spPr bwMode="auto">
                <a:xfrm>
                  <a:off x="1008" y="1152"/>
                  <a:ext cx="0" cy="144"/>
                </a:xfrm>
                <a:prstGeom prst="line">
                  <a:avLst/>
                </a:prstGeom>
                <a:noFill/>
                <a:ln w="9525">
                  <a:solidFill>
                    <a:schemeClr val="tx1"/>
                  </a:solidFill>
                  <a:round/>
                  <a:headEnd/>
                  <a:tailEnd/>
                </a:ln>
                <a:effectLst/>
              </p:spPr>
              <p:txBody>
                <a:bodyPr wrap="none" anchor="ctr"/>
                <a:lstStyle/>
                <a:p>
                  <a:endParaRPr lang="en-US"/>
                </a:p>
              </p:txBody>
            </p:sp>
          </p:grpSp>
          <p:sp>
            <p:nvSpPr>
              <p:cNvPr id="103474" name="Text Box 50"/>
              <p:cNvSpPr txBox="1">
                <a:spLocks noChangeArrowheads="1"/>
              </p:cNvSpPr>
              <p:nvPr/>
            </p:nvSpPr>
            <p:spPr bwMode="auto">
              <a:xfrm>
                <a:off x="1824" y="1296"/>
                <a:ext cx="259" cy="192"/>
              </a:xfrm>
              <a:prstGeom prst="rect">
                <a:avLst/>
              </a:prstGeom>
              <a:noFill/>
              <a:ln w="9525">
                <a:noFill/>
                <a:miter lim="800000"/>
                <a:headEnd/>
                <a:tailEnd/>
              </a:ln>
              <a:effectLst/>
            </p:spPr>
            <p:txBody>
              <a:bodyPr wrap="none">
                <a:spAutoFit/>
              </a:bodyPr>
              <a:lstStyle/>
              <a:p>
                <a:r>
                  <a:rPr lang="en-US"/>
                  <a:t>H3</a:t>
                </a:r>
              </a:p>
            </p:txBody>
          </p:sp>
        </p:grpSp>
        <p:sp>
          <p:nvSpPr>
            <p:cNvPr id="103479" name="Text Box 55"/>
            <p:cNvSpPr txBox="1">
              <a:spLocks noChangeArrowheads="1"/>
            </p:cNvSpPr>
            <p:nvPr/>
          </p:nvSpPr>
          <p:spPr bwMode="auto">
            <a:xfrm>
              <a:off x="672" y="2112"/>
              <a:ext cx="259" cy="192"/>
            </a:xfrm>
            <a:prstGeom prst="rect">
              <a:avLst/>
            </a:prstGeom>
            <a:noFill/>
            <a:ln w="9525">
              <a:noFill/>
              <a:miter lim="800000"/>
              <a:headEnd/>
              <a:tailEnd/>
            </a:ln>
            <a:effectLst/>
          </p:spPr>
          <p:txBody>
            <a:bodyPr wrap="none">
              <a:spAutoFit/>
            </a:bodyPr>
            <a:lstStyle/>
            <a:p>
              <a:r>
                <a:rPr lang="en-US"/>
                <a:t>H4</a:t>
              </a:r>
            </a:p>
          </p:txBody>
        </p:sp>
      </p:grpSp>
      <p:sp>
        <p:nvSpPr>
          <p:cNvPr id="103480" name="Text Box 56"/>
          <p:cNvSpPr txBox="1">
            <a:spLocks noChangeArrowheads="1"/>
          </p:cNvSpPr>
          <p:nvPr/>
        </p:nvSpPr>
        <p:spPr bwMode="auto">
          <a:xfrm>
            <a:off x="441325" y="171450"/>
            <a:ext cx="895350" cy="304800"/>
          </a:xfrm>
          <a:prstGeom prst="rect">
            <a:avLst/>
          </a:prstGeom>
          <a:noFill/>
          <a:ln w="9525">
            <a:noFill/>
            <a:miter lim="800000"/>
            <a:headEnd/>
            <a:tailEnd/>
          </a:ln>
          <a:effectLst/>
        </p:spPr>
        <p:txBody>
          <a:bodyPr wrap="none">
            <a:spAutoFit/>
          </a:bodyPr>
          <a:lstStyle/>
          <a:p>
            <a:r>
              <a:rPr lang="en-US"/>
              <a:t>400 MHz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15.44.jpg</a:t>
            </a:r>
          </a:p>
        </p:txBody>
      </p:sp>
      <p:pic>
        <p:nvPicPr>
          <p:cNvPr id="28675" name="Picture 3" descr="c:\Documents and Settings\sobrien.WWNNT.000\Desktop\Orgo3_jpg_for_ppt\ch15\15.4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609600" y="3048000"/>
            <a:ext cx="184731" cy="584775"/>
          </a:xfrm>
          <a:prstGeom prst="rect">
            <a:avLst/>
          </a:prstGeom>
          <a:noFill/>
        </p:spPr>
        <p:txBody>
          <a:bodyPr wrap="none" rtlCol="0">
            <a:spAutoFit/>
          </a:bodyPr>
          <a:lstStyle/>
          <a:p>
            <a:endParaRPr lang="en-US" sz="3200" dirty="0" err="1" smtClean="0">
              <a:latin typeface="Arial" pitchFamily="34" charset="0"/>
              <a:cs typeface="Arial" pitchFamily="34" charset="0"/>
            </a:endParaRPr>
          </a:p>
        </p:txBody>
      </p:sp>
      <p:sp>
        <p:nvSpPr>
          <p:cNvPr id="5" name="TextBox 4"/>
          <p:cNvSpPr txBox="1"/>
          <p:nvPr/>
        </p:nvSpPr>
        <p:spPr>
          <a:xfrm>
            <a:off x="2710366" y="0"/>
            <a:ext cx="3690434" cy="584775"/>
          </a:xfrm>
          <a:prstGeom prst="rect">
            <a:avLst/>
          </a:prstGeom>
          <a:noFill/>
        </p:spPr>
        <p:txBody>
          <a:bodyPr wrap="none" rtlCol="0">
            <a:spAutoFit/>
          </a:bodyPr>
          <a:lstStyle/>
          <a:p>
            <a:r>
              <a:rPr lang="en-US" sz="3200" dirty="0" smtClean="0">
                <a:latin typeface="Arial" pitchFamily="34" charset="0"/>
                <a:cs typeface="Arial" pitchFamily="34" charset="0"/>
              </a:rPr>
              <a:t>Alkenes:  </a:t>
            </a:r>
            <a:r>
              <a:rPr lang="en-US" sz="3200" i="1" dirty="0" err="1" smtClean="0">
                <a:solidFill>
                  <a:schemeClr val="accent2">
                    <a:lumMod val="75000"/>
                  </a:schemeClr>
                </a:solidFill>
                <a:latin typeface="Arial" pitchFamily="34" charset="0"/>
                <a:cs typeface="Arial" pitchFamily="34" charset="0"/>
              </a:rPr>
              <a:t>J</a:t>
            </a:r>
            <a:r>
              <a:rPr lang="en-US" sz="3200" i="1" baseline="-25000" dirty="0" err="1" smtClean="0">
                <a:solidFill>
                  <a:schemeClr val="accent2">
                    <a:lumMod val="75000"/>
                  </a:schemeClr>
                </a:solidFill>
                <a:latin typeface="Arial" pitchFamily="34" charset="0"/>
                <a:cs typeface="Arial" pitchFamily="34" charset="0"/>
              </a:rPr>
              <a:t>cis</a:t>
            </a:r>
            <a:r>
              <a:rPr lang="en-US" sz="3200" i="1" dirty="0" smtClean="0">
                <a:latin typeface="Arial" pitchFamily="34" charset="0"/>
                <a:cs typeface="Arial" pitchFamily="34" charset="0"/>
              </a:rPr>
              <a:t>&lt;</a:t>
            </a:r>
            <a:r>
              <a:rPr lang="en-US" sz="3200" dirty="0" smtClean="0">
                <a:solidFill>
                  <a:srgbClr val="FF0000"/>
                </a:solidFill>
                <a:latin typeface="Arial" pitchFamily="34" charset="0"/>
                <a:cs typeface="Arial" pitchFamily="34" charset="0"/>
              </a:rPr>
              <a:t> </a:t>
            </a:r>
            <a:r>
              <a:rPr lang="en-US" sz="3200" i="1" dirty="0" err="1" smtClean="0">
                <a:solidFill>
                  <a:srgbClr val="FF0000"/>
                </a:solidFill>
                <a:latin typeface="Arial" pitchFamily="34" charset="0"/>
                <a:cs typeface="Arial" pitchFamily="34" charset="0"/>
              </a:rPr>
              <a:t>J</a:t>
            </a:r>
            <a:r>
              <a:rPr lang="en-US" sz="3200" i="1" baseline="-25000" dirty="0" err="1" smtClean="0">
                <a:solidFill>
                  <a:srgbClr val="FF0000"/>
                </a:solidFill>
                <a:latin typeface="Arial" pitchFamily="34" charset="0"/>
                <a:cs typeface="Arial" pitchFamily="34" charset="0"/>
              </a:rPr>
              <a:t>trans</a:t>
            </a:r>
            <a:endParaRPr lang="en-US" sz="3200" i="1" baseline="-25000" dirty="0" smtClean="0">
              <a:solidFill>
                <a:schemeClr val="accent2">
                  <a:lumMod val="75000"/>
                </a:schemeClr>
              </a:solidFill>
              <a:latin typeface="Arial" pitchFamily="34" charset="0"/>
              <a:cs typeface="Arial" pitchFamily="34" charset="0"/>
            </a:endParaRPr>
          </a:p>
        </p:txBody>
      </p:sp>
      <p:sp>
        <p:nvSpPr>
          <p:cNvPr id="7" name="Rectangle 6"/>
          <p:cNvSpPr/>
          <p:nvPr/>
        </p:nvSpPr>
        <p:spPr>
          <a:xfrm>
            <a:off x="1143000" y="2133600"/>
            <a:ext cx="1447800" cy="3048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48200" y="2133600"/>
            <a:ext cx="1600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14600" y="5663625"/>
            <a:ext cx="4344459" cy="584775"/>
          </a:xfrm>
          <a:prstGeom prst="rect">
            <a:avLst/>
          </a:prstGeom>
          <a:noFill/>
        </p:spPr>
        <p:txBody>
          <a:bodyPr wrap="none" rtlCol="0">
            <a:spAutoFit/>
          </a:bodyPr>
          <a:lstStyle/>
          <a:p>
            <a:r>
              <a:rPr lang="en-US" sz="3200" dirty="0" smtClean="0">
                <a:latin typeface="Arial" pitchFamily="34" charset="0"/>
                <a:cs typeface="Arial" pitchFamily="34" charset="0"/>
              </a:rPr>
              <a:t>Benzenes:  </a:t>
            </a:r>
            <a:r>
              <a:rPr lang="en-US" sz="3200" i="1" dirty="0" err="1" smtClean="0">
                <a:solidFill>
                  <a:schemeClr val="accent2">
                    <a:lumMod val="75000"/>
                  </a:schemeClr>
                </a:solidFill>
                <a:latin typeface="Arial" pitchFamily="34" charset="0"/>
                <a:cs typeface="Arial" pitchFamily="34" charset="0"/>
              </a:rPr>
              <a:t>J</a:t>
            </a:r>
            <a:r>
              <a:rPr lang="en-US" sz="3200" i="1" baseline="-25000" dirty="0" err="1" smtClean="0">
                <a:solidFill>
                  <a:schemeClr val="accent2">
                    <a:lumMod val="75000"/>
                  </a:schemeClr>
                </a:solidFill>
                <a:latin typeface="Arial" pitchFamily="34" charset="0"/>
                <a:cs typeface="Arial" pitchFamily="34" charset="0"/>
              </a:rPr>
              <a:t>ortho</a:t>
            </a:r>
            <a:r>
              <a:rPr lang="en-US" sz="3200" i="1" dirty="0" smtClean="0">
                <a:latin typeface="Arial" pitchFamily="34" charset="0"/>
                <a:cs typeface="Arial" pitchFamily="34" charset="0"/>
              </a:rPr>
              <a:t>&gt;</a:t>
            </a:r>
            <a:r>
              <a:rPr lang="en-US" sz="3200" dirty="0" smtClean="0">
                <a:solidFill>
                  <a:srgbClr val="FF0000"/>
                </a:solidFill>
                <a:latin typeface="Arial" pitchFamily="34" charset="0"/>
                <a:cs typeface="Arial" pitchFamily="34" charset="0"/>
              </a:rPr>
              <a:t> </a:t>
            </a:r>
            <a:r>
              <a:rPr lang="en-US" sz="3200" i="1" dirty="0" err="1" smtClean="0">
                <a:solidFill>
                  <a:srgbClr val="FF0000"/>
                </a:solidFill>
                <a:latin typeface="Arial" pitchFamily="34" charset="0"/>
                <a:cs typeface="Arial" pitchFamily="34" charset="0"/>
              </a:rPr>
              <a:t>J</a:t>
            </a:r>
            <a:r>
              <a:rPr lang="en-US" sz="3200" i="1" baseline="-25000" dirty="0" err="1" smtClean="0">
                <a:solidFill>
                  <a:srgbClr val="FF0000"/>
                </a:solidFill>
                <a:latin typeface="Arial" pitchFamily="34" charset="0"/>
                <a:cs typeface="Arial" pitchFamily="34" charset="0"/>
              </a:rPr>
              <a:t>meta</a:t>
            </a:r>
            <a:endParaRPr lang="en-US" sz="3200" i="1" baseline="-25000" dirty="0" smtClean="0">
              <a:solidFill>
                <a:schemeClr val="accent2">
                  <a:lumMod val="75000"/>
                </a:schemeClr>
              </a:solidFill>
              <a:latin typeface="Arial" pitchFamily="34" charset="0"/>
              <a:cs typeface="Arial" pitchFamily="34" charset="0"/>
            </a:endParaRPr>
          </a:p>
        </p:txBody>
      </p:sp>
      <p:sp>
        <p:nvSpPr>
          <p:cNvPr id="11" name="Rectangle 10"/>
          <p:cNvSpPr/>
          <p:nvPr/>
        </p:nvSpPr>
        <p:spPr>
          <a:xfrm>
            <a:off x="2057400" y="5105400"/>
            <a:ext cx="1447800" cy="3810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86200" y="5105400"/>
            <a:ext cx="1447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FG14_18.JPG                                                    000A1475 WORKAS101                      B90835D4:"/>
          <p:cNvPicPr>
            <a:picLocks noChangeAspect="1" noChangeArrowheads="1"/>
          </p:cNvPicPr>
          <p:nvPr/>
        </p:nvPicPr>
        <p:blipFill>
          <a:blip r:embed="rId3" cstate="print"/>
          <a:srcRect/>
          <a:stretch>
            <a:fillRect/>
          </a:stretch>
        </p:blipFill>
        <p:spPr bwMode="auto">
          <a:xfrm>
            <a:off x="50800" y="38100"/>
            <a:ext cx="9040813" cy="6780213"/>
          </a:xfrm>
          <a:prstGeom prst="rect">
            <a:avLst/>
          </a:prstGeom>
          <a:noFill/>
        </p:spPr>
      </p:pic>
      <p:sp>
        <p:nvSpPr>
          <p:cNvPr id="3" name="TextBox 2"/>
          <p:cNvSpPr txBox="1"/>
          <p:nvPr/>
        </p:nvSpPr>
        <p:spPr>
          <a:xfrm>
            <a:off x="457200" y="228600"/>
            <a:ext cx="8305800" cy="954107"/>
          </a:xfrm>
          <a:prstGeom prst="rect">
            <a:avLst/>
          </a:prstGeom>
          <a:noFill/>
        </p:spPr>
        <p:txBody>
          <a:bodyPr wrap="square" rtlCol="0">
            <a:spAutoFit/>
          </a:bodyPr>
          <a:lstStyle/>
          <a:p>
            <a:pPr algn="ctr"/>
            <a:r>
              <a:rPr lang="en-US" sz="2800" dirty="0" smtClean="0">
                <a:latin typeface="Arial" pitchFamily="34" charset="0"/>
                <a:cs typeface="Arial" pitchFamily="34" charset="0"/>
              </a:rPr>
              <a:t>Alkyl benzenes usually have all the benzene </a:t>
            </a:r>
            <a:r>
              <a:rPr lang="en-US" sz="2800" dirty="0" err="1" smtClean="0">
                <a:latin typeface="Arial" pitchFamily="34" charset="0"/>
                <a:cs typeface="Arial" pitchFamily="34" charset="0"/>
              </a:rPr>
              <a:t>hydrogens</a:t>
            </a:r>
            <a:r>
              <a:rPr lang="en-US" sz="2800" dirty="0" smtClean="0">
                <a:latin typeface="Arial" pitchFamily="34" charset="0"/>
                <a:cs typeface="Arial" pitchFamily="34" charset="0"/>
              </a:rPr>
              <a:t> lumped together close to 7 </a:t>
            </a:r>
            <a:r>
              <a:rPr lang="en-US" sz="2800" dirty="0" err="1" smtClean="0">
                <a:latin typeface="Arial" pitchFamily="34" charset="0"/>
                <a:cs typeface="Arial" pitchFamily="34" charset="0"/>
              </a:rPr>
              <a:t>ppm</a:t>
            </a:r>
            <a:r>
              <a:rPr lang="en-US" sz="2800"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FG14_19.JPG                                                    000A1475 WORKAS101                      B90835D4:"/>
          <p:cNvPicPr>
            <a:picLocks noChangeAspect="1" noChangeArrowheads="1"/>
          </p:cNvPicPr>
          <p:nvPr/>
        </p:nvPicPr>
        <p:blipFill>
          <a:blip r:embed="rId3" cstate="print"/>
          <a:srcRect/>
          <a:stretch>
            <a:fillRect/>
          </a:stretch>
        </p:blipFill>
        <p:spPr bwMode="auto">
          <a:xfrm>
            <a:off x="50800" y="38100"/>
            <a:ext cx="9040813" cy="6780213"/>
          </a:xfrm>
          <a:prstGeom prst="rect">
            <a:avLst/>
          </a:prstGeom>
          <a:noFill/>
        </p:spPr>
      </p:pic>
      <p:sp>
        <p:nvSpPr>
          <p:cNvPr id="3" name="TextBox 2"/>
          <p:cNvSpPr txBox="1"/>
          <p:nvPr/>
        </p:nvSpPr>
        <p:spPr>
          <a:xfrm>
            <a:off x="762000" y="76200"/>
            <a:ext cx="8534400" cy="830997"/>
          </a:xfrm>
          <a:prstGeom prst="rect">
            <a:avLst/>
          </a:prstGeom>
          <a:noFill/>
        </p:spPr>
        <p:txBody>
          <a:bodyPr wrap="square" rtlCol="0">
            <a:spAutoFit/>
          </a:bodyPr>
          <a:lstStyle/>
          <a:p>
            <a:r>
              <a:rPr lang="en-US" dirty="0" smtClean="0">
                <a:latin typeface="Arial" pitchFamily="34" charset="0"/>
                <a:cs typeface="Arial" pitchFamily="34" charset="0"/>
              </a:rPr>
              <a:t>EDG or EWG on the benzene ring tend to create larger chemical shift differences between benzene </a:t>
            </a:r>
            <a:r>
              <a:rPr lang="en-US" dirty="0" err="1" smtClean="0">
                <a:latin typeface="Arial" pitchFamily="34" charset="0"/>
                <a:cs typeface="Arial" pitchFamily="34" charset="0"/>
              </a:rPr>
              <a:t>hydrogens</a:t>
            </a:r>
            <a:endParaRPr lang="en-US" dirty="0" smtClean="0">
              <a:latin typeface="Arial" pitchFamily="34" charset="0"/>
              <a:cs typeface="Arial" pitchFamily="34" charset="0"/>
            </a:endParaRPr>
          </a:p>
        </p:txBody>
      </p:sp>
      <p:sp>
        <p:nvSpPr>
          <p:cNvPr id="4" name="TextBox 3"/>
          <p:cNvSpPr txBox="1"/>
          <p:nvPr/>
        </p:nvSpPr>
        <p:spPr>
          <a:xfrm>
            <a:off x="381000" y="5943600"/>
            <a:ext cx="8763000" cy="707886"/>
          </a:xfrm>
          <a:prstGeom prst="rect">
            <a:avLst/>
          </a:prstGeom>
          <a:noFill/>
        </p:spPr>
        <p:txBody>
          <a:bodyPr wrap="square" rtlCol="0">
            <a:spAutoFit/>
          </a:bodyPr>
          <a:lstStyle/>
          <a:p>
            <a:r>
              <a:rPr lang="en-US" sz="2000" dirty="0" smtClean="0">
                <a:latin typeface="Arial" pitchFamily="34" charset="0"/>
                <a:cs typeface="Arial" pitchFamily="34" charset="0"/>
              </a:rPr>
              <a:t>In this spectrum, the meta-couplings are too small to be seen– c is a doublet, b is a triplet, and a is a doublet of doublets (2 different </a:t>
            </a:r>
            <a:r>
              <a:rPr lang="en-US" sz="2000" i="1" dirty="0" err="1" smtClean="0">
                <a:latin typeface="Arial" pitchFamily="34" charset="0"/>
                <a:cs typeface="Arial" pitchFamily="34" charset="0"/>
              </a:rPr>
              <a:t>J</a:t>
            </a:r>
            <a:r>
              <a:rPr lang="en-US" sz="2000" i="1" baseline="-25000" dirty="0" err="1" smtClean="0">
                <a:latin typeface="Arial" pitchFamily="34" charset="0"/>
                <a:cs typeface="Arial" pitchFamily="34" charset="0"/>
              </a:rPr>
              <a:t>ortho</a:t>
            </a:r>
            <a:r>
              <a:rPr lang="en-US" sz="2000" i="1" dirty="0" smtClean="0">
                <a:latin typeface="Arial" pitchFamily="34" charset="0"/>
                <a:cs typeface="Arial" pitchFamily="34" charset="0"/>
              </a:rPr>
              <a:t>)</a:t>
            </a:r>
            <a:endParaRPr lang="en-US" sz="2000" i="1" baseline="-25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lstStyle/>
          <a:p>
            <a:r>
              <a:rPr lang="en-US" sz="4000" dirty="0" smtClean="0">
                <a:latin typeface="Arial" pitchFamily="34" charset="0"/>
                <a:cs typeface="Arial" pitchFamily="34" charset="0"/>
              </a:rPr>
              <a:t>Mass Spectrometry</a:t>
            </a:r>
            <a:endParaRPr lang="en-US" sz="4000" dirty="0">
              <a:latin typeface="Arial" pitchFamily="34" charset="0"/>
              <a:cs typeface="Arial" pitchFamily="34" charset="0"/>
            </a:endParaRPr>
          </a:p>
        </p:txBody>
      </p:sp>
      <p:sp>
        <p:nvSpPr>
          <p:cNvPr id="3" name="Subtitle 2"/>
          <p:cNvSpPr>
            <a:spLocks noGrp="1"/>
          </p:cNvSpPr>
          <p:nvPr>
            <p:ph type="subTitle" idx="1"/>
          </p:nvPr>
        </p:nvSpPr>
        <p:spPr>
          <a:xfrm>
            <a:off x="1371600" y="2209800"/>
            <a:ext cx="6400800" cy="3581400"/>
          </a:xfrm>
        </p:spPr>
        <p:txBody>
          <a:bodyPr/>
          <a:lstStyle/>
          <a:p>
            <a:pPr algn="just">
              <a:buFont typeface="Arial" pitchFamily="34" charset="0"/>
              <a:buChar char="•"/>
            </a:pPr>
            <a:r>
              <a:rPr lang="en-US" dirty="0" smtClean="0">
                <a:latin typeface="Arial" pitchFamily="34" charset="0"/>
                <a:cs typeface="Arial" pitchFamily="34" charset="0"/>
              </a:rPr>
              <a:t>Molecules are ionized and “shot” through a magnetic field</a:t>
            </a:r>
          </a:p>
          <a:p>
            <a:pPr algn="just">
              <a:buFont typeface="Arial" pitchFamily="34" charset="0"/>
              <a:buChar char="•"/>
            </a:pPr>
            <a:endParaRPr lang="en-US" dirty="0" smtClean="0">
              <a:latin typeface="Arial" pitchFamily="34" charset="0"/>
              <a:cs typeface="Arial" pitchFamily="34" charset="0"/>
            </a:endParaRPr>
          </a:p>
          <a:p>
            <a:pPr algn="just">
              <a:buFont typeface="Arial" pitchFamily="34" charset="0"/>
              <a:buChar char="•"/>
            </a:pPr>
            <a:r>
              <a:rPr lang="en-US" dirty="0" smtClean="0">
                <a:latin typeface="Arial" pitchFamily="34" charset="0"/>
                <a:cs typeface="Arial" pitchFamily="34" charset="0"/>
              </a:rPr>
              <a:t>How far they’re deflected depends on the magnet’s strength, and the ion’s mass-to-charge (</a:t>
            </a:r>
            <a:r>
              <a:rPr lang="en-US" i="1" dirty="0" smtClean="0">
                <a:latin typeface="Arial" pitchFamily="34" charset="0"/>
                <a:cs typeface="Arial" pitchFamily="34" charset="0"/>
              </a:rPr>
              <a:t>m/z</a:t>
            </a:r>
            <a:r>
              <a:rPr lang="en-US" dirty="0" smtClean="0">
                <a:latin typeface="Arial" pitchFamily="34" charset="0"/>
                <a:cs typeface="Arial" pitchFamily="34" charset="0"/>
              </a:rPr>
              <a:t>) ratio</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descr="FG14_23.JPG                                                    000A1475 WORKAS101                      B90835D4:"/>
          <p:cNvPicPr>
            <a:picLocks noChangeAspect="1" noChangeArrowheads="1"/>
          </p:cNvPicPr>
          <p:nvPr/>
        </p:nvPicPr>
        <p:blipFill>
          <a:blip r:embed="rId4" cstate="print"/>
          <a:srcRect/>
          <a:stretch>
            <a:fillRect/>
          </a:stretch>
        </p:blipFill>
        <p:spPr bwMode="auto">
          <a:xfrm>
            <a:off x="50800" y="38100"/>
            <a:ext cx="9040813" cy="6780213"/>
          </a:xfrm>
          <a:prstGeom prst="rect">
            <a:avLst/>
          </a:prstGeom>
          <a:noFill/>
        </p:spPr>
      </p:pic>
      <p:graphicFrame>
        <p:nvGraphicFramePr>
          <p:cNvPr id="209922" name="Object 2"/>
          <p:cNvGraphicFramePr>
            <a:graphicFrameLocks noChangeAspect="1"/>
          </p:cNvGraphicFramePr>
          <p:nvPr/>
        </p:nvGraphicFramePr>
        <p:xfrm>
          <a:off x="6629400" y="4038600"/>
          <a:ext cx="914400" cy="1671453"/>
        </p:xfrm>
        <a:graphic>
          <a:graphicData uri="http://schemas.openxmlformats.org/presentationml/2006/ole">
            <p:oleObj spid="_x0000_s209922" name="CS ChemDraw Drawing" r:id="rId5" imgW="488759" imgH="894134" progId="ChemDraw.Document.6.0">
              <p:embed/>
            </p:oleObj>
          </a:graphicData>
        </a:graphic>
      </p:graphicFrame>
      <p:sp>
        <p:nvSpPr>
          <p:cNvPr id="4" name="TextBox 3"/>
          <p:cNvSpPr txBox="1"/>
          <p:nvPr/>
        </p:nvSpPr>
        <p:spPr>
          <a:xfrm>
            <a:off x="762000" y="2209800"/>
            <a:ext cx="4926349" cy="707886"/>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dirty="0" smtClean="0">
                <a:latin typeface="Arial" pitchFamily="34" charset="0"/>
                <a:cs typeface="Arial" pitchFamily="34" charset="0"/>
              </a:rPr>
              <a:t>Two “doublets” in the aromatic region</a:t>
            </a:r>
          </a:p>
          <a:p>
            <a:r>
              <a:rPr lang="en-US" sz="2000" dirty="0" smtClean="0">
                <a:latin typeface="Arial" pitchFamily="34" charset="0"/>
                <a:cs typeface="Arial" pitchFamily="34" charset="0"/>
              </a:rPr>
              <a:t>is typical for a </a:t>
            </a:r>
            <a:r>
              <a:rPr lang="en-US" sz="2000" dirty="0" err="1" smtClean="0">
                <a:latin typeface="Arial" pitchFamily="34" charset="0"/>
                <a:cs typeface="Arial" pitchFamily="34" charset="0"/>
              </a:rPr>
              <a:t>para-disubstituted</a:t>
            </a:r>
            <a:r>
              <a:rPr lang="en-US" sz="2000" dirty="0" smtClean="0">
                <a:latin typeface="Arial" pitchFamily="34" charset="0"/>
                <a:cs typeface="Arial" pitchFamily="34" charset="0"/>
              </a:rPr>
              <a:t> benzene</a:t>
            </a:r>
          </a:p>
        </p:txBody>
      </p:sp>
      <p:cxnSp>
        <p:nvCxnSpPr>
          <p:cNvPr id="6" name="Straight Arrow Connector 5"/>
          <p:cNvCxnSpPr/>
          <p:nvPr/>
        </p:nvCxnSpPr>
        <p:spPr>
          <a:xfrm rot="5400000">
            <a:off x="1524000" y="3276600"/>
            <a:ext cx="4572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cstate="print"/>
          <a:srcRect/>
          <a:stretch>
            <a:fillRect/>
          </a:stretch>
        </p:blipFill>
        <p:spPr bwMode="auto">
          <a:xfrm>
            <a:off x="0" y="14288"/>
            <a:ext cx="9439275" cy="6829425"/>
          </a:xfrm>
          <a:prstGeom prst="rect">
            <a:avLst/>
          </a:prstGeom>
          <a:noFill/>
          <a:ln w="9525">
            <a:noFill/>
            <a:miter lim="800000"/>
            <a:headEnd/>
            <a:tailEnd/>
          </a:ln>
          <a:effectLst/>
        </p:spPr>
      </p:pic>
      <p:sp>
        <p:nvSpPr>
          <p:cNvPr id="3" name="TextBox 2"/>
          <p:cNvSpPr txBox="1"/>
          <p:nvPr/>
        </p:nvSpPr>
        <p:spPr>
          <a:xfrm>
            <a:off x="6629400" y="533400"/>
            <a:ext cx="2514600" cy="5632311"/>
          </a:xfrm>
          <a:prstGeom prst="rect">
            <a:avLst/>
          </a:prstGeom>
          <a:noFill/>
        </p:spPr>
        <p:txBody>
          <a:bodyPr wrap="square" rtlCol="0">
            <a:spAutoFit/>
          </a:bodyPr>
          <a:lstStyle/>
          <a:p>
            <a:r>
              <a:rPr lang="en-US" sz="2000" dirty="0" smtClean="0">
                <a:latin typeface="Arial" pitchFamily="34" charset="0"/>
                <a:cs typeface="Arial" pitchFamily="34" charset="0"/>
              </a:rPr>
              <a:t>Here, the smaller </a:t>
            </a:r>
          </a:p>
          <a:p>
            <a:r>
              <a:rPr lang="en-US" sz="2000" i="1" dirty="0" smtClean="0">
                <a:latin typeface="Arial" pitchFamily="34" charset="0"/>
                <a:cs typeface="Arial" pitchFamily="34" charset="0"/>
              </a:rPr>
              <a:t>meta</a:t>
            </a:r>
            <a:r>
              <a:rPr lang="en-US" sz="2000" dirty="0" smtClean="0">
                <a:latin typeface="Arial" pitchFamily="34" charset="0"/>
                <a:cs typeface="Arial" pitchFamily="34" charset="0"/>
              </a:rPr>
              <a:t>-couplings can be clearly seen.</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On a poorer spectrometer, 4 and 7 would appear as doublets (one </a:t>
            </a:r>
            <a:r>
              <a:rPr lang="en-US" sz="2000" i="1" dirty="0" err="1" smtClean="0">
                <a:latin typeface="Arial" pitchFamily="34" charset="0"/>
                <a:cs typeface="Arial" pitchFamily="34" charset="0"/>
              </a:rPr>
              <a:t>ortho</a:t>
            </a:r>
            <a:r>
              <a:rPr lang="en-US" sz="2000" i="1" dirty="0" smtClean="0">
                <a:latin typeface="Arial" pitchFamily="34" charset="0"/>
                <a:cs typeface="Arial" pitchFamily="34" charset="0"/>
              </a:rPr>
              <a:t>-</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neighbour</a:t>
            </a:r>
            <a:r>
              <a:rPr lang="en-US" sz="2000" dirty="0" smtClean="0">
                <a:latin typeface="Arial" pitchFamily="34" charset="0"/>
                <a:cs typeface="Arial" pitchFamily="34" charset="0"/>
              </a:rPr>
              <a:t>), and 5 and 6 as triplets (two </a:t>
            </a:r>
            <a:r>
              <a:rPr lang="en-US" sz="2000" i="1" dirty="0" err="1" smtClean="0">
                <a:latin typeface="Arial" pitchFamily="34" charset="0"/>
                <a:cs typeface="Arial" pitchFamily="34" charset="0"/>
              </a:rPr>
              <a:t>ortho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neighbours</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Each signal is split into a fine doublet because each proton has one </a:t>
            </a:r>
            <a:r>
              <a:rPr lang="en-US" sz="2000" i="1" dirty="0" smtClean="0">
                <a:latin typeface="Arial" pitchFamily="34" charset="0"/>
                <a:cs typeface="Arial" pitchFamily="34" charset="0"/>
              </a:rPr>
              <a:t>meta-</a:t>
            </a:r>
            <a:r>
              <a:rPr lang="en-US" sz="2000" dirty="0" smtClean="0">
                <a:latin typeface="Arial" pitchFamily="34" charset="0"/>
                <a:cs typeface="Arial" pitchFamily="34" charset="0"/>
              </a:rPr>
              <a:t>coupling.</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8229600" cy="4524315"/>
          </a:xfrm>
          <a:prstGeom prst="rect">
            <a:avLst/>
          </a:prstGeom>
          <a:noFill/>
        </p:spPr>
        <p:txBody>
          <a:bodyPr wrap="square" rtlCol="0">
            <a:spAutoFit/>
          </a:bodyPr>
          <a:lstStyle/>
          <a:p>
            <a:r>
              <a:rPr lang="en-US" sz="3200" dirty="0" smtClean="0">
                <a:latin typeface="Arial" pitchFamily="34" charset="0"/>
                <a:cs typeface="Arial" pitchFamily="34" charset="0"/>
              </a:rPr>
              <a:t>If two protons are coupled to each other, and their chemical shifts are close to each other, distortions start to appear and the signals no longer follow the basic “first-order” rules we’ve covered.  </a:t>
            </a:r>
          </a:p>
          <a:p>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Such “second-order” spectra require special calculations to analyze properly, and are beyond the scope of this course.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15.48.jpg</a:t>
            </a:r>
          </a:p>
        </p:txBody>
      </p:sp>
      <p:pic>
        <p:nvPicPr>
          <p:cNvPr id="31747" name="Picture 3" descr="c:\Documents and Settings\sobrien.WWNNT.000\Desktop\Orgo3_jpg_for_ppt\ch15\15.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533400" y="0"/>
            <a:ext cx="8153400" cy="1200329"/>
          </a:xfrm>
          <a:prstGeom prst="rect">
            <a:avLst/>
          </a:prstGeom>
          <a:noFill/>
        </p:spPr>
        <p:txBody>
          <a:bodyPr wrap="square" rtlCol="0">
            <a:spAutoFit/>
          </a:bodyPr>
          <a:lstStyle/>
          <a:p>
            <a:r>
              <a:rPr lang="en-US" dirty="0" smtClean="0">
                <a:latin typeface="Arial" pitchFamily="34" charset="0"/>
                <a:cs typeface="Arial" pitchFamily="34" charset="0"/>
              </a:rPr>
              <a:t>The signals for two coupled </a:t>
            </a:r>
            <a:r>
              <a:rPr lang="en-US" dirty="0" err="1" smtClean="0">
                <a:latin typeface="Arial" pitchFamily="34" charset="0"/>
                <a:cs typeface="Arial" pitchFamily="34" charset="0"/>
              </a:rPr>
              <a:t>hydrogens</a:t>
            </a:r>
            <a:r>
              <a:rPr lang="en-US" dirty="0" smtClean="0">
                <a:latin typeface="Arial" pitchFamily="34" charset="0"/>
                <a:cs typeface="Arial" pitchFamily="34" charset="0"/>
              </a:rPr>
              <a:t> “lean” towards each other.  The closer they are in chemical shift, the more pronounced the effect.</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15.49.jpg</a:t>
            </a:r>
          </a:p>
        </p:txBody>
      </p:sp>
      <p:pic>
        <p:nvPicPr>
          <p:cNvPr id="32771" name="Picture 3" descr="c:\Documents and Settings\sobrien.WWNNT.000\Desktop\Orgo3_jpg_for_ppt\ch15\15.4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304801" y="381000"/>
            <a:ext cx="2590800" cy="1938992"/>
          </a:xfrm>
          <a:prstGeom prst="rect">
            <a:avLst/>
          </a:prstGeom>
          <a:noFill/>
        </p:spPr>
        <p:txBody>
          <a:bodyPr wrap="square" rtlCol="0">
            <a:spAutoFit/>
          </a:bodyPr>
          <a:lstStyle/>
          <a:p>
            <a:r>
              <a:rPr lang="en-US" dirty="0" smtClean="0">
                <a:latin typeface="Arial" pitchFamily="34" charset="0"/>
                <a:cs typeface="Arial" pitchFamily="34" charset="0"/>
              </a:rPr>
              <a:t>The closer the signals are to each other, the more extreme the distortion.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15.57.jpg</a:t>
            </a:r>
          </a:p>
        </p:txBody>
      </p:sp>
      <p:pic>
        <p:nvPicPr>
          <p:cNvPr id="39939" name="Picture 3" descr="c:\Documents and Settings\sobrien.WWNNT.000\Desktop\Orgo3_jpg_for_ppt\ch15\15.5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0" y="5029200"/>
            <a:ext cx="3886200"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baseline="30000" dirty="0" smtClean="0">
                <a:latin typeface="Arial" pitchFamily="34" charset="0"/>
                <a:cs typeface="Arial" pitchFamily="34" charset="0"/>
              </a:rPr>
              <a:t>13</a:t>
            </a:r>
            <a:r>
              <a:rPr lang="en-US" sz="2000" dirty="0" smtClean="0">
                <a:latin typeface="Arial" pitchFamily="34" charset="0"/>
                <a:cs typeface="Arial" pitchFamily="34" charset="0"/>
              </a:rPr>
              <a:t>C spectra are normally “decoupled”-</a:t>
            </a:r>
          </a:p>
          <a:p>
            <a:r>
              <a:rPr lang="en-US" sz="2000" dirty="0" smtClean="0">
                <a:latin typeface="Arial" pitchFamily="34" charset="0"/>
                <a:cs typeface="Arial" pitchFamily="34" charset="0"/>
              </a:rPr>
              <a:t>Every carbon appears as a singlet.</a:t>
            </a:r>
            <a:endParaRPr lang="en-US" sz="2000" dirty="0" err="1"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cstate="print"/>
          <a:srcRect/>
          <a:stretch>
            <a:fillRect/>
          </a:stretch>
        </p:blipFill>
        <p:spPr bwMode="auto">
          <a:xfrm>
            <a:off x="228600" y="1066800"/>
            <a:ext cx="8776097"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304800"/>
            <a:ext cx="7772400" cy="4953000"/>
          </a:xfrm>
          <a:prstGeom prst="rect">
            <a:avLst/>
          </a:prstGeom>
          <a:solidFill>
            <a:srgbClr val="003399"/>
          </a:solidFill>
          <a:ln w="9525">
            <a:noFill/>
            <a:miter lim="800000"/>
            <a:headEnd/>
            <a:tailEnd/>
          </a:ln>
        </p:spPr>
        <p:txBody>
          <a:bodyPr/>
          <a:lstStyle/>
          <a:p>
            <a:pPr algn="ctr"/>
            <a:r>
              <a:rPr lang="en-US" sz="2800">
                <a:solidFill>
                  <a:schemeClr val="bg1"/>
                </a:solidFill>
              </a:rPr>
              <a:t>This concludes the Norton Media Library</a:t>
            </a:r>
            <a:br>
              <a:rPr lang="en-US" sz="2800">
                <a:solidFill>
                  <a:schemeClr val="bg1"/>
                </a:solidFill>
              </a:rPr>
            </a:br>
            <a:r>
              <a:rPr lang="en-US" sz="2800">
                <a:solidFill>
                  <a:schemeClr val="bg1"/>
                </a:solidFill>
              </a:rPr>
              <a:t>Slide Set for Chapter 15</a:t>
            </a:r>
            <a:br>
              <a:rPr lang="en-US" sz="2800">
                <a:solidFill>
                  <a:schemeClr val="bg1"/>
                </a:solidFill>
              </a:rPr>
            </a:br>
            <a:r>
              <a:rPr lang="en-US" sz="2800">
                <a:solidFill>
                  <a:schemeClr val="bg1"/>
                </a:solidFill>
              </a:rPr>
              <a:t> </a:t>
            </a:r>
            <a:br>
              <a:rPr lang="en-US" sz="2800">
                <a:solidFill>
                  <a:schemeClr val="bg1"/>
                </a:solidFill>
              </a:rPr>
            </a:br>
            <a:r>
              <a:rPr lang="en-US" sz="5400" b="1">
                <a:solidFill>
                  <a:schemeClr val="bg1"/>
                </a:solidFill>
              </a:rPr>
              <a:t>Organic Chemistry</a:t>
            </a:r>
            <a:br>
              <a:rPr lang="en-US" sz="5400" b="1">
                <a:solidFill>
                  <a:schemeClr val="bg1"/>
                </a:solidFill>
              </a:rPr>
            </a:br>
            <a:r>
              <a:rPr lang="en-US" sz="2800" b="1">
                <a:solidFill>
                  <a:schemeClr val="bg1"/>
                </a:solidFill>
              </a:rPr>
              <a:t>Third Edition</a:t>
            </a:r>
            <a:br>
              <a:rPr lang="en-US" sz="2800" b="1">
                <a:solidFill>
                  <a:schemeClr val="bg1"/>
                </a:solidFill>
              </a:rPr>
            </a:br>
            <a:r>
              <a:rPr lang="en-US" sz="2800" b="1">
                <a:solidFill>
                  <a:schemeClr val="bg1"/>
                </a:solidFill>
              </a:rPr>
              <a:t/>
            </a:r>
            <a:br>
              <a:rPr lang="en-US" sz="2800" b="1">
                <a:solidFill>
                  <a:schemeClr val="bg1"/>
                </a:solidFill>
              </a:rPr>
            </a:br>
            <a:r>
              <a:rPr lang="en-US" sz="1400">
                <a:solidFill>
                  <a:schemeClr val="bg1"/>
                </a:solidFill>
              </a:rPr>
              <a:t>by</a:t>
            </a:r>
            <a:r>
              <a:rPr lang="en-US" sz="1800">
                <a:solidFill>
                  <a:schemeClr val="bg1"/>
                </a:solidFill>
              </a:rPr>
              <a:t/>
            </a:r>
            <a:br>
              <a:rPr lang="en-US" sz="1800">
                <a:solidFill>
                  <a:schemeClr val="bg1"/>
                </a:solidFill>
              </a:rPr>
            </a:br>
            <a:r>
              <a:rPr lang="en-US" sz="1800">
                <a:solidFill>
                  <a:schemeClr val="bg1"/>
                </a:solidFill>
              </a:rPr>
              <a:t>Maitland Jones, Jr.</a:t>
            </a:r>
            <a:endParaRPr lang="en-US" sz="2000">
              <a:solidFill>
                <a:srgbClr val="FF0000"/>
              </a:solidFill>
            </a:endParaRPr>
          </a:p>
        </p:txBody>
      </p:sp>
      <p:sp>
        <p:nvSpPr>
          <p:cNvPr id="45059" name="Rectangle 3"/>
          <p:cNvSpPr>
            <a:spLocks noGrp="1" noChangeArrowheads="1"/>
          </p:cNvSpPr>
          <p:nvPr>
            <p:ph type="title" idx="4294967295"/>
          </p:nvPr>
        </p:nvSpPr>
        <p:spPr>
          <a:xfrm>
            <a:off x="685800" y="-1143000"/>
            <a:ext cx="7772400" cy="1143000"/>
          </a:xfrm>
        </p:spPr>
        <p:txBody>
          <a:bodyPr/>
          <a:lstStyle/>
          <a:p>
            <a:r>
              <a:rPr lang="en-US">
                <a:solidFill>
                  <a:srgbClr val="669900"/>
                </a:solidFill>
              </a:rPr>
              <a:t>End Ch 15</a:t>
            </a:r>
            <a:endParaRPr lang="en-US"/>
          </a:p>
        </p:txBody>
      </p:sp>
      <p:sp>
        <p:nvSpPr>
          <p:cNvPr id="45060" name="Rectangle 4"/>
          <p:cNvSpPr>
            <a:spLocks noChangeArrowheads="1"/>
          </p:cNvSpPr>
          <p:nvPr/>
        </p:nvSpPr>
        <p:spPr bwMode="auto">
          <a:xfrm>
            <a:off x="685800" y="5562600"/>
            <a:ext cx="7772400" cy="685800"/>
          </a:xfrm>
          <a:prstGeom prst="rect">
            <a:avLst/>
          </a:prstGeom>
          <a:noFill/>
          <a:ln w="9525">
            <a:noFill/>
            <a:miter lim="800000"/>
            <a:headEnd/>
            <a:tailEnd/>
          </a:ln>
          <a:effectLst/>
        </p:spPr>
        <p:txBody>
          <a:bodyPr anchor="ctr"/>
          <a:lstStyle/>
          <a:p>
            <a:pPr algn="ctr" eaLnBrk="0" hangingPunct="0"/>
            <a:r>
              <a:rPr lang="en-US" b="1">
                <a:solidFill>
                  <a:schemeClr val="bg1"/>
                </a:solidFill>
              </a:rPr>
              <a:t>W. W. Norton &amp; Company</a:t>
            </a:r>
            <a:br>
              <a:rPr lang="en-US" b="1">
                <a:solidFill>
                  <a:schemeClr val="bg1"/>
                </a:solidFill>
              </a:rPr>
            </a:br>
            <a:r>
              <a:rPr lang="en-US" sz="1800">
                <a:solidFill>
                  <a:schemeClr val="bg1"/>
                </a:solidFill>
              </a:rPr>
              <a:t>Independent and Employee-Owned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dirty="0" err="1"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6135</TotalTime>
  <Words>3489</Words>
  <Application>Microsoft Office PowerPoint</Application>
  <PresentationFormat>On-screen Show (4:3)</PresentationFormat>
  <Paragraphs>594</Paragraphs>
  <Slides>97</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Default Design</vt:lpstr>
      <vt:lpstr>CS ChemDraw Drawing</vt:lpstr>
      <vt:lpstr>Ch 15</vt:lpstr>
      <vt:lpstr>Degree of Unsaturation</vt:lpstr>
      <vt:lpstr>Slide 3</vt:lpstr>
      <vt:lpstr>Slide 4</vt:lpstr>
      <vt:lpstr>Slide 5</vt:lpstr>
      <vt:lpstr>Slide 6</vt:lpstr>
      <vt:lpstr>Slide 7</vt:lpstr>
      <vt:lpstr>Slide 8</vt:lpstr>
      <vt:lpstr>Mass Spectrometry</vt:lpstr>
      <vt:lpstr>15.04.jpg</vt:lpstr>
      <vt:lpstr>15.04.jpg</vt:lpstr>
      <vt:lpstr>15.07.jpg</vt:lpstr>
      <vt:lpstr>15.08.jpg</vt:lpstr>
      <vt:lpstr>15.16.jpg</vt:lpstr>
      <vt:lpstr>Infrared Spectroscopy</vt:lpstr>
      <vt:lpstr>Some Useful IR Stretching Frequencies</vt:lpstr>
      <vt:lpstr>Slide 17</vt:lpstr>
      <vt:lpstr>15.17.jpg</vt:lpstr>
      <vt:lpstr>Slide 19</vt:lpstr>
      <vt:lpstr>Slide 20</vt:lpstr>
      <vt:lpstr>Slide 21</vt:lpstr>
      <vt:lpstr>Slide 22</vt:lpstr>
      <vt:lpstr>Nuclear Magnetic Resonance (NMR) Spectroscopy</vt:lpstr>
      <vt:lpstr>15.18.jpg</vt:lpstr>
      <vt:lpstr>Slide 25</vt:lpstr>
      <vt:lpstr>Slide 26</vt:lpstr>
      <vt:lpstr>Slide 27</vt:lpstr>
      <vt:lpstr>How an NMR spectrometer works:</vt:lpstr>
      <vt:lpstr>15.19.jpg</vt:lpstr>
      <vt:lpstr>Slide 30</vt:lpstr>
      <vt:lpstr>Slide 31</vt:lpstr>
      <vt:lpstr>Slide 32</vt:lpstr>
      <vt:lpstr>15.21.jpg</vt:lpstr>
      <vt:lpstr>Slide 34</vt:lpstr>
      <vt:lpstr>15.20.jpg</vt:lpstr>
      <vt:lpstr>Slide 36</vt:lpstr>
      <vt:lpstr>Slide 37</vt:lpstr>
      <vt:lpstr>Slide 38</vt:lpstr>
      <vt:lpstr>Factors that Affect Chemical Shift</vt:lpstr>
      <vt:lpstr>15.22.jpg</vt:lpstr>
      <vt:lpstr>Slide 41</vt:lpstr>
      <vt:lpstr>15.30.jpg</vt:lpstr>
      <vt:lpstr>Slide 43</vt:lpstr>
      <vt:lpstr>Slide 44</vt:lpstr>
      <vt:lpstr>15.32.jpg</vt:lpstr>
      <vt:lpstr>Slide 46</vt:lpstr>
      <vt:lpstr>Slide 47</vt:lpstr>
      <vt:lpstr>Integration of NMR Signals</vt:lpstr>
      <vt:lpstr>Slide 49</vt:lpstr>
      <vt:lpstr>15.26.jpg</vt:lpstr>
      <vt:lpstr>Spin-Spin Coupling</vt:lpstr>
      <vt:lpstr>Slide 52</vt:lpstr>
      <vt:lpstr>Slide 53</vt:lpstr>
      <vt:lpstr>15.54.jpg</vt:lpstr>
      <vt:lpstr>Slide 55</vt:lpstr>
      <vt:lpstr>15.34.jpg</vt:lpstr>
      <vt:lpstr>15.36.jpg</vt:lpstr>
      <vt:lpstr>15.37.jpg</vt:lpstr>
      <vt:lpstr>Slide 59</vt:lpstr>
      <vt:lpstr>15.34.jpg</vt:lpstr>
      <vt:lpstr>Slide 61</vt:lpstr>
      <vt:lpstr>Slide 62</vt:lpstr>
      <vt:lpstr>Slide 63</vt:lpstr>
      <vt:lpstr>Slide 64</vt:lpstr>
      <vt:lpstr>How to Solve Spectroscopy Problems</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15.40.jpg</vt:lpstr>
      <vt:lpstr>Slide 83</vt:lpstr>
      <vt:lpstr>15.42.jpg</vt:lpstr>
      <vt:lpstr>Slide 85</vt:lpstr>
      <vt:lpstr>Slide 86</vt:lpstr>
      <vt:lpstr>15.44.jpg</vt:lpstr>
      <vt:lpstr>Slide 88</vt:lpstr>
      <vt:lpstr>Slide 89</vt:lpstr>
      <vt:lpstr>Slide 90</vt:lpstr>
      <vt:lpstr>Slide 91</vt:lpstr>
      <vt:lpstr>Slide 92</vt:lpstr>
      <vt:lpstr>15.48.jpg</vt:lpstr>
      <vt:lpstr>15.49.jpg</vt:lpstr>
      <vt:lpstr>15.57.jpg</vt:lpstr>
      <vt:lpstr>Slide 96</vt:lpstr>
      <vt:lpstr>End Ch 15</vt:lpstr>
    </vt:vector>
  </TitlesOfParts>
  <Company>WW Norton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15.04.jpg</dc:title>
  <dc:creator>SObrien</dc:creator>
  <cp:lastModifiedBy>Geoffrey Sametz</cp:lastModifiedBy>
  <cp:revision>116</cp:revision>
  <dcterms:created xsi:type="dcterms:W3CDTF">2004-06-24T22:00:12Z</dcterms:created>
  <dcterms:modified xsi:type="dcterms:W3CDTF">2010-03-03T13:57:15Z</dcterms:modified>
</cp:coreProperties>
</file>