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</p:sldMasterIdLst>
  <p:notesMasterIdLst>
    <p:notesMasterId r:id="rId102"/>
  </p:notesMasterIdLst>
  <p:handoutMasterIdLst>
    <p:handoutMasterId r:id="rId103"/>
  </p:handoutMasterIdLst>
  <p:sldIdLst>
    <p:sldId id="256" r:id="rId10"/>
    <p:sldId id="257" r:id="rId11"/>
    <p:sldId id="261" r:id="rId12"/>
    <p:sldId id="263" r:id="rId13"/>
    <p:sldId id="262" r:id="rId14"/>
    <p:sldId id="258" r:id="rId15"/>
    <p:sldId id="259" r:id="rId16"/>
    <p:sldId id="260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06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1" r:id="rId74"/>
    <p:sldId id="320" r:id="rId75"/>
    <p:sldId id="323" r:id="rId76"/>
    <p:sldId id="325" r:id="rId77"/>
    <p:sldId id="322" r:id="rId78"/>
    <p:sldId id="324" r:id="rId79"/>
    <p:sldId id="326" r:id="rId80"/>
    <p:sldId id="327" r:id="rId81"/>
    <p:sldId id="331" r:id="rId82"/>
    <p:sldId id="328" r:id="rId83"/>
    <p:sldId id="329" r:id="rId84"/>
    <p:sldId id="330" r:id="rId85"/>
    <p:sldId id="332" r:id="rId86"/>
    <p:sldId id="333" r:id="rId87"/>
    <p:sldId id="334" r:id="rId88"/>
    <p:sldId id="335" r:id="rId89"/>
    <p:sldId id="336" r:id="rId90"/>
    <p:sldId id="339" r:id="rId91"/>
    <p:sldId id="337" r:id="rId92"/>
    <p:sldId id="338" r:id="rId93"/>
    <p:sldId id="341" r:id="rId94"/>
    <p:sldId id="342" r:id="rId95"/>
    <p:sldId id="340" r:id="rId96"/>
    <p:sldId id="343" r:id="rId97"/>
    <p:sldId id="344" r:id="rId98"/>
    <p:sldId id="345" r:id="rId99"/>
    <p:sldId id="346" r:id="rId100"/>
    <p:sldId id="351" r:id="rId10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1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4" autoAdjust="0"/>
    <p:restoredTop sz="80000" autoAdjust="0"/>
  </p:normalViewPr>
  <p:slideViewPr>
    <p:cSldViewPr snapToGrid="0">
      <p:cViewPr>
        <p:scale>
          <a:sx n="69" d="100"/>
          <a:sy n="69" d="100"/>
        </p:scale>
        <p:origin x="-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07" Type="http://schemas.openxmlformats.org/officeDocument/2006/relationships/tableStyles" Target="tableStyles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1D845613-6C2C-4EED-B19A-A0D0500A2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1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D8CC265B-F963-4476-9070-24CCCDE53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6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29AD124-3772-4F59-BDE1-7DF9443AAFBD}" type="slidenum">
              <a:rPr lang="en-US" sz="1200">
                <a:solidFill>
                  <a:prstClr val="black"/>
                </a:solidFill>
              </a:rPr>
              <a:pPr/>
              <a:t>48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457200" y="63246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>
              <a:cs typeface="+mn-cs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4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AB14-6220-46D2-BE04-CCFBE8DA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274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AB14-6220-46D2-BE04-CCFBE8DA9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440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52400"/>
            <a:ext cx="2057400" cy="611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52400"/>
            <a:ext cx="6019800" cy="611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AA96-A65B-4E6E-8DC2-C66957274D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067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1263"/>
            <a:ext cx="40386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1263"/>
            <a:ext cx="40386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722A0-6138-4F01-ADF4-68D1CA6770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619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1263"/>
            <a:ext cx="40386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1263"/>
            <a:ext cx="40386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63950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63950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F59B-4036-4DD7-A4C6-486CAE673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8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52400"/>
            <a:ext cx="2057400" cy="611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52400"/>
            <a:ext cx="6019800" cy="611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AA96-A65B-4E6E-8DC2-C66957274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3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1263"/>
            <a:ext cx="40386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1263"/>
            <a:ext cx="40386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722A0-6138-4F01-ADF4-68D1CA677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1263"/>
            <a:ext cx="40386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1263"/>
            <a:ext cx="40386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63950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63950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F59B-4036-4DD7-A4C6-486CAE673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DD427-6F3D-4A82-9042-C14E35129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01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298E5-0799-46B6-BCF2-50D051FFDD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2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6272-B9E1-4F3D-8BD5-13F02EF934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4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45595-19A3-4EEB-A54A-4577E7AC6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98A7E-1B79-40B2-B260-98A7F80FD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22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30F3-E3D8-41D1-A400-47F05C39B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8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7778B-3447-42C2-A8BA-5DEC41F0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4F07-D3E5-472A-83DD-1878325F5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0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81D9F-C586-4380-AD4F-1312FEEEA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5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382EC-9A48-4229-9A45-2820ADE95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94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B903A-EF98-4844-8FFF-25BF1864F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16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F9318-A4BA-46A6-A11E-E42CB8068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31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DD427-6F3D-4A82-9042-C14E35129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74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298E5-0799-46B6-BCF2-50D051FFDD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34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6272-B9E1-4F3D-8BD5-13F02EF934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40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45595-19A3-4EEB-A54A-4577E7AC6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28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98A7E-1B79-40B2-B260-98A7F80FD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9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0AF06-0804-41B2-97B7-6EF5821E1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28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30F3-E3D8-41D1-A400-47F05C39B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5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4F07-D3E5-472A-83DD-1878325F5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26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81D9F-C586-4380-AD4F-1312FEEEA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5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382EC-9A48-4229-9A45-2820ADE95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96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B903A-EF98-4844-8FFF-25BF1864F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10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F9318-A4BA-46A6-A11E-E42CB8068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13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DD427-6F3D-4A82-9042-C14E35129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7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298E5-0799-46B6-BCF2-50D051FFDD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11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6272-B9E1-4F3D-8BD5-13F02EF934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6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45595-19A3-4EEB-A54A-4577E7AC6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0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1263"/>
            <a:ext cx="40386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1263"/>
            <a:ext cx="40386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8AD9-34E8-4384-85F9-B92A3776D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7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98A7E-1B79-40B2-B260-98A7F80FD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69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30F3-E3D8-41D1-A400-47F05C39B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5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4F07-D3E5-472A-83DD-1878325F5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25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81D9F-C586-4380-AD4F-1312FEEEA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19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382EC-9A48-4229-9A45-2820ADE95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34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B903A-EF98-4844-8FFF-25BF1864F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39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F9318-A4BA-46A6-A11E-E42CB8068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40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DD427-6F3D-4A82-9042-C14E35129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71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298E5-0799-46B6-BCF2-50D051FFDD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32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6272-B9E1-4F3D-8BD5-13F02EF934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ACAC-FA7F-46F5-A125-7357A3318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0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45595-19A3-4EEB-A54A-4577E7AC6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5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98A7E-1B79-40B2-B260-98A7F80FD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63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30F3-E3D8-41D1-A400-47F05C39B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1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4F07-D3E5-472A-83DD-1878325F5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32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81D9F-C586-4380-AD4F-1312FEEEA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73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382EC-9A48-4229-9A45-2820ADE95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57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B903A-EF98-4844-8FFF-25BF1864F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2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F9318-A4BA-46A6-A11E-E42CB8068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56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DD427-6F3D-4A82-9042-C14E35129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02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298E5-0799-46B6-BCF2-50D051FFDD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7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12F3-2A56-45A6-ACC4-2EA2C54BE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40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6272-B9E1-4F3D-8BD5-13F02EF934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120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45595-19A3-4EEB-A54A-4577E7AC6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77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98A7E-1B79-40B2-B260-98A7F80FD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85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30F3-E3D8-41D1-A400-47F05C39B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462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4F07-D3E5-472A-83DD-1878325F5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098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81D9F-C586-4380-AD4F-1312FEEEA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429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382EC-9A48-4229-9A45-2820ADE95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109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B903A-EF98-4844-8FFF-25BF1864F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99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F9318-A4BA-46A6-A11E-E42CB8068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3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DD427-6F3D-4A82-9042-C14E35129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2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816E-9B65-43BF-81D5-22C676480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8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298E5-0799-46B6-BCF2-50D051FFDD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931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6272-B9E1-4F3D-8BD5-13F02EF934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201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45595-19A3-4EEB-A54A-4577E7AC6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677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98A7E-1B79-40B2-B260-98A7F80FD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735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30F3-E3D8-41D1-A400-47F05C39B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587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4F07-D3E5-472A-83DD-1878325F5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403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81D9F-C586-4380-AD4F-1312FEEEA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279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382EC-9A48-4229-9A45-2820ADE95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998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B903A-EF98-4844-8FFF-25BF1864F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10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F9318-A4BA-46A6-A11E-E42CB8068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7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94EF-667D-4939-870D-F6DA4C1C7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475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DD427-6F3D-4A82-9042-C14E35129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5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298E5-0799-46B6-BCF2-50D051FFDD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700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6272-B9E1-4F3D-8BD5-13F02EF934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98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45595-19A3-4EEB-A54A-4577E7AC6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014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98A7E-1B79-40B2-B260-98A7F80FD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272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30F3-E3D8-41D1-A400-47F05C39B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110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4F07-D3E5-472A-83DD-1878325F5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14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81D9F-C586-4380-AD4F-1312FEEEA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437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382EC-9A48-4229-9A45-2820ADE95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432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B903A-EF98-4844-8FFF-25BF1864F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1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3771-47E8-40B3-9990-E351E9C7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107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F9318-A4BA-46A6-A11E-E42CB8068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11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457200" y="63246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974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7778B-3447-42C2-A8BA-5DEC41F07A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17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0AF06-0804-41B2-97B7-6EF5821E18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417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1263"/>
            <a:ext cx="40386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1263"/>
            <a:ext cx="40386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8AD9-34E8-4384-85F9-B92A3776D4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142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ACAC-FA7F-46F5-A125-7357A3318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214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12F3-2A56-45A6-ACC4-2EA2C54BE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17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816E-9B65-43BF-81D5-22C676480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896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94EF-667D-4939-870D-F6DA4C1C7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23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3771-47E8-40B3-9990-E351E9C7F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6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1263"/>
            <a:ext cx="8229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245225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D79044F-7CE8-4C03-9DDA-076769920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57200" y="63246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BCA16DC4-3DCC-4461-B389-730EA646602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7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BCA16DC4-3DCC-4461-B389-730EA646602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BCA16DC4-3DCC-4461-B389-730EA646602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5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BCA16DC4-3DCC-4461-B389-730EA646602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BCA16DC4-3DCC-4461-B389-730EA646602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BCA16DC4-3DCC-4461-B389-730EA646602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BCA16DC4-3DCC-4461-B389-730EA646602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3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1263"/>
            <a:ext cx="8229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245225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D79044F-7CE8-4C03-9DDA-076769920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57200" y="63246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bT4dF3mqvmg?version=3&amp;hl=en_US&amp;rel=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8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8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6.xml"/><Relationship Id="rId1" Type="http://schemas.openxmlformats.org/officeDocument/2006/relationships/video" Target="http://www.youtube.com/v/br-YxeXWx6s?version=3&amp;hl=en_US&amp;rel=0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72.png"/><Relationship Id="rId5" Type="http://schemas.openxmlformats.org/officeDocument/2006/relationships/image" Target="../media/image71.emf"/><Relationship Id="rId4" Type="http://schemas.openxmlformats.org/officeDocument/2006/relationships/image" Target="../media/image6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7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hyperlink" Target="http://upload.wikimedia.org/wikipedia/commons/e/e0/Synapse_Illustration2_tweaked.svg" TargetMode="External"/><Relationship Id="rId1" Type="http://schemas.openxmlformats.org/officeDocument/2006/relationships/slideLayout" Target="../slideLayouts/slideLayout8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8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9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5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6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7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9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0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02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0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04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05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06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07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08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8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8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8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cen/coverstory/83/8325/8325thalidomid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flickr.com/photos/vivacomopuder/2531635433/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8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8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Biochemical Examples of CHEM321/322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T4dF3mqvmg?version=3&amp;hl=en_US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444750"/>
            <a:ext cx="3048000" cy="228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7778B-3447-42C2-A8BA-5DEC41F07A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Amines and acids prefer acid-base chemistry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57832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4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Peptide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mixing carboxylic acids and amines together is generally not an effective way to make peptide bonds.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ions that result from the acid/base reaction between the two components predominate and are inert to acylation-type reactions.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7778B-3447-42C2-A8BA-5DEC41F07A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2452253"/>
            <a:ext cx="7519558" cy="9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6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1" y="1094509"/>
            <a:ext cx="6858959" cy="45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672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A Coupling Reagent; Couples Amines and Acids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0" y="5378450"/>
            <a:ext cx="4378037" cy="111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Treatment of Amino Acids with DCC leads to uncontrolled polymerization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30580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431925" y="5076825"/>
            <a:ext cx="587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Real peptides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 are of specific sequence.  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Need protecting group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80772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593725" y="4010025"/>
            <a:ext cx="6985000" cy="2847975"/>
            <a:chOff x="374" y="2526"/>
            <a:chExt cx="4400" cy="1794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762"/>
              <a:ext cx="3814" cy="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437" name="Text Box 6"/>
            <p:cNvSpPr txBox="1">
              <a:spLocks noChangeArrowheads="1"/>
            </p:cNvSpPr>
            <p:nvPr/>
          </p:nvSpPr>
          <p:spPr bwMode="auto">
            <a:xfrm>
              <a:off x="374" y="2526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Now: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0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Purification of each reaction is a Pain!; Merifield</a:t>
            </a:r>
            <a:r>
              <a:rPr lang="ja-JP" altLang="en-US" smtClean="0"/>
              <a:t>’</a:t>
            </a:r>
            <a:r>
              <a:rPr lang="en-US" altLang="ja-JP" smtClean="0"/>
              <a:t>s Solid-supported synthesis </a:t>
            </a:r>
            <a:endParaRPr lang="en-US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675438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637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02552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434" y="5424054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Merrifield automated peptide synthesizer</a:t>
            </a:r>
            <a:br>
              <a:rPr lang="en-US" dirty="0" smtClean="0"/>
            </a:br>
            <a:r>
              <a:rPr lang="en-US" dirty="0" smtClean="0"/>
              <a:t>ca. 1964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r="5549"/>
          <a:stretch>
            <a:fillRect/>
          </a:stretch>
        </p:blipFill>
        <p:spPr>
          <a:xfrm>
            <a:off x="1445924" y="515792"/>
            <a:ext cx="6271057" cy="47032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53138"/>
            <a:ext cx="5486400" cy="804862"/>
          </a:xfrm>
        </p:spPr>
        <p:txBody>
          <a:bodyPr/>
          <a:lstStyle/>
          <a:p>
            <a:pPr algn="ctr"/>
            <a:r>
              <a:rPr lang="en-US" dirty="0" smtClean="0"/>
              <a:t>Chemical Heritage Museum, Philadelphia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33771-47E8-40B3-9990-E351E9C7F8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nature make peptides/proteins?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78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3581400" y="4495800"/>
            <a:ext cx="1905000" cy="1828800"/>
            <a:chOff x="384" y="2400"/>
            <a:chExt cx="1200" cy="1152"/>
          </a:xfrm>
        </p:grpSpPr>
        <p:sp>
          <p:nvSpPr>
            <p:cNvPr id="12291" name="Oval 3"/>
            <p:cNvSpPr>
              <a:spLocks noChangeArrowheads="1"/>
            </p:cNvSpPr>
            <p:nvPr/>
          </p:nvSpPr>
          <p:spPr bwMode="auto">
            <a:xfrm>
              <a:off x="384" y="2400"/>
              <a:ext cx="816" cy="1152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32549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768" y="2400"/>
              <a:ext cx="816" cy="1152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32549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1752600" y="762000"/>
            <a:ext cx="1905000" cy="1828800"/>
            <a:chOff x="384" y="2400"/>
            <a:chExt cx="1200" cy="1152"/>
          </a:xfrm>
        </p:grpSpPr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384" y="2400"/>
              <a:ext cx="816" cy="1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768" y="2400"/>
              <a:ext cx="816" cy="1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828800" y="2179638"/>
            <a:ext cx="606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Helvetica" charset="0"/>
              </a:rPr>
              <a:t>-A-U-G  -  C-C-U - U-A-C  -  C-C-G  -  A-U-C-C-C-U-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828800" y="5927725"/>
            <a:ext cx="620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Helvetica" charset="0"/>
              </a:rPr>
              <a:t>-A-U-G  -  C-C-U - U-A-C  -  C-C-G  -  A-U-C - C-C-U-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2465388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98925"/>
            <a:ext cx="17541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51325"/>
            <a:ext cx="1049338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301" name="AutoShape 13"/>
          <p:cNvSpPr>
            <a:spLocks noChangeArrowheads="1"/>
          </p:cNvSpPr>
          <p:nvPr/>
        </p:nvSpPr>
        <p:spPr bwMode="auto">
          <a:xfrm rot="2312852">
            <a:off x="5410200" y="5622925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3407384">
            <a:off x="3352800" y="2743200"/>
            <a:ext cx="1295400" cy="1143000"/>
          </a:xfrm>
          <a:prstGeom prst="rightArrow">
            <a:avLst>
              <a:gd name="adj1" fmla="val 50000"/>
              <a:gd name="adj2" fmla="val 28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0" y="2349500"/>
            <a:ext cx="1981200" cy="698500"/>
          </a:xfrm>
          <a:custGeom>
            <a:avLst/>
            <a:gdLst>
              <a:gd name="T0" fmla="*/ 1905000 w 1248"/>
              <a:gd name="T1" fmla="*/ 12700 h 440"/>
              <a:gd name="T2" fmla="*/ 1524000 w 1248"/>
              <a:gd name="T3" fmla="*/ 12700 h 440"/>
              <a:gd name="T4" fmla="*/ 1371600 w 1248"/>
              <a:gd name="T5" fmla="*/ 88900 h 440"/>
              <a:gd name="T6" fmla="*/ 1752600 w 1248"/>
              <a:gd name="T7" fmla="*/ 393700 h 440"/>
              <a:gd name="T8" fmla="*/ 0 w 1248"/>
              <a:gd name="T9" fmla="*/ 698500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440">
                <a:moveTo>
                  <a:pt x="1200" y="8"/>
                </a:moveTo>
                <a:cubicBezTo>
                  <a:pt x="1108" y="4"/>
                  <a:pt x="1016" y="0"/>
                  <a:pt x="960" y="8"/>
                </a:cubicBezTo>
                <a:cubicBezTo>
                  <a:pt x="904" y="16"/>
                  <a:pt x="840" y="16"/>
                  <a:pt x="864" y="56"/>
                </a:cubicBezTo>
                <a:cubicBezTo>
                  <a:pt x="888" y="96"/>
                  <a:pt x="1248" y="184"/>
                  <a:pt x="1104" y="248"/>
                </a:cubicBezTo>
                <a:cubicBezTo>
                  <a:pt x="960" y="312"/>
                  <a:pt x="480" y="376"/>
                  <a:pt x="0" y="4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7772400" y="1295400"/>
            <a:ext cx="1295400" cy="1066800"/>
          </a:xfrm>
          <a:custGeom>
            <a:avLst/>
            <a:gdLst>
              <a:gd name="T0" fmla="*/ 0 w 816"/>
              <a:gd name="T1" fmla="*/ 1066800 h 672"/>
              <a:gd name="T2" fmla="*/ 533400 w 816"/>
              <a:gd name="T3" fmla="*/ 990600 h 672"/>
              <a:gd name="T4" fmla="*/ 152400 w 816"/>
              <a:gd name="T5" fmla="*/ 685800 h 672"/>
              <a:gd name="T6" fmla="*/ 1295400 w 816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6" h="672">
                <a:moveTo>
                  <a:pt x="0" y="672"/>
                </a:moveTo>
                <a:cubicBezTo>
                  <a:pt x="160" y="668"/>
                  <a:pt x="320" y="664"/>
                  <a:pt x="336" y="624"/>
                </a:cubicBezTo>
                <a:cubicBezTo>
                  <a:pt x="352" y="584"/>
                  <a:pt x="16" y="536"/>
                  <a:pt x="96" y="432"/>
                </a:cubicBezTo>
                <a:cubicBezTo>
                  <a:pt x="176" y="328"/>
                  <a:pt x="496" y="164"/>
                  <a:pt x="81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0" y="6172200"/>
            <a:ext cx="1981200" cy="698500"/>
          </a:xfrm>
          <a:custGeom>
            <a:avLst/>
            <a:gdLst>
              <a:gd name="T0" fmla="*/ 1905000 w 1248"/>
              <a:gd name="T1" fmla="*/ 12700 h 440"/>
              <a:gd name="T2" fmla="*/ 1524000 w 1248"/>
              <a:gd name="T3" fmla="*/ 12700 h 440"/>
              <a:gd name="T4" fmla="*/ 1371600 w 1248"/>
              <a:gd name="T5" fmla="*/ 88900 h 440"/>
              <a:gd name="T6" fmla="*/ 1752600 w 1248"/>
              <a:gd name="T7" fmla="*/ 393700 h 440"/>
              <a:gd name="T8" fmla="*/ 0 w 1248"/>
              <a:gd name="T9" fmla="*/ 698500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440">
                <a:moveTo>
                  <a:pt x="1200" y="8"/>
                </a:moveTo>
                <a:cubicBezTo>
                  <a:pt x="1108" y="4"/>
                  <a:pt x="1016" y="0"/>
                  <a:pt x="960" y="8"/>
                </a:cubicBezTo>
                <a:cubicBezTo>
                  <a:pt x="904" y="16"/>
                  <a:pt x="840" y="16"/>
                  <a:pt x="864" y="56"/>
                </a:cubicBezTo>
                <a:cubicBezTo>
                  <a:pt x="888" y="96"/>
                  <a:pt x="1248" y="184"/>
                  <a:pt x="1104" y="248"/>
                </a:cubicBezTo>
                <a:cubicBezTo>
                  <a:pt x="960" y="312"/>
                  <a:pt x="480" y="376"/>
                  <a:pt x="0" y="4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7924800" y="5029200"/>
            <a:ext cx="1295400" cy="1066800"/>
          </a:xfrm>
          <a:custGeom>
            <a:avLst/>
            <a:gdLst>
              <a:gd name="T0" fmla="*/ 0 w 816"/>
              <a:gd name="T1" fmla="*/ 1066800 h 672"/>
              <a:gd name="T2" fmla="*/ 533400 w 816"/>
              <a:gd name="T3" fmla="*/ 990600 h 672"/>
              <a:gd name="T4" fmla="*/ 152400 w 816"/>
              <a:gd name="T5" fmla="*/ 685800 h 672"/>
              <a:gd name="T6" fmla="*/ 1295400 w 816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6" h="672">
                <a:moveTo>
                  <a:pt x="0" y="672"/>
                </a:moveTo>
                <a:cubicBezTo>
                  <a:pt x="160" y="668"/>
                  <a:pt x="320" y="664"/>
                  <a:pt x="336" y="624"/>
                </a:cubicBezTo>
                <a:cubicBezTo>
                  <a:pt x="352" y="584"/>
                  <a:pt x="16" y="536"/>
                  <a:pt x="96" y="432"/>
                </a:cubicBezTo>
                <a:cubicBezTo>
                  <a:pt x="176" y="328"/>
                  <a:pt x="496" y="164"/>
                  <a:pt x="81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0325" y="2514600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Helvetica" charset="0"/>
              </a:rPr>
              <a:t>mRNA</a:t>
            </a:r>
          </a:p>
        </p:txBody>
      </p:sp>
      <p:sp>
        <p:nvSpPr>
          <p:cNvPr id="20495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How does nature make peptides/proteins?</a:t>
            </a:r>
          </a:p>
        </p:txBody>
      </p:sp>
    </p:spTree>
    <p:extLst>
      <p:ext uri="{BB962C8B-B14F-4D97-AF65-F5344CB8AC3E}">
        <p14:creationId xmlns:p14="http://schemas.microsoft.com/office/powerpoint/2010/main" val="31383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biomolecules, including proteins, carbohydrates and DNA, are chiral. </a:t>
            </a:r>
          </a:p>
          <a:p>
            <a:endParaRPr lang="en-US" dirty="0"/>
          </a:p>
          <a:p>
            <a:r>
              <a:rPr lang="en-US" dirty="0" smtClean="0"/>
              <a:t>A typical drug molecule acts by docking with a target biomolecule such as an enzyme or receptor.  These drugs are often chiral, and the two enantiomers may differ greatly in efficacy.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7778B-3447-42C2-A8BA-5DEC41F07A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4213"/>
            <a:ext cx="419100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5281613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0200" y="6029325"/>
            <a:ext cx="458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Times" charset="0"/>
              </a:rPr>
              <a:t>http://www.rcsb.org/pdb/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1049338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2362200" y="1676400"/>
            <a:ext cx="533400" cy="609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does nature make How do you make acyl-</a:t>
            </a:r>
            <a:r>
              <a:rPr lang="en-US" dirty="0" err="1" smtClean="0"/>
              <a:t>tRNAs</a:t>
            </a:r>
            <a:r>
              <a:rPr lang="en-US" dirty="0" smtClean="0"/>
              <a:t>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334000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209800"/>
            <a:ext cx="37528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5513388" cy="416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4246563"/>
            <a:ext cx="1808162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" y="60198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990600"/>
            <a:ext cx="697706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9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72916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818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latin typeface="Times" pitchFamily="18" charset="0"/>
              </a:rPr>
              <a:t>The Ribosome 3 RNA fragments + 31Proteins;  </a:t>
            </a:r>
            <a:r>
              <a:rPr lang="en-US" sz="3600" smtClean="0">
                <a:solidFill>
                  <a:srgbClr val="000000"/>
                </a:solidFill>
                <a:latin typeface="Times" pitchFamily="18" charset="0"/>
              </a:rPr>
              <a:t>IT</a:t>
            </a:r>
            <a:r>
              <a:rPr lang="ja-JP" altLang="en-US" sz="3600" smtClean="0">
                <a:solidFill>
                  <a:srgbClr val="000000"/>
                </a:solidFill>
              </a:rPr>
              <a:t>’</a:t>
            </a:r>
            <a:r>
              <a:rPr lang="en-US" altLang="ja-JP" sz="3600" smtClean="0">
                <a:solidFill>
                  <a:srgbClr val="000000"/>
                </a:solidFill>
                <a:latin typeface="Times" pitchFamily="18" charset="0"/>
              </a:rPr>
              <a:t>S BIG</a:t>
            </a:r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93725" y="5584825"/>
            <a:ext cx="402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1400" smtClean="0">
                <a:solidFill>
                  <a:srgbClr val="000000"/>
                </a:solidFill>
                <a:latin typeface="Times" pitchFamily="18" charset="0"/>
              </a:rPr>
              <a:t>Structure of the 5</a:t>
            </a:r>
            <a:r>
              <a:rPr lang="ja-JP" altLang="en-US" sz="1400" smtClean="0">
                <a:solidFill>
                  <a:srgbClr val="000000"/>
                </a:solidFill>
              </a:rPr>
              <a:t>’</a:t>
            </a:r>
            <a:r>
              <a:rPr lang="en-US" altLang="ja-JP" sz="1400" smtClean="0">
                <a:solidFill>
                  <a:srgbClr val="000000"/>
                </a:solidFill>
                <a:latin typeface="Times" pitchFamily="18" charset="0"/>
              </a:rPr>
              <a:t> half of the large ribosomal subunit.</a:t>
            </a:r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0132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943600" y="55626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Times" charset="0"/>
              </a:rPr>
              <a:t>Grey = RNA</a:t>
            </a:r>
          </a:p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Times" charset="0"/>
              </a:rPr>
              <a:t>Gold = protein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03925" y="669925"/>
            <a:ext cx="257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Times" charset="0"/>
              </a:rPr>
              <a:t>2.6 million daltons!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93725" y="6308725"/>
            <a:ext cx="552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Times" charset="0"/>
              </a:rPr>
              <a:t>Structure by T. Steitz and P. Moore (Yale)  </a:t>
            </a:r>
          </a:p>
        </p:txBody>
      </p:sp>
    </p:spTree>
    <p:extLst>
      <p:ext uri="{BB962C8B-B14F-4D97-AF65-F5344CB8AC3E}">
        <p14:creationId xmlns:p14="http://schemas.microsoft.com/office/powerpoint/2010/main" val="13620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78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3048000"/>
            <a:ext cx="4467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Times" charset="0"/>
              </a:rPr>
              <a:t>Three tRNAs in modeled in the core of the ribosome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32175"/>
            <a:ext cx="67818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4343400"/>
            <a:ext cx="247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Times" charset="0"/>
              </a:rPr>
              <a:t>The peptide tunnel</a:t>
            </a:r>
          </a:p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Times" charset="0"/>
              </a:rPr>
              <a:t>Exit -&gt;</a:t>
            </a:r>
          </a:p>
        </p:txBody>
      </p:sp>
    </p:spTree>
    <p:extLst>
      <p:ext uri="{BB962C8B-B14F-4D97-AF65-F5344CB8AC3E}">
        <p14:creationId xmlns:p14="http://schemas.microsoft.com/office/powerpoint/2010/main" val="34107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1143000" y="685800"/>
            <a:ext cx="6781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sz="6600" smtClean="0">
                <a:solidFill>
                  <a:srgbClr val="000000"/>
                </a:solidFill>
              </a:rPr>
              <a:t>How do you break amide bonds?</a:t>
            </a:r>
          </a:p>
        </p:txBody>
      </p:sp>
    </p:spTree>
    <p:extLst>
      <p:ext uri="{BB962C8B-B14F-4D97-AF65-F5344CB8AC3E}">
        <p14:creationId xmlns:p14="http://schemas.microsoft.com/office/powerpoint/2010/main" val="36555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Mechanism of Amide bond hydrolysis</a:t>
            </a:r>
          </a:p>
        </p:txBody>
      </p:sp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9700"/>
            <a:ext cx="85217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6807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0" y="838200"/>
            <a:ext cx="88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Acid: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152400" y="46482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Base:</a:t>
            </a:r>
          </a:p>
        </p:txBody>
      </p:sp>
    </p:spTree>
    <p:extLst>
      <p:ext uri="{BB962C8B-B14F-4D97-AF65-F5344CB8AC3E}">
        <p14:creationId xmlns:p14="http://schemas.microsoft.com/office/powerpoint/2010/main" val="13123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Beta Lactam Antibiotics </a:t>
            </a:r>
            <a:br>
              <a:rPr lang="en-US" smtClean="0"/>
            </a:br>
            <a:r>
              <a:rPr lang="en-US" smtClean="0"/>
              <a:t>&amp; Resistance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-36513" y="6396038"/>
            <a:ext cx="92614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Cool movie at:  http://www.cellsalive.com/qtmovs/penpop_mov.htm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04800" y="1905000"/>
            <a:ext cx="2743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Bacteria are protected from osmotic stress by a strong heavily crosslinked peptidoglycan (protein+carbohydrate coating) 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60198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152400" y="5334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Bacteria need to be able to synthesize a strong cell wall in order to reproduce and survive.  </a:t>
            </a:r>
          </a:p>
        </p:txBody>
      </p:sp>
    </p:spTree>
    <p:extLst>
      <p:ext uri="{BB962C8B-B14F-4D97-AF65-F5344CB8AC3E}">
        <p14:creationId xmlns:p14="http://schemas.microsoft.com/office/powerpoint/2010/main" val="21488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sz="3600" smtClean="0"/>
              <a:t>Crosslinking is needed for strength</a:t>
            </a:r>
          </a:p>
        </p:txBody>
      </p:sp>
      <p:pic>
        <p:nvPicPr>
          <p:cNvPr id="430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1369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143000"/>
            <a:ext cx="3149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4114800" y="2438400"/>
            <a:ext cx="838200" cy="3048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3810000" y="2743200"/>
            <a:ext cx="1644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transpeptidease </a:t>
            </a:r>
          </a:p>
        </p:txBody>
      </p:sp>
      <p:pic>
        <p:nvPicPr>
          <p:cNvPr id="4301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1841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1066800" y="6394450"/>
            <a:ext cx="174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i="1" smtClean="0">
                <a:solidFill>
                  <a:srgbClr val="000000"/>
                </a:solidFill>
              </a:rPr>
              <a:t>like spaghetti</a:t>
            </a:r>
          </a:p>
        </p:txBody>
      </p:sp>
      <p:sp>
        <p:nvSpPr>
          <p:cNvPr id="43018" name="TextBox 11"/>
          <p:cNvSpPr txBox="1">
            <a:spLocks noChangeArrowheads="1"/>
          </p:cNvSpPr>
          <p:nvPr/>
        </p:nvSpPr>
        <p:spPr bwMode="auto">
          <a:xfrm>
            <a:off x="6553200" y="6396038"/>
            <a:ext cx="147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i="1" smtClean="0">
                <a:solidFill>
                  <a:srgbClr val="000000"/>
                </a:solidFill>
              </a:rPr>
              <a:t>like netting</a:t>
            </a:r>
          </a:p>
        </p:txBody>
      </p:sp>
    </p:spTree>
    <p:extLst>
      <p:ext uri="{BB962C8B-B14F-4D97-AF65-F5344CB8AC3E}">
        <p14:creationId xmlns:p14="http://schemas.microsoft.com/office/powerpoint/2010/main" val="21737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of Naproxen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Naproxen is an NSAID (Non-Steroidal Anti-Inflammatory Drug).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(+)-(</a:t>
            </a:r>
            <a:r>
              <a:rPr lang="en-US" i="1" dirty="0" smtClean="0"/>
              <a:t>S</a:t>
            </a:r>
            <a:r>
              <a:rPr lang="en-US" dirty="0" smtClean="0"/>
              <a:t>)-enantiomer of naproxen is the active isomer. It is synthesized as a </a:t>
            </a:r>
            <a:r>
              <a:rPr lang="en-US" dirty="0" err="1" smtClean="0"/>
              <a:t>racemate</a:t>
            </a:r>
            <a:r>
              <a:rPr lang="en-US" dirty="0" smtClean="0"/>
              <a:t> then resolved with an </a:t>
            </a:r>
            <a:r>
              <a:rPr lang="en-US" dirty="0" err="1" smtClean="0"/>
              <a:t>enantiopure</a:t>
            </a:r>
            <a:r>
              <a:rPr lang="en-US" dirty="0" smtClean="0"/>
              <a:t> amine base and sold as a single enantiomer.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7778B-3447-42C2-A8BA-5DEC41F07A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990339"/>
              </p:ext>
            </p:extLst>
          </p:nvPr>
        </p:nvGraphicFramePr>
        <p:xfrm>
          <a:off x="3463925" y="2368550"/>
          <a:ext cx="252095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5" name="CS ChemDraw Drawing" r:id="rId3" imgW="1694274" imgH="898830" progId="ChemDraw.Document.6.0">
                  <p:embed/>
                </p:oleObj>
              </mc:Choice>
              <mc:Fallback>
                <p:oleObj name="CS ChemDraw Drawing" r:id="rId3" imgW="1694274" imgH="898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3925" y="2368550"/>
                        <a:ext cx="2520950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0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2362200" cy="5410200"/>
          </a:xfrm>
        </p:spPr>
        <p:txBody>
          <a:bodyPr/>
          <a:lstStyle/>
          <a:p>
            <a:r>
              <a:rPr lang="en-US" sz="2000" smtClean="0"/>
              <a:t>A transpeptidease enzyme makes an unusual </a:t>
            </a:r>
            <a:r>
              <a:rPr lang="en-US" altLang="en-US" sz="2000" smtClean="0"/>
              <a:t>“</a:t>
            </a:r>
            <a:r>
              <a:rPr lang="en-US" altLang="ja-JP" sz="2000" smtClean="0"/>
              <a:t>isopeptide</a:t>
            </a:r>
            <a:r>
              <a:rPr lang="en-US" altLang="en-US" sz="2000" smtClean="0"/>
              <a:t>”</a:t>
            </a:r>
            <a:r>
              <a:rPr lang="en-US" altLang="ja-JP" sz="2000" smtClean="0"/>
              <a:t> from a lysine side chain to crosslink the pepdidoglycan.</a:t>
            </a:r>
            <a:endParaRPr lang="en-US" sz="2000" smtClean="0"/>
          </a:p>
        </p:txBody>
      </p:sp>
      <p:pic>
        <p:nvPicPr>
          <p:cNvPr id="440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57277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718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487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1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62000" y="30163"/>
            <a:ext cx="7772400" cy="1143000"/>
          </a:xfrm>
        </p:spPr>
        <p:txBody>
          <a:bodyPr/>
          <a:lstStyle/>
          <a:p>
            <a:r>
              <a:rPr lang="en-US" sz="3200" smtClean="0"/>
              <a:t>If you block the transpeptidease bacteria cant replicate and will burst.</a:t>
            </a: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1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5146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-36513" y="6376988"/>
            <a:ext cx="92614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Cool movie at:  http://www.cellsalive.com/qtmovs/penpop_mov.htm</a:t>
            </a:r>
          </a:p>
        </p:txBody>
      </p:sp>
    </p:spTree>
    <p:extLst>
      <p:ext uri="{BB962C8B-B14F-4D97-AF65-F5344CB8AC3E}">
        <p14:creationId xmlns:p14="http://schemas.microsoft.com/office/powerpoint/2010/main" val="28103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How beta-lactams work</a:t>
            </a:r>
          </a:p>
        </p:txBody>
      </p:sp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733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338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3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-36513"/>
            <a:ext cx="4813300" cy="35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810000"/>
            <a:ext cx="4813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152400" y="2362200"/>
            <a:ext cx="2438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The strained beta-lactam acts an an acylating agent of active site serine.</a:t>
            </a:r>
          </a:p>
        </p:txBody>
      </p:sp>
    </p:spTree>
    <p:extLst>
      <p:ext uri="{BB962C8B-B14F-4D97-AF65-F5344CB8AC3E}">
        <p14:creationId xmlns:p14="http://schemas.microsoft.com/office/powerpoint/2010/main" val="40502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The bacterium fight back!</a:t>
            </a:r>
          </a:p>
        </p:txBody>
      </p:sp>
      <p:pic>
        <p:nvPicPr>
          <p:cNvPr id="481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4533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3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Betalactamase destroys betalactams</a:t>
            </a:r>
          </a:p>
        </p:txBody>
      </p:sp>
      <p:pic>
        <p:nvPicPr>
          <p:cNvPr id="491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8641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Build a better beta-lactam?</a:t>
            </a:r>
          </a:p>
        </p:txBody>
      </p:sp>
      <p:pic>
        <p:nvPicPr>
          <p:cNvPr id="501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159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12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200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600200"/>
            <a:ext cx="4216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4114800" y="2438400"/>
            <a:ext cx="533400" cy="3810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approach: </a:t>
            </a:r>
            <a:br>
              <a:rPr lang="en-US" smtClean="0"/>
            </a:br>
            <a:r>
              <a:rPr lang="en-US" smtClean="0"/>
              <a:t>cap the isopeptide chain</a:t>
            </a: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1369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31369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683000"/>
            <a:ext cx="939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457200" y="5867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The natural product drug vancomycin caps the isopeptide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4191000" y="4191000"/>
            <a:ext cx="928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1100" smtClean="0">
                <a:solidFill>
                  <a:srgbClr val="000000"/>
                </a:solidFill>
              </a:rPr>
              <a:t>vancomycin</a:t>
            </a:r>
          </a:p>
        </p:txBody>
      </p:sp>
    </p:spTree>
    <p:extLst>
      <p:ext uri="{BB962C8B-B14F-4D97-AF65-F5344CB8AC3E}">
        <p14:creationId xmlns:p14="http://schemas.microsoft.com/office/powerpoint/2010/main" val="10545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9143" y="1211263"/>
            <a:ext cx="8229600" cy="1809028"/>
          </a:xfrm>
        </p:spPr>
        <p:txBody>
          <a:bodyPr/>
          <a:lstStyle/>
          <a:p>
            <a:r>
              <a:rPr lang="en-US" dirty="0"/>
              <a:t>NSAIDS act by inhibiting </a:t>
            </a:r>
            <a:r>
              <a:rPr lang="en-US" dirty="0" smtClean="0"/>
              <a:t>cyclooxygenase </a:t>
            </a:r>
            <a:r>
              <a:rPr lang="en-US" dirty="0"/>
              <a:t>enzymes (COX).  These enzymes convert </a:t>
            </a:r>
            <a:r>
              <a:rPr lang="en-US" dirty="0" err="1"/>
              <a:t>arachidonic</a:t>
            </a:r>
            <a:r>
              <a:rPr lang="en-US" dirty="0"/>
              <a:t> acid to prostaglandins, some of which are involved in inflammation.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2816E-9B65-43BF-81D5-22C676480B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62771"/>
              </p:ext>
            </p:extLst>
          </p:nvPr>
        </p:nvGraphicFramePr>
        <p:xfrm>
          <a:off x="263525" y="3159125"/>
          <a:ext cx="87010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8" name="CS ChemDraw Drawing" r:id="rId3" imgW="6249526" imgH="1032750" progId="ChemDraw.Document.6.0">
                  <p:embed/>
                </p:oleObj>
              </mc:Choice>
              <mc:Fallback>
                <p:oleObj name="CS ChemDraw Drawing" r:id="rId3" imgW="6249526" imgH="103275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3159125"/>
                        <a:ext cx="8701088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90054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Vancomycin</a:t>
            </a:r>
          </a:p>
        </p:txBody>
      </p:sp>
      <p:pic>
        <p:nvPicPr>
          <p:cNvPr id="532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50165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9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z="2800" smtClean="0"/>
              <a:t>Some bacterium have learned to modify their isopeptide to contain an ester linkage. </a:t>
            </a:r>
          </a:p>
        </p:txBody>
      </p:sp>
      <p:pic>
        <p:nvPicPr>
          <p:cNvPr id="542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44577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5638800" y="2743200"/>
            <a:ext cx="3124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Vancomycin no longer binds the lactate containing isopeptide strong enough to block the transpeptidase.</a:t>
            </a:r>
          </a:p>
        </p:txBody>
      </p:sp>
    </p:spTree>
    <p:extLst>
      <p:ext uri="{BB962C8B-B14F-4D97-AF65-F5344CB8AC3E}">
        <p14:creationId xmlns:p14="http://schemas.microsoft.com/office/powerpoint/2010/main" val="29340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581400" cy="4953000"/>
          </a:xfrm>
        </p:spPr>
        <p:txBody>
          <a:bodyPr/>
          <a:lstStyle/>
          <a:p>
            <a:pPr eaLnBrk="1" hangingPunct="1"/>
            <a:r>
              <a:rPr lang="en-US" sz="7200" b="1" smtClean="0"/>
              <a:t>HIV</a:t>
            </a:r>
            <a:br>
              <a:rPr lang="en-US" sz="7200" b="1" smtClean="0"/>
            </a:br>
            <a:r>
              <a:rPr lang="en-US" sz="7200" b="1" smtClean="0"/>
              <a:t>How to stop a killer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12700"/>
            <a:ext cx="52578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1447800" y="1752600"/>
            <a:ext cx="6340475" cy="4843463"/>
            <a:chOff x="182" y="192"/>
            <a:chExt cx="2890" cy="2208"/>
          </a:xfrm>
        </p:grpSpPr>
        <p:sp>
          <p:nvSpPr>
            <p:cNvPr id="20483" name="AutoShape 3"/>
            <p:cNvSpPr>
              <a:spLocks noChangeArrowheads="1"/>
            </p:cNvSpPr>
            <p:nvPr/>
          </p:nvSpPr>
          <p:spPr bwMode="auto">
            <a:xfrm rot="5452381">
              <a:off x="636" y="217"/>
              <a:ext cx="384" cy="336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>
              <a:off x="828" y="564"/>
              <a:ext cx="96" cy="192"/>
              <a:chOff x="2448" y="1776"/>
              <a:chExt cx="96" cy="192"/>
            </a:xfrm>
          </p:grpSpPr>
          <p:sp>
            <p:nvSpPr>
              <p:cNvPr id="20485" name="Line 5"/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6" name="Line 6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732" y="324"/>
              <a:ext cx="216" cy="167"/>
            </a:xfrm>
            <a:custGeom>
              <a:avLst/>
              <a:gdLst>
                <a:gd name="T0" fmla="*/ 160 w 216"/>
                <a:gd name="T1" fmla="*/ 112 h 167"/>
                <a:gd name="T2" fmla="*/ 208 w 216"/>
                <a:gd name="T3" fmla="*/ 112 h 167"/>
                <a:gd name="T4" fmla="*/ 112 w 216"/>
                <a:gd name="T5" fmla="*/ 64 h 167"/>
                <a:gd name="T6" fmla="*/ 16 w 216"/>
                <a:gd name="T7" fmla="*/ 16 h 167"/>
                <a:gd name="T8" fmla="*/ 160 w 216"/>
                <a:gd name="T9" fmla="*/ 16 h 167"/>
                <a:gd name="T10" fmla="*/ 64 w 216"/>
                <a:gd name="T11" fmla="*/ 112 h 167"/>
                <a:gd name="T12" fmla="*/ 16 w 216"/>
                <a:gd name="T13" fmla="*/ 160 h 167"/>
                <a:gd name="T14" fmla="*/ 160 w 216"/>
                <a:gd name="T15" fmla="*/ 160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" h="167">
                  <a:moveTo>
                    <a:pt x="160" y="112"/>
                  </a:moveTo>
                  <a:cubicBezTo>
                    <a:pt x="188" y="116"/>
                    <a:pt x="216" y="120"/>
                    <a:pt x="208" y="112"/>
                  </a:cubicBezTo>
                  <a:cubicBezTo>
                    <a:pt x="200" y="104"/>
                    <a:pt x="144" y="80"/>
                    <a:pt x="112" y="64"/>
                  </a:cubicBezTo>
                  <a:cubicBezTo>
                    <a:pt x="80" y="48"/>
                    <a:pt x="8" y="24"/>
                    <a:pt x="16" y="16"/>
                  </a:cubicBezTo>
                  <a:cubicBezTo>
                    <a:pt x="24" y="8"/>
                    <a:pt x="152" y="0"/>
                    <a:pt x="160" y="16"/>
                  </a:cubicBezTo>
                  <a:cubicBezTo>
                    <a:pt x="167" y="31"/>
                    <a:pt x="88" y="88"/>
                    <a:pt x="64" y="112"/>
                  </a:cubicBezTo>
                  <a:cubicBezTo>
                    <a:pt x="40" y="136"/>
                    <a:pt x="0" y="152"/>
                    <a:pt x="16" y="160"/>
                  </a:cubicBezTo>
                  <a:cubicBezTo>
                    <a:pt x="31" y="167"/>
                    <a:pt x="136" y="160"/>
                    <a:pt x="160" y="160"/>
                  </a:cubicBez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 rot="5452381">
              <a:off x="636" y="276"/>
              <a:ext cx="384" cy="216"/>
            </a:xfrm>
            <a:prstGeom prst="hexagon">
              <a:avLst>
                <a:gd name="adj" fmla="val 44444"/>
                <a:gd name="vf" fmla="val 115470"/>
              </a:avLst>
            </a:prstGeom>
            <a:solidFill>
              <a:srgbClr val="EAEAEA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3799" name="Group 9"/>
            <p:cNvGrpSpPr>
              <a:grpSpLocks/>
            </p:cNvGrpSpPr>
            <p:nvPr/>
          </p:nvGrpSpPr>
          <p:grpSpPr bwMode="auto">
            <a:xfrm>
              <a:off x="876" y="564"/>
              <a:ext cx="96" cy="192"/>
              <a:chOff x="2448" y="1776"/>
              <a:chExt cx="96" cy="192"/>
            </a:xfrm>
          </p:grpSpPr>
          <p:sp>
            <p:nvSpPr>
              <p:cNvPr id="20490" name="Line 10"/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1" name="Line 11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0" name="Group 12"/>
            <p:cNvGrpSpPr>
              <a:grpSpLocks/>
            </p:cNvGrpSpPr>
            <p:nvPr/>
          </p:nvGrpSpPr>
          <p:grpSpPr bwMode="auto">
            <a:xfrm flipH="1">
              <a:off x="684" y="564"/>
              <a:ext cx="144" cy="192"/>
              <a:chOff x="2064" y="2304"/>
              <a:chExt cx="144" cy="192"/>
            </a:xfrm>
          </p:grpSpPr>
          <p:grpSp>
            <p:nvGrpSpPr>
              <p:cNvPr id="33825" name="Group 13"/>
              <p:cNvGrpSpPr>
                <a:grpSpLocks/>
              </p:cNvGrpSpPr>
              <p:nvPr/>
            </p:nvGrpSpPr>
            <p:grpSpPr bwMode="auto">
              <a:xfrm>
                <a:off x="2064" y="2304"/>
                <a:ext cx="96" cy="192"/>
                <a:chOff x="2448" y="1776"/>
                <a:chExt cx="96" cy="192"/>
              </a:xfrm>
            </p:grpSpPr>
            <p:sp>
              <p:nvSpPr>
                <p:cNvPr id="20494" name="Line 14"/>
                <p:cNvSpPr>
                  <a:spLocks noChangeShapeType="1"/>
                </p:cNvSpPr>
                <p:nvPr/>
              </p:nvSpPr>
              <p:spPr bwMode="auto">
                <a:xfrm>
                  <a:off x="2448" y="1776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5" name="Line 15"/>
                <p:cNvSpPr>
                  <a:spLocks noChangeShapeType="1"/>
                </p:cNvSpPr>
                <p:nvPr/>
              </p:nvSpPr>
              <p:spPr bwMode="auto">
                <a:xfrm>
                  <a:off x="2544" y="182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3826" name="Group 16"/>
              <p:cNvGrpSpPr>
                <a:grpSpLocks/>
              </p:cNvGrpSpPr>
              <p:nvPr/>
            </p:nvGrpSpPr>
            <p:grpSpPr bwMode="auto">
              <a:xfrm>
                <a:off x="2112" y="2304"/>
                <a:ext cx="96" cy="192"/>
                <a:chOff x="2448" y="1776"/>
                <a:chExt cx="96" cy="192"/>
              </a:xfrm>
            </p:grpSpPr>
            <p:sp>
              <p:nvSpPr>
                <p:cNvPr id="20497" name="Line 17"/>
                <p:cNvSpPr>
                  <a:spLocks noChangeShapeType="1"/>
                </p:cNvSpPr>
                <p:nvPr/>
              </p:nvSpPr>
              <p:spPr bwMode="auto">
                <a:xfrm>
                  <a:off x="2448" y="1776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8" name="Line 18"/>
                <p:cNvSpPr>
                  <a:spLocks noChangeShapeType="1"/>
                </p:cNvSpPr>
                <p:nvPr/>
              </p:nvSpPr>
              <p:spPr bwMode="auto">
                <a:xfrm>
                  <a:off x="2544" y="182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828" y="5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00" name="AutoShape 20"/>
            <p:cNvSpPr>
              <a:spLocks noChangeArrowheads="1"/>
            </p:cNvSpPr>
            <p:nvPr/>
          </p:nvSpPr>
          <p:spPr bwMode="auto">
            <a:xfrm>
              <a:off x="384" y="672"/>
              <a:ext cx="2688" cy="17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624" y="768"/>
              <a:ext cx="288" cy="288"/>
            </a:xfrm>
            <a:custGeom>
              <a:avLst/>
              <a:gdLst>
                <a:gd name="T0" fmla="*/ 213 w 216"/>
                <a:gd name="T1" fmla="*/ 193 h 167"/>
                <a:gd name="T2" fmla="*/ 277 w 216"/>
                <a:gd name="T3" fmla="*/ 193 h 167"/>
                <a:gd name="T4" fmla="*/ 149 w 216"/>
                <a:gd name="T5" fmla="*/ 110 h 167"/>
                <a:gd name="T6" fmla="*/ 21 w 216"/>
                <a:gd name="T7" fmla="*/ 28 h 167"/>
                <a:gd name="T8" fmla="*/ 213 w 216"/>
                <a:gd name="T9" fmla="*/ 28 h 167"/>
                <a:gd name="T10" fmla="*/ 85 w 216"/>
                <a:gd name="T11" fmla="*/ 193 h 167"/>
                <a:gd name="T12" fmla="*/ 21 w 216"/>
                <a:gd name="T13" fmla="*/ 276 h 167"/>
                <a:gd name="T14" fmla="*/ 213 w 216"/>
                <a:gd name="T15" fmla="*/ 276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" h="167">
                  <a:moveTo>
                    <a:pt x="160" y="112"/>
                  </a:moveTo>
                  <a:cubicBezTo>
                    <a:pt x="188" y="116"/>
                    <a:pt x="216" y="120"/>
                    <a:pt x="208" y="112"/>
                  </a:cubicBezTo>
                  <a:cubicBezTo>
                    <a:pt x="200" y="104"/>
                    <a:pt x="144" y="80"/>
                    <a:pt x="112" y="64"/>
                  </a:cubicBezTo>
                  <a:cubicBezTo>
                    <a:pt x="80" y="48"/>
                    <a:pt x="8" y="24"/>
                    <a:pt x="16" y="16"/>
                  </a:cubicBezTo>
                  <a:cubicBezTo>
                    <a:pt x="24" y="8"/>
                    <a:pt x="152" y="0"/>
                    <a:pt x="160" y="16"/>
                  </a:cubicBezTo>
                  <a:cubicBezTo>
                    <a:pt x="167" y="31"/>
                    <a:pt x="88" y="88"/>
                    <a:pt x="64" y="112"/>
                  </a:cubicBezTo>
                  <a:cubicBezTo>
                    <a:pt x="40" y="136"/>
                    <a:pt x="0" y="152"/>
                    <a:pt x="16" y="160"/>
                  </a:cubicBezTo>
                  <a:cubicBezTo>
                    <a:pt x="31" y="167"/>
                    <a:pt x="136" y="160"/>
                    <a:pt x="160" y="160"/>
                  </a:cubicBez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182" y="278"/>
              <a:ext cx="33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Times" charset="0"/>
                </a:rPr>
                <a:t>HIV</a:t>
              </a:r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1008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960" y="720"/>
              <a:ext cx="26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Times" charset="0"/>
                </a:rPr>
                <a:t>R.T.</a:t>
              </a:r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1440" y="768"/>
              <a:ext cx="288" cy="240"/>
            </a:xfrm>
            <a:custGeom>
              <a:avLst/>
              <a:gdLst>
                <a:gd name="T0" fmla="*/ 213 w 216"/>
                <a:gd name="T1" fmla="*/ 161 h 167"/>
                <a:gd name="T2" fmla="*/ 277 w 216"/>
                <a:gd name="T3" fmla="*/ 161 h 167"/>
                <a:gd name="T4" fmla="*/ 149 w 216"/>
                <a:gd name="T5" fmla="*/ 92 h 167"/>
                <a:gd name="T6" fmla="*/ 21 w 216"/>
                <a:gd name="T7" fmla="*/ 23 h 167"/>
                <a:gd name="T8" fmla="*/ 213 w 216"/>
                <a:gd name="T9" fmla="*/ 23 h 167"/>
                <a:gd name="T10" fmla="*/ 85 w 216"/>
                <a:gd name="T11" fmla="*/ 161 h 167"/>
                <a:gd name="T12" fmla="*/ 21 w 216"/>
                <a:gd name="T13" fmla="*/ 230 h 167"/>
                <a:gd name="T14" fmla="*/ 213 w 216"/>
                <a:gd name="T15" fmla="*/ 230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" h="167">
                  <a:moveTo>
                    <a:pt x="160" y="112"/>
                  </a:moveTo>
                  <a:cubicBezTo>
                    <a:pt x="188" y="116"/>
                    <a:pt x="216" y="120"/>
                    <a:pt x="208" y="112"/>
                  </a:cubicBezTo>
                  <a:cubicBezTo>
                    <a:pt x="200" y="104"/>
                    <a:pt x="144" y="80"/>
                    <a:pt x="112" y="64"/>
                  </a:cubicBezTo>
                  <a:cubicBezTo>
                    <a:pt x="80" y="48"/>
                    <a:pt x="8" y="24"/>
                    <a:pt x="16" y="16"/>
                  </a:cubicBezTo>
                  <a:cubicBezTo>
                    <a:pt x="24" y="8"/>
                    <a:pt x="152" y="0"/>
                    <a:pt x="160" y="16"/>
                  </a:cubicBezTo>
                  <a:cubicBezTo>
                    <a:pt x="167" y="31"/>
                    <a:pt x="88" y="88"/>
                    <a:pt x="64" y="112"/>
                  </a:cubicBezTo>
                  <a:cubicBezTo>
                    <a:pt x="40" y="136"/>
                    <a:pt x="0" y="152"/>
                    <a:pt x="16" y="160"/>
                  </a:cubicBezTo>
                  <a:cubicBezTo>
                    <a:pt x="31" y="167"/>
                    <a:pt x="136" y="160"/>
                    <a:pt x="160" y="160"/>
                  </a:cubicBezTo>
                </a:path>
              </a:pathLst>
            </a:custGeom>
            <a:noFill/>
            <a:ln w="38100" cmpd="sng">
              <a:solidFill>
                <a:srgbClr val="66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1872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2208" y="1152"/>
              <a:ext cx="333" cy="384"/>
            </a:xfrm>
            <a:custGeom>
              <a:avLst/>
              <a:gdLst>
                <a:gd name="T0" fmla="*/ 51 w 624"/>
                <a:gd name="T1" fmla="*/ 128 h 720"/>
                <a:gd name="T2" fmla="*/ 0 w 624"/>
                <a:gd name="T3" fmla="*/ 205 h 720"/>
                <a:gd name="T4" fmla="*/ 154 w 624"/>
                <a:gd name="T5" fmla="*/ 358 h 720"/>
                <a:gd name="T6" fmla="*/ 333 w 624"/>
                <a:gd name="T7" fmla="*/ 384 h 720"/>
                <a:gd name="T8" fmla="*/ 307 w 624"/>
                <a:gd name="T9" fmla="*/ 256 h 720"/>
                <a:gd name="T10" fmla="*/ 128 w 624"/>
                <a:gd name="T11" fmla="*/ 205 h 720"/>
                <a:gd name="T12" fmla="*/ 154 w 624"/>
                <a:gd name="T13" fmla="*/ 154 h 720"/>
                <a:gd name="T14" fmla="*/ 307 w 624"/>
                <a:gd name="T15" fmla="*/ 102 h 720"/>
                <a:gd name="T16" fmla="*/ 282 w 624"/>
                <a:gd name="T17" fmla="*/ 0 h 720"/>
                <a:gd name="T18" fmla="*/ 102 w 624"/>
                <a:gd name="T19" fmla="*/ 26 h 720"/>
                <a:gd name="T20" fmla="*/ 102 w 624"/>
                <a:gd name="T21" fmla="*/ 102 h 720"/>
                <a:gd name="T22" fmla="*/ 51 w 624"/>
                <a:gd name="T23" fmla="*/ 128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4" h="720">
                  <a:moveTo>
                    <a:pt x="96" y="240"/>
                  </a:moveTo>
                  <a:lnTo>
                    <a:pt x="0" y="384"/>
                  </a:lnTo>
                  <a:lnTo>
                    <a:pt x="288" y="672"/>
                  </a:lnTo>
                  <a:lnTo>
                    <a:pt x="624" y="720"/>
                  </a:lnTo>
                  <a:lnTo>
                    <a:pt x="576" y="480"/>
                  </a:lnTo>
                  <a:lnTo>
                    <a:pt x="240" y="384"/>
                  </a:lnTo>
                  <a:lnTo>
                    <a:pt x="288" y="288"/>
                  </a:lnTo>
                  <a:lnTo>
                    <a:pt x="576" y="192"/>
                  </a:lnTo>
                  <a:lnTo>
                    <a:pt x="528" y="0"/>
                  </a:lnTo>
                  <a:lnTo>
                    <a:pt x="192" y="48"/>
                  </a:lnTo>
                  <a:lnTo>
                    <a:pt x="192" y="192"/>
                  </a:lnTo>
                  <a:lnTo>
                    <a:pt x="96" y="24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>
              <a:off x="1968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1392" y="1152"/>
              <a:ext cx="1632" cy="255"/>
            </a:xfrm>
            <a:custGeom>
              <a:avLst/>
              <a:gdLst>
                <a:gd name="T0" fmla="*/ 1632 w 1968"/>
                <a:gd name="T1" fmla="*/ 134 h 304"/>
                <a:gd name="T2" fmla="*/ 1314 w 1968"/>
                <a:gd name="T3" fmla="*/ 13 h 304"/>
                <a:gd name="T4" fmla="*/ 1274 w 1968"/>
                <a:gd name="T5" fmla="*/ 215 h 304"/>
                <a:gd name="T6" fmla="*/ 1035 w 1968"/>
                <a:gd name="T7" fmla="*/ 174 h 304"/>
                <a:gd name="T8" fmla="*/ 716 w 1968"/>
                <a:gd name="T9" fmla="*/ 134 h 304"/>
                <a:gd name="T10" fmla="*/ 597 w 1968"/>
                <a:gd name="T11" fmla="*/ 255 h 304"/>
                <a:gd name="T12" fmla="*/ 318 w 1968"/>
                <a:gd name="T13" fmla="*/ 134 h 304"/>
                <a:gd name="T14" fmla="*/ 119 w 1968"/>
                <a:gd name="T15" fmla="*/ 54 h 304"/>
                <a:gd name="T16" fmla="*/ 0 w 1968"/>
                <a:gd name="T17" fmla="*/ 94 h 3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8" h="304">
                  <a:moveTo>
                    <a:pt x="1968" y="160"/>
                  </a:moveTo>
                  <a:cubicBezTo>
                    <a:pt x="1812" y="80"/>
                    <a:pt x="1656" y="0"/>
                    <a:pt x="1584" y="16"/>
                  </a:cubicBezTo>
                  <a:cubicBezTo>
                    <a:pt x="1512" y="32"/>
                    <a:pt x="1591" y="224"/>
                    <a:pt x="1536" y="256"/>
                  </a:cubicBezTo>
                  <a:cubicBezTo>
                    <a:pt x="1480" y="287"/>
                    <a:pt x="1360" y="224"/>
                    <a:pt x="1248" y="208"/>
                  </a:cubicBezTo>
                  <a:cubicBezTo>
                    <a:pt x="1136" y="192"/>
                    <a:pt x="952" y="144"/>
                    <a:pt x="864" y="160"/>
                  </a:cubicBezTo>
                  <a:cubicBezTo>
                    <a:pt x="776" y="176"/>
                    <a:pt x="800" y="304"/>
                    <a:pt x="720" y="304"/>
                  </a:cubicBezTo>
                  <a:cubicBezTo>
                    <a:pt x="640" y="304"/>
                    <a:pt x="480" y="200"/>
                    <a:pt x="384" y="160"/>
                  </a:cubicBezTo>
                  <a:cubicBezTo>
                    <a:pt x="288" y="120"/>
                    <a:pt x="207" y="71"/>
                    <a:pt x="144" y="64"/>
                  </a:cubicBezTo>
                  <a:cubicBezTo>
                    <a:pt x="80" y="56"/>
                    <a:pt x="23" y="104"/>
                    <a:pt x="0" y="112"/>
                  </a:cubicBezTo>
                </a:path>
              </a:pathLst>
            </a:custGeom>
            <a:noFill/>
            <a:ln w="38100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10" name="Freeform 30"/>
            <p:cNvSpPr>
              <a:spLocks/>
            </p:cNvSpPr>
            <p:nvPr/>
          </p:nvSpPr>
          <p:spPr bwMode="auto">
            <a:xfrm flipH="1">
              <a:off x="2304" y="1152"/>
              <a:ext cx="333" cy="384"/>
            </a:xfrm>
            <a:custGeom>
              <a:avLst/>
              <a:gdLst>
                <a:gd name="T0" fmla="*/ 51 w 624"/>
                <a:gd name="T1" fmla="*/ 128 h 720"/>
                <a:gd name="T2" fmla="*/ 0 w 624"/>
                <a:gd name="T3" fmla="*/ 205 h 720"/>
                <a:gd name="T4" fmla="*/ 154 w 624"/>
                <a:gd name="T5" fmla="*/ 358 h 720"/>
                <a:gd name="T6" fmla="*/ 333 w 624"/>
                <a:gd name="T7" fmla="*/ 384 h 720"/>
                <a:gd name="T8" fmla="*/ 307 w 624"/>
                <a:gd name="T9" fmla="*/ 256 h 720"/>
                <a:gd name="T10" fmla="*/ 128 w 624"/>
                <a:gd name="T11" fmla="*/ 205 h 720"/>
                <a:gd name="T12" fmla="*/ 154 w 624"/>
                <a:gd name="T13" fmla="*/ 154 h 720"/>
                <a:gd name="T14" fmla="*/ 307 w 624"/>
                <a:gd name="T15" fmla="*/ 102 h 720"/>
                <a:gd name="T16" fmla="*/ 282 w 624"/>
                <a:gd name="T17" fmla="*/ 0 h 720"/>
                <a:gd name="T18" fmla="*/ 102 w 624"/>
                <a:gd name="T19" fmla="*/ 26 h 720"/>
                <a:gd name="T20" fmla="*/ 102 w 624"/>
                <a:gd name="T21" fmla="*/ 102 h 720"/>
                <a:gd name="T22" fmla="*/ 51 w 624"/>
                <a:gd name="T23" fmla="*/ 128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4" h="720">
                  <a:moveTo>
                    <a:pt x="96" y="240"/>
                  </a:moveTo>
                  <a:lnTo>
                    <a:pt x="0" y="384"/>
                  </a:lnTo>
                  <a:lnTo>
                    <a:pt x="288" y="672"/>
                  </a:lnTo>
                  <a:lnTo>
                    <a:pt x="624" y="720"/>
                  </a:lnTo>
                  <a:lnTo>
                    <a:pt x="576" y="480"/>
                  </a:lnTo>
                  <a:lnTo>
                    <a:pt x="240" y="384"/>
                  </a:lnTo>
                  <a:lnTo>
                    <a:pt x="288" y="288"/>
                  </a:lnTo>
                  <a:lnTo>
                    <a:pt x="576" y="192"/>
                  </a:lnTo>
                  <a:lnTo>
                    <a:pt x="528" y="0"/>
                  </a:lnTo>
                  <a:lnTo>
                    <a:pt x="192" y="48"/>
                  </a:lnTo>
                  <a:lnTo>
                    <a:pt x="192" y="192"/>
                  </a:lnTo>
                  <a:lnTo>
                    <a:pt x="96" y="24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2064" y="1536"/>
              <a:ext cx="58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latin typeface="Times" charset="0"/>
                </a:rPr>
                <a:t>HIV protease</a:t>
              </a:r>
            </a:p>
          </p:txBody>
        </p:sp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624" y="1056"/>
              <a:ext cx="255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00000"/>
                  </a:solidFill>
                  <a:latin typeface="Times" charset="0"/>
                </a:rPr>
                <a:t>RNA</a:t>
              </a:r>
            </a:p>
          </p:txBody>
        </p:sp>
        <p:sp>
          <p:nvSpPr>
            <p:cNvPr id="20513" name="Text Box 33"/>
            <p:cNvSpPr txBox="1">
              <a:spLocks noChangeArrowheads="1"/>
            </p:cNvSpPr>
            <p:nvPr/>
          </p:nvSpPr>
          <p:spPr bwMode="auto">
            <a:xfrm>
              <a:off x="1392" y="1008"/>
              <a:ext cx="26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00000"/>
                  </a:solidFill>
                  <a:latin typeface="Times" charset="0"/>
                </a:rPr>
                <a:t>DNA</a:t>
              </a: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auto">
            <a:xfrm>
              <a:off x="2304" y="1968"/>
              <a:ext cx="144" cy="128"/>
            </a:xfrm>
            <a:custGeom>
              <a:avLst/>
              <a:gdLst>
                <a:gd name="T0" fmla="*/ 144 w 144"/>
                <a:gd name="T1" fmla="*/ 16 h 128"/>
                <a:gd name="T2" fmla="*/ 48 w 144"/>
                <a:gd name="T3" fmla="*/ 16 h 128"/>
                <a:gd name="T4" fmla="*/ 96 w 144"/>
                <a:gd name="T5" fmla="*/ 112 h 128"/>
                <a:gd name="T6" fmla="*/ 48 w 144"/>
                <a:gd name="T7" fmla="*/ 112 h 128"/>
                <a:gd name="T8" fmla="*/ 0 w 144"/>
                <a:gd name="T9" fmla="*/ 112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28">
                  <a:moveTo>
                    <a:pt x="144" y="16"/>
                  </a:moveTo>
                  <a:cubicBezTo>
                    <a:pt x="99" y="8"/>
                    <a:pt x="55" y="0"/>
                    <a:pt x="48" y="16"/>
                  </a:cubicBezTo>
                  <a:cubicBezTo>
                    <a:pt x="40" y="31"/>
                    <a:pt x="96" y="96"/>
                    <a:pt x="96" y="112"/>
                  </a:cubicBezTo>
                  <a:cubicBezTo>
                    <a:pt x="96" y="128"/>
                    <a:pt x="64" y="112"/>
                    <a:pt x="48" y="112"/>
                  </a:cubicBezTo>
                  <a:cubicBezTo>
                    <a:pt x="32" y="112"/>
                    <a:pt x="16" y="112"/>
                    <a:pt x="0" y="112"/>
                  </a:cubicBezTo>
                </a:path>
              </a:pathLst>
            </a:custGeom>
            <a:noFill/>
            <a:ln w="38100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2496" y="1728"/>
              <a:ext cx="48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auto">
            <a:xfrm rot="1693209">
              <a:off x="2592" y="1920"/>
              <a:ext cx="144" cy="128"/>
            </a:xfrm>
            <a:custGeom>
              <a:avLst/>
              <a:gdLst>
                <a:gd name="T0" fmla="*/ 144 w 144"/>
                <a:gd name="T1" fmla="*/ 16 h 128"/>
                <a:gd name="T2" fmla="*/ 48 w 144"/>
                <a:gd name="T3" fmla="*/ 16 h 128"/>
                <a:gd name="T4" fmla="*/ 96 w 144"/>
                <a:gd name="T5" fmla="*/ 112 h 128"/>
                <a:gd name="T6" fmla="*/ 48 w 144"/>
                <a:gd name="T7" fmla="*/ 112 h 128"/>
                <a:gd name="T8" fmla="*/ 0 w 144"/>
                <a:gd name="T9" fmla="*/ 112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28">
                  <a:moveTo>
                    <a:pt x="144" y="16"/>
                  </a:moveTo>
                  <a:cubicBezTo>
                    <a:pt x="99" y="8"/>
                    <a:pt x="55" y="0"/>
                    <a:pt x="48" y="16"/>
                  </a:cubicBezTo>
                  <a:cubicBezTo>
                    <a:pt x="40" y="31"/>
                    <a:pt x="96" y="96"/>
                    <a:pt x="96" y="112"/>
                  </a:cubicBezTo>
                  <a:cubicBezTo>
                    <a:pt x="96" y="128"/>
                    <a:pt x="64" y="112"/>
                    <a:pt x="48" y="112"/>
                  </a:cubicBezTo>
                  <a:cubicBezTo>
                    <a:pt x="32" y="112"/>
                    <a:pt x="16" y="112"/>
                    <a:pt x="0" y="112"/>
                  </a:cubicBezTo>
                </a:path>
              </a:pathLst>
            </a:custGeom>
            <a:noFill/>
            <a:ln w="38100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2480" y="2208"/>
              <a:ext cx="128" cy="96"/>
            </a:xfrm>
            <a:custGeom>
              <a:avLst/>
              <a:gdLst>
                <a:gd name="T0" fmla="*/ 16 w 128"/>
                <a:gd name="T1" fmla="*/ 96 h 96"/>
                <a:gd name="T2" fmla="*/ 16 w 128"/>
                <a:gd name="T3" fmla="*/ 48 h 96"/>
                <a:gd name="T4" fmla="*/ 112 w 128"/>
                <a:gd name="T5" fmla="*/ 0 h 96"/>
                <a:gd name="T6" fmla="*/ 112 w 128"/>
                <a:gd name="T7" fmla="*/ 48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96">
                  <a:moveTo>
                    <a:pt x="16" y="96"/>
                  </a:moveTo>
                  <a:cubicBezTo>
                    <a:pt x="8" y="80"/>
                    <a:pt x="0" y="64"/>
                    <a:pt x="16" y="48"/>
                  </a:cubicBezTo>
                  <a:cubicBezTo>
                    <a:pt x="32" y="32"/>
                    <a:pt x="96" y="0"/>
                    <a:pt x="112" y="0"/>
                  </a:cubicBezTo>
                  <a:cubicBezTo>
                    <a:pt x="128" y="0"/>
                    <a:pt x="120" y="24"/>
                    <a:pt x="112" y="48"/>
                  </a:cubicBezTo>
                </a:path>
              </a:pathLst>
            </a:custGeom>
            <a:noFill/>
            <a:ln w="38100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 flipH="1">
              <a:off x="1920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19" name="Oval 39"/>
            <p:cNvSpPr>
              <a:spLocks noChangeArrowheads="1"/>
            </p:cNvSpPr>
            <p:nvPr/>
          </p:nvSpPr>
          <p:spPr bwMode="auto">
            <a:xfrm>
              <a:off x="1632" y="1872"/>
              <a:ext cx="96" cy="19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20" name="Oval 40"/>
            <p:cNvSpPr>
              <a:spLocks noChangeArrowheads="1"/>
            </p:cNvSpPr>
            <p:nvPr/>
          </p:nvSpPr>
          <p:spPr bwMode="auto">
            <a:xfrm>
              <a:off x="1440" y="2016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21" name="Oval 41"/>
            <p:cNvSpPr>
              <a:spLocks noChangeArrowheads="1"/>
            </p:cNvSpPr>
            <p:nvPr/>
          </p:nvSpPr>
          <p:spPr bwMode="auto">
            <a:xfrm>
              <a:off x="1104" y="1872"/>
              <a:ext cx="336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22" name="Text Box 42"/>
            <p:cNvSpPr txBox="1">
              <a:spLocks noChangeArrowheads="1"/>
            </p:cNvSpPr>
            <p:nvPr/>
          </p:nvSpPr>
          <p:spPr bwMode="auto">
            <a:xfrm>
              <a:off x="960" y="2160"/>
              <a:ext cx="716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00000"/>
                  </a:solidFill>
                  <a:latin typeface="Times" charset="0"/>
                </a:rPr>
                <a:t>Functional Proteins</a:t>
              </a:r>
            </a:p>
          </p:txBody>
        </p:sp>
      </p:grp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1143000" y="304800"/>
            <a:ext cx="66095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" charset="0"/>
              </a:rPr>
              <a:t>Designing </a:t>
            </a:r>
            <a:r>
              <a:rPr lang="en-US" sz="3600" dirty="0">
                <a:solidFill>
                  <a:srgbClr val="000000"/>
                </a:solidFill>
                <a:latin typeface="Times" charset="0"/>
              </a:rPr>
              <a:t>Better anti-AIDS Drugs</a:t>
            </a:r>
          </a:p>
        </p:txBody>
      </p:sp>
    </p:spTree>
    <p:extLst>
      <p:ext uri="{BB962C8B-B14F-4D97-AF65-F5344CB8AC3E}">
        <p14:creationId xmlns:p14="http://schemas.microsoft.com/office/powerpoint/2010/main" val="37702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-YxeXWx6s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341947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Freeform 3"/>
          <p:cNvSpPr>
            <a:spLocks/>
          </p:cNvSpPr>
          <p:nvPr/>
        </p:nvSpPr>
        <p:spPr bwMode="auto">
          <a:xfrm>
            <a:off x="2514600" y="1143000"/>
            <a:ext cx="3276600" cy="747713"/>
          </a:xfrm>
          <a:custGeom>
            <a:avLst/>
            <a:gdLst>
              <a:gd name="T0" fmla="*/ 3276600 w 2064"/>
              <a:gd name="T1" fmla="*/ 622300 h 471"/>
              <a:gd name="T2" fmla="*/ 3048000 w 2064"/>
              <a:gd name="T3" fmla="*/ 698500 h 471"/>
              <a:gd name="T4" fmla="*/ 2743200 w 2064"/>
              <a:gd name="T5" fmla="*/ 698500 h 471"/>
              <a:gd name="T6" fmla="*/ 2057400 w 2064"/>
              <a:gd name="T7" fmla="*/ 393700 h 471"/>
              <a:gd name="T8" fmla="*/ 1143000 w 2064"/>
              <a:gd name="T9" fmla="*/ 12700 h 471"/>
              <a:gd name="T10" fmla="*/ 0 w 2064"/>
              <a:gd name="T11" fmla="*/ 317500 h 4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64" h="471">
                <a:moveTo>
                  <a:pt x="2064" y="392"/>
                </a:moveTo>
                <a:cubicBezTo>
                  <a:pt x="2019" y="412"/>
                  <a:pt x="1975" y="432"/>
                  <a:pt x="1920" y="440"/>
                </a:cubicBezTo>
                <a:cubicBezTo>
                  <a:pt x="1864" y="447"/>
                  <a:pt x="1831" y="471"/>
                  <a:pt x="1728" y="440"/>
                </a:cubicBezTo>
                <a:cubicBezTo>
                  <a:pt x="1624" y="408"/>
                  <a:pt x="1464" y="320"/>
                  <a:pt x="1296" y="248"/>
                </a:cubicBezTo>
                <a:cubicBezTo>
                  <a:pt x="1127" y="175"/>
                  <a:pt x="935" y="15"/>
                  <a:pt x="720" y="8"/>
                </a:cubicBezTo>
                <a:cubicBezTo>
                  <a:pt x="504" y="0"/>
                  <a:pt x="252" y="100"/>
                  <a:pt x="0" y="200"/>
                </a:cubicBezTo>
              </a:path>
            </a:pathLst>
          </a:custGeom>
          <a:noFill/>
          <a:ln w="57150" cmpd="sng">
            <a:pattFill prst="pct75">
              <a:fgClr>
                <a:srgbClr val="00FF00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0" y="2133600"/>
            <a:ext cx="685800" cy="914400"/>
          </a:xfrm>
          <a:custGeom>
            <a:avLst/>
            <a:gdLst>
              <a:gd name="T0" fmla="*/ 685800 w 432"/>
              <a:gd name="T1" fmla="*/ 0 h 576"/>
              <a:gd name="T2" fmla="*/ 381000 w 432"/>
              <a:gd name="T3" fmla="*/ 152400 h 576"/>
              <a:gd name="T4" fmla="*/ 533400 w 432"/>
              <a:gd name="T5" fmla="*/ 685800 h 576"/>
              <a:gd name="T6" fmla="*/ 0 w 432"/>
              <a:gd name="T7" fmla="*/ 91440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576">
                <a:moveTo>
                  <a:pt x="432" y="0"/>
                </a:moveTo>
                <a:cubicBezTo>
                  <a:pt x="344" y="12"/>
                  <a:pt x="256" y="24"/>
                  <a:pt x="240" y="96"/>
                </a:cubicBezTo>
                <a:cubicBezTo>
                  <a:pt x="224" y="168"/>
                  <a:pt x="376" y="352"/>
                  <a:pt x="336" y="432"/>
                </a:cubicBezTo>
                <a:cubicBezTo>
                  <a:pt x="296" y="512"/>
                  <a:pt x="148" y="544"/>
                  <a:pt x="0" y="576"/>
                </a:cubicBezTo>
              </a:path>
            </a:pathLst>
          </a:custGeom>
          <a:noFill/>
          <a:ln w="57150" cmpd="sng">
            <a:pattFill prst="pct75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8534400" y="1752600"/>
            <a:ext cx="533400" cy="1588"/>
          </a:xfrm>
          <a:custGeom>
            <a:avLst/>
            <a:gdLst>
              <a:gd name="T0" fmla="*/ 0 w 336"/>
              <a:gd name="T1" fmla="*/ 0 h 1"/>
              <a:gd name="T2" fmla="*/ 533400 w 336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6" h="1">
                <a:moveTo>
                  <a:pt x="0" y="0"/>
                </a:moveTo>
                <a:cubicBezTo>
                  <a:pt x="0" y="0"/>
                  <a:pt x="168" y="0"/>
                  <a:pt x="336" y="0"/>
                </a:cubicBezTo>
              </a:path>
            </a:pathLst>
          </a:custGeom>
          <a:noFill/>
          <a:ln w="57150" cmpd="sng">
            <a:pattFill prst="pct75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 rot="1518739">
            <a:off x="5486400" y="3276600"/>
            <a:ext cx="457200" cy="990600"/>
          </a:xfrm>
          <a:prstGeom prst="downArrow">
            <a:avLst>
              <a:gd name="adj1" fmla="val 50000"/>
              <a:gd name="adj2" fmla="val 541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2806700" cy="15875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9200"/>
            <a:ext cx="14097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17907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14" name="Freeform 10"/>
          <p:cNvSpPr>
            <a:spLocks/>
          </p:cNvSpPr>
          <p:nvPr/>
        </p:nvSpPr>
        <p:spPr bwMode="auto">
          <a:xfrm>
            <a:off x="6337300" y="4722813"/>
            <a:ext cx="2578100" cy="1830387"/>
          </a:xfrm>
          <a:custGeom>
            <a:avLst/>
            <a:gdLst>
              <a:gd name="T0" fmla="*/ 63500 w 1624"/>
              <a:gd name="T1" fmla="*/ 611187 h 1153"/>
              <a:gd name="T2" fmla="*/ 63500 w 1624"/>
              <a:gd name="T3" fmla="*/ 534987 h 1153"/>
              <a:gd name="T4" fmla="*/ 444500 w 1624"/>
              <a:gd name="T5" fmla="*/ 230187 h 1153"/>
              <a:gd name="T6" fmla="*/ 749300 w 1624"/>
              <a:gd name="T7" fmla="*/ 153987 h 1153"/>
              <a:gd name="T8" fmla="*/ 749300 w 1624"/>
              <a:gd name="T9" fmla="*/ 1144587 h 1153"/>
              <a:gd name="T10" fmla="*/ 1435100 w 1624"/>
              <a:gd name="T11" fmla="*/ 534987 h 1153"/>
              <a:gd name="T12" fmla="*/ 2578100 w 1624"/>
              <a:gd name="T13" fmla="*/ 1830387 h 1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4" h="1153">
                <a:moveTo>
                  <a:pt x="40" y="385"/>
                </a:moveTo>
                <a:cubicBezTo>
                  <a:pt x="20" y="381"/>
                  <a:pt x="0" y="377"/>
                  <a:pt x="40" y="337"/>
                </a:cubicBezTo>
                <a:cubicBezTo>
                  <a:pt x="80" y="297"/>
                  <a:pt x="207" y="185"/>
                  <a:pt x="280" y="145"/>
                </a:cubicBezTo>
                <a:cubicBezTo>
                  <a:pt x="352" y="104"/>
                  <a:pt x="439" y="0"/>
                  <a:pt x="472" y="97"/>
                </a:cubicBezTo>
                <a:cubicBezTo>
                  <a:pt x="504" y="193"/>
                  <a:pt x="399" y="680"/>
                  <a:pt x="472" y="721"/>
                </a:cubicBezTo>
                <a:cubicBezTo>
                  <a:pt x="544" y="761"/>
                  <a:pt x="712" y="265"/>
                  <a:pt x="904" y="337"/>
                </a:cubicBezTo>
                <a:cubicBezTo>
                  <a:pt x="1095" y="408"/>
                  <a:pt x="1359" y="780"/>
                  <a:pt x="1624" y="1153"/>
                </a:cubicBezTo>
              </a:path>
            </a:pathLst>
          </a:custGeom>
          <a:noFill/>
          <a:ln w="57150" cmpd="sng">
            <a:pattFill prst="pct75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0" y="4773613"/>
            <a:ext cx="2819400" cy="1612900"/>
          </a:xfrm>
          <a:custGeom>
            <a:avLst/>
            <a:gdLst>
              <a:gd name="T0" fmla="*/ 2819400 w 1776"/>
              <a:gd name="T1" fmla="*/ 712788 h 1016"/>
              <a:gd name="T2" fmla="*/ 2743200 w 1776"/>
              <a:gd name="T3" fmla="*/ 1093788 h 1016"/>
              <a:gd name="T4" fmla="*/ 2514600 w 1776"/>
              <a:gd name="T5" fmla="*/ 1169988 h 1016"/>
              <a:gd name="T6" fmla="*/ 2286000 w 1776"/>
              <a:gd name="T7" fmla="*/ 636588 h 1016"/>
              <a:gd name="T8" fmla="*/ 1905000 w 1776"/>
              <a:gd name="T9" fmla="*/ 26988 h 1016"/>
              <a:gd name="T10" fmla="*/ 1143000 w 1776"/>
              <a:gd name="T11" fmla="*/ 484188 h 1016"/>
              <a:gd name="T12" fmla="*/ 1828800 w 1776"/>
              <a:gd name="T13" fmla="*/ 1093788 h 1016"/>
              <a:gd name="T14" fmla="*/ 1295400 w 1776"/>
              <a:gd name="T15" fmla="*/ 1550988 h 1016"/>
              <a:gd name="T16" fmla="*/ 304800 w 1776"/>
              <a:gd name="T17" fmla="*/ 712788 h 1016"/>
              <a:gd name="T18" fmla="*/ 0 w 1776"/>
              <a:gd name="T19" fmla="*/ 179388 h 10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76" h="1016">
                <a:moveTo>
                  <a:pt x="1776" y="449"/>
                </a:moveTo>
                <a:cubicBezTo>
                  <a:pt x="1768" y="544"/>
                  <a:pt x="1760" y="640"/>
                  <a:pt x="1728" y="689"/>
                </a:cubicBezTo>
                <a:cubicBezTo>
                  <a:pt x="1695" y="737"/>
                  <a:pt x="1632" y="785"/>
                  <a:pt x="1584" y="737"/>
                </a:cubicBezTo>
                <a:cubicBezTo>
                  <a:pt x="1536" y="689"/>
                  <a:pt x="1503" y="520"/>
                  <a:pt x="1440" y="401"/>
                </a:cubicBezTo>
                <a:cubicBezTo>
                  <a:pt x="1376" y="281"/>
                  <a:pt x="1320" y="33"/>
                  <a:pt x="1200" y="17"/>
                </a:cubicBezTo>
                <a:cubicBezTo>
                  <a:pt x="1079" y="0"/>
                  <a:pt x="727" y="193"/>
                  <a:pt x="720" y="305"/>
                </a:cubicBezTo>
                <a:cubicBezTo>
                  <a:pt x="712" y="416"/>
                  <a:pt x="1136" y="577"/>
                  <a:pt x="1152" y="689"/>
                </a:cubicBezTo>
                <a:cubicBezTo>
                  <a:pt x="1168" y="801"/>
                  <a:pt x="975" y="1016"/>
                  <a:pt x="816" y="977"/>
                </a:cubicBezTo>
                <a:cubicBezTo>
                  <a:pt x="656" y="937"/>
                  <a:pt x="327" y="592"/>
                  <a:pt x="192" y="449"/>
                </a:cubicBezTo>
                <a:cubicBezTo>
                  <a:pt x="56" y="305"/>
                  <a:pt x="28" y="209"/>
                  <a:pt x="0" y="113"/>
                </a:cubicBezTo>
              </a:path>
            </a:pathLst>
          </a:custGeom>
          <a:noFill/>
          <a:ln w="57150" cmpd="sng">
            <a:pattFill prst="pct75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Another view at HIV protease</a:t>
            </a: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44713"/>
            <a:ext cx="7467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143000" y="6248400"/>
            <a:ext cx="723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1600" smtClean="0">
                <a:solidFill>
                  <a:srgbClr val="000000"/>
                </a:solidFill>
              </a:rPr>
              <a:t>Top View			Cross section with peptide	Cross section </a:t>
            </a:r>
          </a:p>
        </p:txBody>
      </p:sp>
    </p:spTree>
    <p:extLst>
      <p:ext uri="{BB962C8B-B14F-4D97-AF65-F5344CB8AC3E}">
        <p14:creationId xmlns:p14="http://schemas.microsoft.com/office/powerpoint/2010/main" val="7663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HIVpro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8862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4" descr="HIVpro-inhibcloseup.pi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24021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289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752600" y="1066800"/>
            <a:ext cx="609600" cy="457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752600" y="533400"/>
            <a:ext cx="28194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1752600" y="1447800"/>
            <a:ext cx="2819400" cy="2133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871" name="Rectangle 13"/>
          <p:cNvSpPr>
            <a:spLocks noChangeArrowheads="1"/>
          </p:cNvSpPr>
          <p:nvPr/>
        </p:nvSpPr>
        <p:spPr bwMode="auto">
          <a:xfrm>
            <a:off x="7329488" y="6477000"/>
            <a:ext cx="1778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800" smtClean="0">
                <a:solidFill>
                  <a:srgbClr val="000000"/>
                </a:solidFill>
                <a:latin typeface="Arial" pitchFamily="34" charset="0"/>
              </a:rPr>
              <a:t>From: www.dsch.units.it/~benedetti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3596035">
            <a:off x="3860800" y="381635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19400" y="32004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1600" smtClean="0">
                <a:solidFill>
                  <a:srgbClr val="000000"/>
                </a:solidFill>
              </a:rPr>
              <a:t>Note Tetrahedral Intermediate</a:t>
            </a:r>
          </a:p>
        </p:txBody>
      </p:sp>
    </p:spTree>
    <p:extLst>
      <p:ext uri="{BB962C8B-B14F-4D97-AF65-F5344CB8AC3E}">
        <p14:creationId xmlns:p14="http://schemas.microsoft.com/office/powerpoint/2010/main" val="19039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reeform 3"/>
          <p:cNvSpPr>
            <a:spLocks/>
          </p:cNvSpPr>
          <p:nvPr/>
        </p:nvSpPr>
        <p:spPr bwMode="auto">
          <a:xfrm>
            <a:off x="2209800" y="838200"/>
            <a:ext cx="3276600" cy="747713"/>
          </a:xfrm>
          <a:custGeom>
            <a:avLst/>
            <a:gdLst>
              <a:gd name="T0" fmla="*/ 3276600 w 2064"/>
              <a:gd name="T1" fmla="*/ 622300 h 471"/>
              <a:gd name="T2" fmla="*/ 3048000 w 2064"/>
              <a:gd name="T3" fmla="*/ 698500 h 471"/>
              <a:gd name="T4" fmla="*/ 2743200 w 2064"/>
              <a:gd name="T5" fmla="*/ 698500 h 471"/>
              <a:gd name="T6" fmla="*/ 2057400 w 2064"/>
              <a:gd name="T7" fmla="*/ 393700 h 471"/>
              <a:gd name="T8" fmla="*/ 1143000 w 2064"/>
              <a:gd name="T9" fmla="*/ 12700 h 471"/>
              <a:gd name="T10" fmla="*/ 0 w 2064"/>
              <a:gd name="T11" fmla="*/ 317500 h 4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64" h="471">
                <a:moveTo>
                  <a:pt x="2064" y="392"/>
                </a:moveTo>
                <a:cubicBezTo>
                  <a:pt x="2019" y="412"/>
                  <a:pt x="1975" y="432"/>
                  <a:pt x="1920" y="440"/>
                </a:cubicBezTo>
                <a:cubicBezTo>
                  <a:pt x="1864" y="447"/>
                  <a:pt x="1831" y="471"/>
                  <a:pt x="1728" y="440"/>
                </a:cubicBezTo>
                <a:cubicBezTo>
                  <a:pt x="1624" y="408"/>
                  <a:pt x="1464" y="320"/>
                  <a:pt x="1296" y="248"/>
                </a:cubicBezTo>
                <a:cubicBezTo>
                  <a:pt x="1127" y="175"/>
                  <a:pt x="935" y="15"/>
                  <a:pt x="720" y="8"/>
                </a:cubicBezTo>
                <a:cubicBezTo>
                  <a:pt x="504" y="0"/>
                  <a:pt x="252" y="100"/>
                  <a:pt x="0" y="200"/>
                </a:cubicBezTo>
              </a:path>
            </a:pathLst>
          </a:custGeom>
          <a:noFill/>
          <a:ln w="57150" cmpd="sng">
            <a:pattFill prst="pct75">
              <a:fgClr>
                <a:srgbClr val="00FF00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8153400" y="1447800"/>
            <a:ext cx="914400" cy="304800"/>
          </a:xfrm>
          <a:custGeom>
            <a:avLst/>
            <a:gdLst>
              <a:gd name="T0" fmla="*/ 0 w 336"/>
              <a:gd name="T1" fmla="*/ 0 h 1"/>
              <a:gd name="T2" fmla="*/ 914400 w 336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6" h="1">
                <a:moveTo>
                  <a:pt x="0" y="0"/>
                </a:moveTo>
                <a:cubicBezTo>
                  <a:pt x="0" y="0"/>
                  <a:pt x="168" y="0"/>
                  <a:pt x="336" y="0"/>
                </a:cubicBezTo>
              </a:path>
            </a:pathLst>
          </a:custGeom>
          <a:noFill/>
          <a:ln w="57150" cmpd="sng">
            <a:pattFill prst="pct75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2806700" cy="15875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9624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5800" y="6096000"/>
            <a:ext cx="308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>
                <a:solidFill>
                  <a:srgbClr val="000000"/>
                </a:solidFill>
                <a:latin typeface="Times" charset="0"/>
              </a:rPr>
              <a:t>Protease Inhibitor</a:t>
            </a:r>
          </a:p>
        </p:txBody>
      </p:sp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572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>
            <a:spLocks noChangeArrowheads="1"/>
          </p:cNvSpPr>
          <p:nvPr/>
        </p:nvSpPr>
        <p:spPr bwMode="auto">
          <a:xfrm rot="6003450">
            <a:off x="2595562" y="4095751"/>
            <a:ext cx="504825" cy="381000"/>
          </a:xfrm>
          <a:prstGeom prst="rightArrow">
            <a:avLst>
              <a:gd name="adj1" fmla="val 50000"/>
              <a:gd name="adj2" fmla="val 50086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38400" y="31242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1600" smtClean="0">
                <a:solidFill>
                  <a:srgbClr val="000000"/>
                </a:solidFill>
              </a:rPr>
              <a:t>Mimics Tetrahedral Intermediate</a:t>
            </a:r>
          </a:p>
        </p:txBody>
      </p:sp>
    </p:spTree>
    <p:extLst>
      <p:ext uri="{BB962C8B-B14F-4D97-AF65-F5344CB8AC3E}">
        <p14:creationId xmlns:p14="http://schemas.microsoft.com/office/powerpoint/2010/main" val="40927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43434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428148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8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2816E-9B65-43BF-81D5-22C676480B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4" y="983749"/>
            <a:ext cx="4647620" cy="47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1" y="1826050"/>
            <a:ext cx="4520095" cy="32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6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4508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3276600" cy="1143000"/>
          </a:xfrm>
        </p:spPr>
        <p:txBody>
          <a:bodyPr/>
          <a:lstStyle/>
          <a:p>
            <a:pPr eaLnBrk="1" hangingPunct="1"/>
            <a:r>
              <a:rPr lang="en-US" smtClean="0"/>
              <a:t>Several HIV proteases have been been developed</a:t>
            </a:r>
          </a:p>
        </p:txBody>
      </p:sp>
      <p:sp>
        <p:nvSpPr>
          <p:cNvPr id="16" name="Right Arrow 15"/>
          <p:cNvSpPr/>
          <p:nvPr/>
        </p:nvSpPr>
        <p:spPr bwMode="auto">
          <a:xfrm rot="13453462">
            <a:off x="6350000" y="709613"/>
            <a:ext cx="381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3453462">
            <a:off x="6426200" y="2614613"/>
            <a:ext cx="381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3453462">
            <a:off x="6121400" y="3681413"/>
            <a:ext cx="381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3453462">
            <a:off x="6959600" y="5205413"/>
            <a:ext cx="381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3453462">
            <a:off x="6502400" y="6348413"/>
            <a:ext cx="381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4" name="Rectangle 21"/>
          <p:cNvSpPr>
            <a:spLocks noChangeArrowheads="1"/>
          </p:cNvSpPr>
          <p:nvPr/>
        </p:nvSpPr>
        <p:spPr bwMode="auto">
          <a:xfrm>
            <a:off x="3886200" y="6413500"/>
            <a:ext cx="457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 smtClean="0">
                <a:solidFill>
                  <a:srgbClr val="000000"/>
                </a:solidFill>
                <a:latin typeface="Arial" pitchFamily="34" charset="0"/>
              </a:rPr>
              <a:t>Annual Review of Pharmacology and Toxicology</a:t>
            </a:r>
          </a:p>
          <a:p>
            <a:pPr eaLnBrk="0" hangingPunct="0"/>
            <a:r>
              <a:rPr lang="en-US" sz="1100" smtClean="0">
                <a:solidFill>
                  <a:srgbClr val="000000"/>
                </a:solidFill>
                <a:latin typeface="Arial" pitchFamily="34" charset="0"/>
              </a:rPr>
              <a:t>Vol. 40: 649-674 </a:t>
            </a:r>
          </a:p>
        </p:txBody>
      </p:sp>
    </p:spTree>
    <p:extLst>
      <p:ext uri="{BB962C8B-B14F-4D97-AF65-F5344CB8AC3E}">
        <p14:creationId xmlns:p14="http://schemas.microsoft.com/office/powerpoint/2010/main" val="4936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HIV resistance</a:t>
            </a:r>
          </a:p>
        </p:txBody>
      </p:sp>
      <p:pic>
        <p:nvPicPr>
          <p:cNvPr id="4" name="Picture 3" descr="subs_en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362825" cy="43434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graphicFrame>
        <p:nvGraphicFramePr>
          <p:cNvPr id="40963" name="Object 2"/>
          <p:cNvGraphicFramePr>
            <a:graphicFrameLocks noChangeAspect="1"/>
          </p:cNvGraphicFramePr>
          <p:nvPr/>
        </p:nvGraphicFramePr>
        <p:xfrm>
          <a:off x="4495800" y="6324600"/>
          <a:ext cx="54879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1" name="Document" r:id="rId5" imgW="5486400" imgH="292100" progId="Word.Document.8">
                  <p:embed/>
                </p:oleObj>
              </mc:Choice>
              <mc:Fallback>
                <p:oleObj name="Document" r:id="rId5" imgW="5486400" imgH="292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324600"/>
                        <a:ext cx="548798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09600" y="5029200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Many strains are now known that have mutated their HIV protease specificity in response to protease inhibitors.</a:t>
            </a:r>
          </a:p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By identifying the common feature of these proteases, chemists are tying to develop new </a:t>
            </a:r>
            <a:r>
              <a:rPr lang="en-US" altLang="en-US" sz="2000" smtClean="0">
                <a:solidFill>
                  <a:srgbClr val="000000"/>
                </a:solidFill>
              </a:rPr>
              <a:t>“</a:t>
            </a:r>
            <a:r>
              <a:rPr lang="en-US" sz="2000" smtClean="0">
                <a:solidFill>
                  <a:srgbClr val="000000"/>
                </a:solidFill>
              </a:rPr>
              <a:t>universal</a:t>
            </a:r>
            <a:r>
              <a:rPr lang="en-US" altLang="en-US" sz="2000" smtClean="0">
                <a:solidFill>
                  <a:srgbClr val="000000"/>
                </a:solidFill>
              </a:rPr>
              <a:t>”</a:t>
            </a:r>
            <a:r>
              <a:rPr lang="en-US" sz="2000" smtClean="0">
                <a:solidFill>
                  <a:srgbClr val="000000"/>
                </a:solidFill>
              </a:rPr>
              <a:t> inhibitors.</a:t>
            </a:r>
          </a:p>
        </p:txBody>
      </p:sp>
    </p:spTree>
    <p:extLst>
      <p:ext uri="{BB962C8B-B14F-4D97-AF65-F5344CB8AC3E}">
        <p14:creationId xmlns:p14="http://schemas.microsoft.com/office/powerpoint/2010/main" val="42327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vs. Irreversible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3818"/>
            <a:ext cx="7772400" cy="3602182"/>
          </a:xfrm>
        </p:spPr>
        <p:txBody>
          <a:bodyPr/>
          <a:lstStyle/>
          <a:p>
            <a:r>
              <a:rPr lang="en-US" dirty="0" smtClean="0"/>
              <a:t>The HIV protease inhibitors discussed earlier are </a:t>
            </a:r>
            <a:r>
              <a:rPr lang="en-US" b="1" dirty="0" smtClean="0"/>
              <a:t>reversible</a:t>
            </a:r>
            <a:r>
              <a:rPr lang="en-US" dirty="0" smtClean="0"/>
              <a:t> inhibitors. They mimic the shape of the substrate reaction’s transition state, but bind to the enzyme by weak intermolecular forces.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vs. Irreversible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3818"/>
            <a:ext cx="7772400" cy="3602182"/>
          </a:xfrm>
        </p:spPr>
        <p:txBody>
          <a:bodyPr/>
          <a:lstStyle/>
          <a:p>
            <a:r>
              <a:rPr lang="en-US" dirty="0" smtClean="0"/>
              <a:t>An inhibitor can also chemically react with its target and bind </a:t>
            </a:r>
            <a:r>
              <a:rPr lang="en-US" b="1" dirty="0" smtClean="0"/>
              <a:t>irreversibly</a:t>
            </a:r>
            <a:r>
              <a:rPr lang="en-US" dirty="0" smtClean="0"/>
              <a:t> via covalent bond formation.  (“suicide inhibition”)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Acetylcholinesterase</a:t>
            </a:r>
            <a:r>
              <a:rPr lang="en-US" dirty="0" smtClean="0"/>
              <a:t> (</a:t>
            </a:r>
            <a:r>
              <a:rPr lang="en-US" dirty="0" err="1" smtClean="0"/>
              <a:t>AChE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Acetylcholine is a neurotransmitter found at neuromuscular junctions.</a:t>
            </a:r>
          </a:p>
          <a:p>
            <a:endParaRPr lang="en-US" dirty="0"/>
          </a:p>
          <a:p>
            <a:r>
              <a:rPr lang="en-US" dirty="0" smtClean="0"/>
              <a:t>After its release into the synapse, rapid hydrolysis of acetylcholine is critical for continued nerve function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285927"/>
              </p:ext>
            </p:extLst>
          </p:nvPr>
        </p:nvGraphicFramePr>
        <p:xfrm>
          <a:off x="3897746" y="1999528"/>
          <a:ext cx="1524360" cy="100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5" name="CS ChemDraw Drawing" r:id="rId3" imgW="1016240" imgH="668520" progId="ChemDraw.Document.6.0">
                  <p:embed/>
                </p:oleObj>
              </mc:Choice>
              <mc:Fallback>
                <p:oleObj name="CS ChemDraw Drawing" r:id="rId3" imgW="1016240" imgH="668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7746" y="1999528"/>
                        <a:ext cx="1524360" cy="100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2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6331527"/>
            <a:ext cx="819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http://upload.wikimedia.org/wikipedia/commons/e/e0/Synapse_Illustration2_tweaked.svg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978"/>
            <a:ext cx="9144000" cy="58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145"/>
            <a:ext cx="8229600" cy="445568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neutral hydroxyl (e.g. </a:t>
            </a:r>
            <a:r>
              <a:rPr lang="en-US" dirty="0" err="1" smtClean="0"/>
              <a:t>Ser</a:t>
            </a:r>
            <a:r>
              <a:rPr lang="en-US" dirty="0" smtClean="0"/>
              <a:t>-OH) isn’t a very good nucleophile, but </a:t>
            </a:r>
            <a:r>
              <a:rPr lang="en-US" dirty="0" err="1" smtClean="0"/>
              <a:t>deprotonation</a:t>
            </a:r>
            <a:r>
              <a:rPr lang="en-US" dirty="0"/>
              <a:t> </a:t>
            </a:r>
            <a:r>
              <a:rPr lang="en-US" dirty="0" smtClean="0"/>
              <a:t>would require a strong base</a:t>
            </a:r>
          </a:p>
          <a:p>
            <a:r>
              <a:rPr lang="en-US" dirty="0" smtClean="0"/>
              <a:t>“Catalytic triad”: a glutamate (or aspartate) carboxylate hydrogen-bonds with a </a:t>
            </a:r>
            <a:r>
              <a:rPr lang="en-US" dirty="0" err="1" smtClean="0"/>
              <a:t>histidine’s</a:t>
            </a:r>
            <a:r>
              <a:rPr lang="en-US" dirty="0" smtClean="0"/>
              <a:t> imidazole group, which increases its basicity enough to assist with removal of serine’s hydroxyl proton. </a:t>
            </a:r>
          </a:p>
          <a:p>
            <a:r>
              <a:rPr lang="en-US" dirty="0" smtClean="0"/>
              <a:t>The oxygen can then attack the substrate </a:t>
            </a:r>
            <a:r>
              <a:rPr lang="en-US" dirty="0" err="1" smtClean="0"/>
              <a:t>nucleophilically</a:t>
            </a:r>
            <a:r>
              <a:rPr lang="en-US" dirty="0" smtClean="0"/>
              <a:t> when the substrate binds to the active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7778B-3447-42C2-A8BA-5DEC41F07A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751323"/>
              </p:ext>
            </p:extLst>
          </p:nvPr>
        </p:nvGraphicFramePr>
        <p:xfrm>
          <a:off x="211714" y="170728"/>
          <a:ext cx="8757170" cy="19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8" name="CS ChemDraw Drawing" r:id="rId3" imgW="5838113" imgH="1279800" progId="ChemDraw.Document.6.0">
                  <p:embed/>
                </p:oleObj>
              </mc:Choice>
              <mc:Fallback>
                <p:oleObj name="CS ChemDraw Drawing" r:id="rId3" imgW="5838113" imgH="1279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714" y="170728"/>
                        <a:ext cx="8757170" cy="19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4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793437"/>
              </p:ext>
            </p:extLst>
          </p:nvPr>
        </p:nvGraphicFramePr>
        <p:xfrm>
          <a:off x="2099541" y="473074"/>
          <a:ext cx="5049191" cy="38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9" name="CS ChemDraw Drawing" r:id="rId3" imgW="3366127" imgH="2556900" progId="ChemDraw.Document.6.0">
                  <p:embed/>
                </p:oleObj>
              </mc:Choice>
              <mc:Fallback>
                <p:oleObj name="CS ChemDraw Drawing" r:id="rId3" imgW="3366127" imgH="2556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9541" y="473074"/>
                        <a:ext cx="5049191" cy="383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8145" y="5140036"/>
            <a:ext cx="755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Transesterification</a:t>
            </a:r>
            <a:r>
              <a:rPr lang="en-US" dirty="0" smtClean="0"/>
              <a:t> of acetylcholine in </a:t>
            </a:r>
            <a:r>
              <a:rPr lang="en-US" dirty="0" err="1" smtClean="0"/>
              <a:t>AChE</a:t>
            </a:r>
            <a:r>
              <a:rPr lang="en-US" dirty="0" smtClean="0"/>
              <a:t> active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Organophosphorous</a:t>
            </a:r>
            <a:r>
              <a:rPr lang="en-US" sz="4000" dirty="0" smtClean="0"/>
              <a:t> Neurotoxins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45582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Sarin</a:t>
            </a:r>
            <a:r>
              <a:rPr lang="en-US" dirty="0" smtClean="0"/>
              <a:t> and similar neurotoxins irreversibly inhibit </a:t>
            </a:r>
            <a:r>
              <a:rPr lang="en-US" dirty="0" err="1" smtClean="0"/>
              <a:t>AChE</a:t>
            </a:r>
            <a:r>
              <a:rPr lang="en-US" dirty="0" smtClean="0"/>
              <a:t> by reacting with </a:t>
            </a:r>
            <a:r>
              <a:rPr lang="en-US" dirty="0" err="1" smtClean="0"/>
              <a:t>Ser</a:t>
            </a:r>
            <a:r>
              <a:rPr lang="en-US" dirty="0" smtClean="0"/>
              <a:t>-OH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62456"/>
              </p:ext>
            </p:extLst>
          </p:nvPr>
        </p:nvGraphicFramePr>
        <p:xfrm>
          <a:off x="1826779" y="1981778"/>
          <a:ext cx="5531378" cy="184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3" name="CS ChemDraw Drawing" r:id="rId3" imgW="3687585" imgH="1230930" progId="ChemDraw.Document.6.0">
                  <p:embed/>
                </p:oleObj>
              </mc:Choice>
              <mc:Fallback>
                <p:oleObj name="CS ChemDraw Drawing" r:id="rId3" imgW="3687585" imgH="1230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779" y="1981778"/>
                        <a:ext cx="5531378" cy="184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8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23365"/>
              </p:ext>
            </p:extLst>
          </p:nvPr>
        </p:nvGraphicFramePr>
        <p:xfrm>
          <a:off x="1799070" y="169574"/>
          <a:ext cx="5531378" cy="645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7" name="CS ChemDraw Drawing" r:id="rId3" imgW="3687585" imgH="4301910" progId="ChemDraw.Document.6.0">
                  <p:embed/>
                </p:oleObj>
              </mc:Choice>
              <mc:Fallback>
                <p:oleObj name="CS ChemDraw Drawing" r:id="rId3" imgW="3687585" imgH="4301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070" y="169574"/>
                        <a:ext cx="5531378" cy="6452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7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Epimerization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Epimers</a:t>
            </a:r>
            <a:r>
              <a:rPr lang="en-US" dirty="0" smtClean="0"/>
              <a:t> are stereoisomers that differ at only one </a:t>
            </a:r>
            <a:r>
              <a:rPr lang="en-US" dirty="0" err="1" smtClean="0"/>
              <a:t>stereocenter</a:t>
            </a:r>
            <a:r>
              <a:rPr lang="en-US" dirty="0" smtClean="0"/>
              <a:t>.  Epimerization refers to a chemical process that interconverts </a:t>
            </a:r>
            <a:r>
              <a:rPr lang="en-US" dirty="0" err="1" smtClean="0"/>
              <a:t>epimers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stereocenter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 to a carbonyl can epimerize via the </a:t>
            </a:r>
            <a:r>
              <a:rPr lang="en-US" dirty="0" err="1" smtClean="0"/>
              <a:t>enol</a:t>
            </a:r>
            <a:r>
              <a:rPr lang="en-US" dirty="0" smtClean="0"/>
              <a:t> or </a:t>
            </a:r>
            <a:r>
              <a:rPr lang="en-US" dirty="0" err="1" smtClean="0"/>
              <a:t>enolate</a:t>
            </a:r>
            <a:r>
              <a:rPr lang="en-US" dirty="0" smtClean="0"/>
              <a:t>.  e.g.: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7778B-3447-42C2-A8BA-5DEC41F07A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107341"/>
              </p:ext>
            </p:extLst>
          </p:nvPr>
        </p:nvGraphicFramePr>
        <p:xfrm>
          <a:off x="1213283" y="3955472"/>
          <a:ext cx="6832067" cy="228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5" name="CS ChemDraw Drawing" r:id="rId3" imgW="4554711" imgH="1523610" progId="ChemDraw.Document.6.0">
                  <p:embed/>
                </p:oleObj>
              </mc:Choice>
              <mc:Fallback>
                <p:oleObj name="CS ChemDraw Drawing" r:id="rId3" imgW="4554711" imgH="15236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283" y="3955472"/>
                        <a:ext cx="6832067" cy="2285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Oxidation/Reduction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Cannizzaro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35381"/>
            <a:ext cx="7772400" cy="382385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 aldehyde acts as both oxidizing and reducing agent in a </a:t>
            </a:r>
            <a:r>
              <a:rPr lang="en-US" b="1" dirty="0" smtClean="0"/>
              <a:t>disproportionation reaction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r>
              <a:rPr lang="en-US" dirty="0" smtClean="0"/>
              <a:t>Mechanism features hydride (H</a:t>
            </a:r>
            <a:r>
              <a:rPr lang="en-US" dirty="0" smtClean="0">
                <a:sym typeface="Wingdings" pitchFamily="2" charset="2"/>
              </a:rPr>
              <a:t>: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) as a </a:t>
            </a:r>
            <a:r>
              <a:rPr lang="en-US" i="1" dirty="0" smtClean="0">
                <a:sym typeface="Wingdings" pitchFamily="2" charset="2"/>
              </a:rPr>
              <a:t>leaving group</a:t>
            </a:r>
            <a:r>
              <a:rPr lang="en-US" dirty="0" smtClean="0">
                <a:sym typeface="Wingdings" pitchFamily="2" charset="2"/>
              </a:rPr>
              <a:t> ?!?!?!?!?!?!?!?!</a:t>
            </a:r>
            <a:endParaRPr lang="en-US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32313"/>
              </p:ext>
            </p:extLst>
          </p:nvPr>
        </p:nvGraphicFramePr>
        <p:xfrm>
          <a:off x="1066222" y="1873683"/>
          <a:ext cx="7067894" cy="96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3" name="CS ChemDraw Drawing" r:id="rId3" imgW="4711929" imgH="642870" progId="ChemDraw.Document.6.0">
                  <p:embed/>
                </p:oleObj>
              </mc:Choice>
              <mc:Fallback>
                <p:oleObj name="CS ChemDraw Drawing" r:id="rId3" imgW="4711929" imgH="6428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222" y="1873683"/>
                        <a:ext cx="7067894" cy="964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8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45685"/>
              </p:ext>
            </p:extLst>
          </p:nvPr>
        </p:nvGraphicFramePr>
        <p:xfrm>
          <a:off x="1185285" y="2379085"/>
          <a:ext cx="6708887" cy="33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4" name="CS ChemDraw Drawing" r:id="rId3" imgW="4472591" imgH="2238300" progId="ChemDraw.Document.6.0">
                  <p:embed/>
                </p:oleObj>
              </mc:Choice>
              <mc:Fallback>
                <p:oleObj name="CS ChemDraw Drawing" r:id="rId3" imgW="4472591" imgH="2238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285" y="2379085"/>
                        <a:ext cx="6708887" cy="33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Cannizzaro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NAD+/NADH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57209"/>
              </p:ext>
            </p:extLst>
          </p:nvPr>
        </p:nvGraphicFramePr>
        <p:xfrm>
          <a:off x="638464" y="1913804"/>
          <a:ext cx="7810625" cy="446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8" name="CS ChemDraw Drawing" r:id="rId3" imgW="5207083" imgH="2974590" progId="ChemDraw.Document.6.0">
                  <p:embed/>
                </p:oleObj>
              </mc:Choice>
              <mc:Fallback>
                <p:oleObj name="CS ChemDraw Drawing" r:id="rId3" imgW="5207083" imgH="2974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8464" y="1913804"/>
                        <a:ext cx="7810625" cy="4461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9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32817"/>
              </p:ext>
            </p:extLst>
          </p:nvPr>
        </p:nvGraphicFramePr>
        <p:xfrm>
          <a:off x="624610" y="1899949"/>
          <a:ext cx="7810625" cy="446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2" name="CS ChemDraw Drawing" r:id="rId3" imgW="5207083" imgH="2974590" progId="ChemDraw.Document.6.0">
                  <p:embed/>
                </p:oleObj>
              </mc:Choice>
              <mc:Fallback>
                <p:oleObj name="CS ChemDraw Drawing" r:id="rId3" imgW="5207083" imgH="2974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610" y="1899949"/>
                        <a:ext cx="7810625" cy="4461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NADP+/NADPH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r>
              <a:rPr lang="en-US" b="1" dirty="0" smtClean="0"/>
              <a:t>Anabolism</a:t>
            </a:r>
            <a:r>
              <a:rPr lang="en-US" dirty="0" smtClean="0"/>
              <a:t>: biosynthetic processes (“building”), e.g. synthesizing glucose from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</a:p>
          <a:p>
            <a:endParaRPr lang="en-US" dirty="0"/>
          </a:p>
          <a:p>
            <a:r>
              <a:rPr lang="en-US" b="1" dirty="0" smtClean="0"/>
              <a:t>Catabolism</a:t>
            </a:r>
            <a:r>
              <a:rPr lang="en-US" dirty="0" smtClean="0"/>
              <a:t>: </a:t>
            </a:r>
            <a:r>
              <a:rPr lang="en-US" dirty="0" err="1" smtClean="0"/>
              <a:t>degradative</a:t>
            </a:r>
            <a:r>
              <a:rPr lang="en-US" dirty="0" smtClean="0"/>
              <a:t> processes (“destroying”), e.g. oxidizing glucose to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O.</a:t>
            </a:r>
          </a:p>
          <a:p>
            <a:endParaRPr lang="en-US" dirty="0" smtClean="0"/>
          </a:p>
          <a:p>
            <a:r>
              <a:rPr lang="en-US" dirty="0" smtClean="0"/>
              <a:t>Combined: </a:t>
            </a:r>
            <a:r>
              <a:rPr lang="en-US" b="1" dirty="0" smtClean="0"/>
              <a:t>Metabolism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07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5636"/>
            <a:ext cx="7772400" cy="5486400"/>
          </a:xfrm>
        </p:spPr>
        <p:txBody>
          <a:bodyPr/>
          <a:lstStyle/>
          <a:p>
            <a:r>
              <a:rPr lang="en-US" b="1" dirty="0" smtClean="0"/>
              <a:t>NAD+</a:t>
            </a:r>
            <a:r>
              <a:rPr lang="en-US" dirty="0" smtClean="0"/>
              <a:t> is generally used as an </a:t>
            </a:r>
            <a:r>
              <a:rPr lang="en-US" b="1" dirty="0" smtClean="0"/>
              <a:t>oxidizing agent</a:t>
            </a:r>
            <a:r>
              <a:rPr lang="en-US" dirty="0" smtClean="0"/>
              <a:t> in </a:t>
            </a:r>
            <a:r>
              <a:rPr lang="en-US" b="1" dirty="0" smtClean="0"/>
              <a:t>catabolism</a:t>
            </a:r>
            <a:r>
              <a:rPr lang="en-US" dirty="0" smtClean="0"/>
              <a:t> (e.g. citric acid cycle). The NADH produced is primarily used to produce ATP.</a:t>
            </a:r>
          </a:p>
          <a:p>
            <a:endParaRPr lang="en-US" dirty="0"/>
          </a:p>
          <a:p>
            <a:r>
              <a:rPr lang="en-US" b="1" dirty="0" smtClean="0"/>
              <a:t>NADPH</a:t>
            </a:r>
            <a:r>
              <a:rPr lang="en-US" dirty="0" smtClean="0"/>
              <a:t> is primarily used as a </a:t>
            </a:r>
            <a:r>
              <a:rPr lang="en-US" b="1" dirty="0" smtClean="0"/>
              <a:t>reducing agent</a:t>
            </a:r>
            <a:r>
              <a:rPr lang="en-US" dirty="0" smtClean="0"/>
              <a:t> (hydride donor) in </a:t>
            </a:r>
            <a:r>
              <a:rPr lang="en-US" b="1" dirty="0" smtClean="0"/>
              <a:t>anabolic</a:t>
            </a:r>
            <a:r>
              <a:rPr lang="en-US" dirty="0" smtClean="0"/>
              <a:t> processes.</a:t>
            </a:r>
          </a:p>
          <a:p>
            <a:endParaRPr lang="en-US" dirty="0"/>
          </a:p>
          <a:p>
            <a:r>
              <a:rPr lang="en-US" dirty="0" smtClean="0"/>
              <a:t>The phosphate “tag” on NADPH allows for independent regulation of levels of NAD</a:t>
            </a:r>
            <a:r>
              <a:rPr lang="en-US" baseline="30000" dirty="0" smtClean="0"/>
              <a:t>+</a:t>
            </a:r>
            <a:r>
              <a:rPr lang="en-US" dirty="0" smtClean="0"/>
              <a:t>/NADH and NADP</a:t>
            </a:r>
            <a:r>
              <a:rPr lang="en-US" baseline="30000" dirty="0" smtClean="0"/>
              <a:t>+</a:t>
            </a:r>
            <a:r>
              <a:rPr lang="en-US" dirty="0" smtClean="0"/>
              <a:t>/NADPH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Carbonyls</a:t>
            </a:r>
            <a:br>
              <a:rPr lang="en-US" dirty="0" smtClean="0"/>
            </a:br>
            <a:r>
              <a:rPr lang="en-US" dirty="0" smtClean="0"/>
              <a:t> with NADPH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“Nature’s version of LAH”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13230"/>
              </p:ext>
            </p:extLst>
          </p:nvPr>
        </p:nvGraphicFramePr>
        <p:xfrm>
          <a:off x="2016414" y="1975715"/>
          <a:ext cx="5504229" cy="244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1" name="CS ChemDraw Drawing" r:id="rId3" imgW="3669486" imgH="1630260" progId="ChemDraw.Document.6.0">
                  <p:embed/>
                </p:oleObj>
              </mc:Choice>
              <mc:Fallback>
                <p:oleObj name="CS ChemDraw Drawing" r:id="rId3" imgW="3669486" imgH="1630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414" y="1975715"/>
                        <a:ext cx="5504229" cy="2445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9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83199"/>
              </p:ext>
            </p:extLst>
          </p:nvPr>
        </p:nvGraphicFramePr>
        <p:xfrm>
          <a:off x="1166956" y="1989426"/>
          <a:ext cx="6845844" cy="170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0" name="CS ChemDraw Drawing" r:id="rId3" imgW="4563896" imgH="1133460" progId="ChemDraw.Document.6.0">
                  <p:embed/>
                </p:oleObj>
              </mc:Choice>
              <mc:Fallback>
                <p:oleObj name="CS ChemDraw Drawing" r:id="rId3" imgW="4563896" imgH="11334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956" y="1989426"/>
                        <a:ext cx="6845844" cy="1700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HMG CoA </a:t>
            </a:r>
            <a:r>
              <a:rPr lang="en-US" dirty="0" err="1" smtClean="0"/>
              <a:t>Reductase</a:t>
            </a:r>
            <a:r>
              <a:rPr lang="en-US" dirty="0" smtClean="0"/>
              <a:t> is the Target of Statin Drugs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7917873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HMG CoA </a:t>
            </a:r>
            <a:r>
              <a:rPr lang="en-US" dirty="0" err="1" smtClean="0"/>
              <a:t>reductase</a:t>
            </a:r>
            <a:r>
              <a:rPr lang="en-US" dirty="0" smtClean="0"/>
              <a:t> catalyzes the </a:t>
            </a:r>
            <a:r>
              <a:rPr lang="en-US" b="1" dirty="0" smtClean="0"/>
              <a:t>rate-limiting step</a:t>
            </a:r>
            <a:r>
              <a:rPr lang="en-US" dirty="0" smtClean="0"/>
              <a:t> of cholesterol biosynthesis</a:t>
            </a:r>
          </a:p>
          <a:p>
            <a:r>
              <a:rPr lang="en-US" dirty="0" smtClean="0"/>
              <a:t>Lipitor™ (atorvastatin) became the best-selling pharmaceutical in history in 2003.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5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HMG CoA with NADPH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Reduction of a </a:t>
            </a:r>
            <a:r>
              <a:rPr lang="en-US" sz="2800" dirty="0" err="1" smtClean="0"/>
              <a:t>thioester</a:t>
            </a:r>
            <a:r>
              <a:rPr lang="en-US" sz="2800" dirty="0" smtClean="0"/>
              <a:t> (sulfur analogue of ester) with NADPH — similar to reduction of an ester with LAH</a:t>
            </a:r>
          </a:p>
          <a:p>
            <a:endParaRPr lang="en-US" sz="2800" dirty="0" smtClean="0"/>
          </a:p>
          <a:p>
            <a:r>
              <a:rPr lang="en-US" sz="2800" dirty="0" smtClean="0"/>
              <a:t>What is “</a:t>
            </a:r>
            <a:r>
              <a:rPr lang="en-US" sz="2800" dirty="0" err="1" smtClean="0"/>
              <a:t>SCoA</a:t>
            </a:r>
            <a:r>
              <a:rPr lang="en-US" sz="2800" dirty="0" smtClean="0"/>
              <a:t>”? Let’s look at the important </a:t>
            </a:r>
            <a:r>
              <a:rPr lang="en-US" sz="2800" dirty="0" err="1" smtClean="0"/>
              <a:t>thioester</a:t>
            </a:r>
            <a:r>
              <a:rPr lang="en-US" sz="2800" dirty="0" smtClean="0"/>
              <a:t> Acetyl CoA: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925852"/>
              </p:ext>
            </p:extLst>
          </p:nvPr>
        </p:nvGraphicFramePr>
        <p:xfrm>
          <a:off x="1139247" y="1984231"/>
          <a:ext cx="6845844" cy="129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5" name="CS ChemDraw Drawing" r:id="rId3" imgW="4563896" imgH="865350" progId="ChemDraw.Document.6.0">
                  <p:embed/>
                </p:oleObj>
              </mc:Choice>
              <mc:Fallback>
                <p:oleObj name="CS ChemDraw Drawing" r:id="rId3" imgW="4563896" imgH="865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247" y="1984231"/>
                        <a:ext cx="6845844" cy="129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9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Epimerization of Paclitaxel (</a:t>
            </a:r>
            <a:r>
              <a:rPr lang="en-US" dirty="0" err="1" smtClean="0"/>
              <a:t>Taxol</a:t>
            </a:r>
            <a:r>
              <a:rPr lang="en-US" dirty="0" smtClean="0"/>
              <a:t>™)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1263"/>
            <a:ext cx="8520545" cy="4754562"/>
          </a:xfrm>
        </p:spPr>
        <p:txBody>
          <a:bodyPr/>
          <a:lstStyle/>
          <a:p>
            <a:r>
              <a:rPr lang="en-US" dirty="0" smtClean="0"/>
              <a:t>Paclitaxel, an inhibitor of mitosis, is used in chemotherapy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Epimerization via retro-</a:t>
            </a:r>
            <a:r>
              <a:rPr lang="en-US" dirty="0" err="1" smtClean="0"/>
              <a:t>Aldol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7778B-3447-42C2-A8BA-5DEC41F07A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097215"/>
              </p:ext>
            </p:extLst>
          </p:nvPr>
        </p:nvGraphicFramePr>
        <p:xfrm>
          <a:off x="470910" y="1830532"/>
          <a:ext cx="8393706" cy="234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9" name="CS ChemDraw Drawing" r:id="rId3" imgW="5615524" imgH="1560330" progId="ChemDraw.Document.6.0">
                  <p:embed/>
                </p:oleObj>
              </mc:Choice>
              <mc:Fallback>
                <p:oleObj name="CS ChemDraw Drawing" r:id="rId3" imgW="5615524" imgH="1560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910" y="1830532"/>
                        <a:ext cx="8393706" cy="234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37100"/>
              </p:ext>
            </p:extLst>
          </p:nvPr>
        </p:nvGraphicFramePr>
        <p:xfrm>
          <a:off x="652606" y="4802188"/>
          <a:ext cx="7931778" cy="1823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0" name="CS ChemDraw Drawing" r:id="rId5" imgW="5287852" imgH="1215810" progId="ChemDraw.Document.6.0">
                  <p:embed/>
                </p:oleObj>
              </mc:Choice>
              <mc:Fallback>
                <p:oleObj name="CS ChemDraw Drawing" r:id="rId5" imgW="5287852" imgH="1215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606" y="4802188"/>
                        <a:ext cx="7931778" cy="1823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28655" y="1759527"/>
            <a:ext cx="4807527" cy="247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Acetyl CoA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30582"/>
            <a:ext cx="7772400" cy="371301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CoA </a:t>
            </a:r>
            <a:r>
              <a:rPr lang="en-US" dirty="0" err="1" smtClean="0"/>
              <a:t>thioesters</a:t>
            </a:r>
            <a:r>
              <a:rPr lang="en-US" dirty="0" smtClean="0"/>
              <a:t> are common acyl transfer units. </a:t>
            </a:r>
          </a:p>
          <a:p>
            <a:r>
              <a:rPr lang="en-US" dirty="0" smtClean="0"/>
              <a:t>Acetyl CoA is a common 2-carbon building block.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83360"/>
              </p:ext>
            </p:extLst>
          </p:nvPr>
        </p:nvGraphicFramePr>
        <p:xfrm>
          <a:off x="297727" y="1568884"/>
          <a:ext cx="8624670" cy="279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3" name="CS ChemDraw Drawing" r:id="rId3" imgW="5749780" imgH="1862190" progId="ChemDraw.Document.6.0">
                  <p:embed/>
                </p:oleObj>
              </mc:Choice>
              <mc:Fallback>
                <p:oleObj name="CS ChemDraw Drawing" r:id="rId3" imgW="5749780" imgH="1862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727" y="1568884"/>
                        <a:ext cx="8624670" cy="279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1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Uses </a:t>
            </a:r>
            <a:r>
              <a:rPr lang="en-US" dirty="0" err="1" smtClean="0"/>
              <a:t>Claisen</a:t>
            </a:r>
            <a:r>
              <a:rPr lang="en-US" dirty="0" smtClean="0"/>
              <a:t>-Like Condensations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 in HMG CoA synthesis: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Very similar to CHEM 322!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33564"/>
              </p:ext>
            </p:extLst>
          </p:nvPr>
        </p:nvGraphicFramePr>
        <p:xfrm>
          <a:off x="2439123" y="5768254"/>
          <a:ext cx="4194219" cy="67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7" name="CS ChemDraw Drawing" r:id="rId3" imgW="2796146" imgH="447660" progId="ChemDraw.Document.6.0">
                  <p:embed/>
                </p:oleObj>
              </mc:Choice>
              <mc:Fallback>
                <p:oleObj name="CS ChemDraw Drawing" r:id="rId3" imgW="2796146" imgH="447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9123" y="5768254"/>
                        <a:ext cx="4194219" cy="67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31136"/>
              </p:ext>
            </p:extLst>
          </p:nvPr>
        </p:nvGraphicFramePr>
        <p:xfrm>
          <a:off x="151100" y="2800494"/>
          <a:ext cx="8816328" cy="1716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8" name="CS ChemDraw Drawing" r:id="rId5" imgW="5877552" imgH="1144260" progId="ChemDraw.Document.6.0">
                  <p:embed/>
                </p:oleObj>
              </mc:Choice>
              <mc:Fallback>
                <p:oleObj name="CS ChemDraw Drawing" r:id="rId5" imgW="5877552" imgH="1144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100" y="2800494"/>
                        <a:ext cx="8816328" cy="1716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3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Uses </a:t>
            </a:r>
            <a:r>
              <a:rPr lang="en-US" dirty="0" err="1" smtClean="0"/>
              <a:t>Aldol</a:t>
            </a:r>
            <a:r>
              <a:rPr lang="en-US" dirty="0" smtClean="0"/>
              <a:t>-Like Condensations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77828"/>
              </p:ext>
            </p:extLst>
          </p:nvPr>
        </p:nvGraphicFramePr>
        <p:xfrm>
          <a:off x="961159" y="2492375"/>
          <a:ext cx="7257122" cy="326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0" name="CS ChemDraw Drawing" r:id="rId3" imgW="4838081" imgH="2177550" progId="ChemDraw.Document.6.0">
                  <p:embed/>
                </p:oleObj>
              </mc:Choice>
              <mc:Fallback>
                <p:oleObj name="CS ChemDraw Drawing" r:id="rId3" imgW="4838081" imgH="217755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59" y="2492375"/>
                        <a:ext cx="7257122" cy="326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5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02872"/>
              </p:ext>
            </p:extLst>
          </p:nvPr>
        </p:nvGraphicFramePr>
        <p:xfrm>
          <a:off x="1001568" y="2556741"/>
          <a:ext cx="7221059" cy="298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9" name="CS ChemDraw Drawing" r:id="rId3" imgW="4814039" imgH="1992870" progId="ChemDraw.Document.6.0">
                  <p:embed/>
                </p:oleObj>
              </mc:Choice>
              <mc:Fallback>
                <p:oleObj name="CS ChemDraw Drawing" r:id="rId3" imgW="4814039" imgH="19928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1568" y="2556741"/>
                        <a:ext cx="7221059" cy="2989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95745"/>
            <a:ext cx="7772400" cy="5500255"/>
          </a:xfrm>
        </p:spPr>
        <p:txBody>
          <a:bodyPr/>
          <a:lstStyle/>
          <a:p>
            <a:r>
              <a:rPr lang="en-US" dirty="0" err="1" smtClean="0"/>
              <a:t>Mevalonate</a:t>
            </a:r>
            <a:r>
              <a:rPr lang="en-US" dirty="0" smtClean="0"/>
              <a:t> is converted to </a:t>
            </a:r>
            <a:r>
              <a:rPr lang="en-US" dirty="0" err="1" smtClean="0"/>
              <a:t>isopentenyl</a:t>
            </a:r>
            <a:r>
              <a:rPr lang="en-US" dirty="0" smtClean="0"/>
              <a:t> </a:t>
            </a:r>
            <a:r>
              <a:rPr lang="en-US" dirty="0" err="1" smtClean="0"/>
              <a:t>diphosphate</a:t>
            </a:r>
            <a:r>
              <a:rPr lang="en-US" dirty="0" smtClean="0"/>
              <a:t> (IPP) and </a:t>
            </a:r>
            <a:r>
              <a:rPr lang="en-US" dirty="0" err="1" smtClean="0"/>
              <a:t>dimethylallyl</a:t>
            </a:r>
            <a:r>
              <a:rPr lang="en-US" dirty="0" smtClean="0"/>
              <a:t> </a:t>
            </a:r>
            <a:r>
              <a:rPr lang="en-US" dirty="0" err="1" smtClean="0"/>
              <a:t>diphosphate</a:t>
            </a:r>
            <a:r>
              <a:rPr lang="en-US" dirty="0" smtClean="0"/>
              <a:t> (DMAPP):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03217"/>
              </p:ext>
            </p:extLst>
          </p:nvPr>
        </p:nvGraphicFramePr>
        <p:xfrm>
          <a:off x="166254" y="2782038"/>
          <a:ext cx="8834806" cy="274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1" name="CS ChemDraw Drawing" r:id="rId3" imgW="6310576" imgH="1958040" progId="ChemDraw.Document.6.0">
                  <p:embed/>
                </p:oleObj>
              </mc:Choice>
              <mc:Fallback>
                <p:oleObj name="CS ChemDraw Drawing" r:id="rId3" imgW="6310576" imgH="1958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254" y="2782038"/>
                        <a:ext cx="8834806" cy="2741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6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IPP/DMAPP Are Nature’s Equivalent of Isoprene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Natural rubber (latex): </a:t>
            </a:r>
            <a:r>
              <a:rPr lang="en-US" dirty="0" err="1" smtClean="0"/>
              <a:t>polyisoprene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456388"/>
              </p:ext>
            </p:extLst>
          </p:nvPr>
        </p:nvGraphicFramePr>
        <p:xfrm>
          <a:off x="1324842" y="2293650"/>
          <a:ext cx="6457664" cy="99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1" name="CS ChemDraw Drawing" r:id="rId3" imgW="4305109" imgH="663930" progId="ChemDraw.Document.6.0">
                  <p:embed/>
                </p:oleObj>
              </mc:Choice>
              <mc:Fallback>
                <p:oleObj name="CS ChemDraw Drawing" r:id="rId3" imgW="4305109" imgH="663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4842" y="2293650"/>
                        <a:ext cx="6457664" cy="995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72364"/>
              </p:ext>
            </p:extLst>
          </p:nvPr>
        </p:nvGraphicFramePr>
        <p:xfrm>
          <a:off x="3362180" y="4730029"/>
          <a:ext cx="2882184" cy="149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2" name="CS ChemDraw Drawing" r:id="rId5" imgW="1921456" imgH="999270" progId="ChemDraw.Document.6.0">
                  <p:embed/>
                </p:oleObj>
              </mc:Choice>
              <mc:Fallback>
                <p:oleObj name="CS ChemDraw Drawing" r:id="rId5" imgW="1921456" imgH="999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2180" y="4730029"/>
                        <a:ext cx="2882184" cy="1498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3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409533"/>
              </p:ext>
            </p:extLst>
          </p:nvPr>
        </p:nvGraphicFramePr>
        <p:xfrm>
          <a:off x="1478539" y="2722274"/>
          <a:ext cx="6326784" cy="290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3" name="CS ChemDraw Drawing" r:id="rId3" imgW="4217856" imgH="1938330" progId="ChemDraw.Document.6.0">
                  <p:embed/>
                </p:oleObj>
              </mc:Choice>
              <mc:Fallback>
                <p:oleObj name="CS ChemDraw Drawing" r:id="rId3" imgW="4217856" imgH="1938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8539" y="2722274"/>
                        <a:ext cx="6326784" cy="290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6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35675"/>
              </p:ext>
            </p:extLst>
          </p:nvPr>
        </p:nvGraphicFramePr>
        <p:xfrm>
          <a:off x="835171" y="1234354"/>
          <a:ext cx="7383543" cy="421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6" name="CS ChemDraw Drawing" r:id="rId3" imgW="4922362" imgH="2808270" progId="ChemDraw.Document.6.0">
                  <p:embed/>
                </p:oleObj>
              </mc:Choice>
              <mc:Fallback>
                <p:oleObj name="CS ChemDraw Drawing" r:id="rId3" imgW="4922362" imgH="2808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171" y="1234354"/>
                        <a:ext cx="7383543" cy="4212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087091" y="2895600"/>
            <a:ext cx="4378036" cy="299258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32314"/>
              </p:ext>
            </p:extLst>
          </p:nvPr>
        </p:nvGraphicFramePr>
        <p:xfrm>
          <a:off x="603828" y="2453409"/>
          <a:ext cx="8039157" cy="209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0" name="CS ChemDraw Drawing" r:id="rId3" imgW="5359438" imgH="1395630" progId="ChemDraw.Document.6.0">
                  <p:embed/>
                </p:oleObj>
              </mc:Choice>
              <mc:Fallback>
                <p:oleObj name="CS ChemDraw Drawing" r:id="rId3" imgW="5359438" imgH="13956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28" y="2453409"/>
                        <a:ext cx="8039157" cy="2093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9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Glycolysis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649261"/>
              </p:ext>
            </p:extLst>
          </p:nvPr>
        </p:nvGraphicFramePr>
        <p:xfrm>
          <a:off x="1665720" y="3822989"/>
          <a:ext cx="617855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8" name="CS ChemDraw Drawing" r:id="rId3" imgW="4118846" imgH="1206500" progId="ChemDraw.Document.6.0">
                  <p:embed/>
                </p:oleObj>
              </mc:Choice>
              <mc:Fallback>
                <p:oleObj name="CS ChemDraw Drawing" r:id="rId3" imgW="4118846" imgH="12065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720" y="3822989"/>
                        <a:ext cx="617855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Thalidomide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Was prescribed in 1957-62 for conditions that included insomnia and morning sickness in pregnant women.</a:t>
            </a:r>
          </a:p>
          <a:p>
            <a:r>
              <a:rPr lang="en-US" dirty="0" smtClean="0"/>
              <a:t>The (</a:t>
            </a:r>
            <a:r>
              <a:rPr lang="en-US" i="1" dirty="0" smtClean="0"/>
              <a:t>R</a:t>
            </a:r>
            <a:r>
              <a:rPr lang="en-US" dirty="0" smtClean="0"/>
              <a:t>)- isomer gives the desired sedative effect.</a:t>
            </a:r>
          </a:p>
          <a:p>
            <a:r>
              <a:rPr lang="en-US" dirty="0" smtClean="0"/>
              <a:t>The (</a:t>
            </a:r>
            <a:r>
              <a:rPr lang="en-US" i="1" dirty="0" smtClean="0"/>
              <a:t>S</a:t>
            </a:r>
            <a:r>
              <a:rPr lang="en-US" dirty="0" smtClean="0"/>
              <a:t>)- isomer is a teratogen. </a:t>
            </a:r>
          </a:p>
          <a:p>
            <a:endParaRPr lang="en-US" dirty="0"/>
          </a:p>
          <a:p>
            <a:r>
              <a:rPr lang="en-US" dirty="0" smtClean="0"/>
              <a:t>Epimerization in the body is rapid, so an </a:t>
            </a:r>
            <a:r>
              <a:rPr lang="en-US" dirty="0" err="1" smtClean="0"/>
              <a:t>enantiopure</a:t>
            </a:r>
            <a:r>
              <a:rPr lang="en-US" dirty="0" smtClean="0"/>
              <a:t> drug would not prevent birth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7778B-3447-42C2-A8BA-5DEC41F07A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162057"/>
              </p:ext>
            </p:extLst>
          </p:nvPr>
        </p:nvGraphicFramePr>
        <p:xfrm>
          <a:off x="3546475" y="858838"/>
          <a:ext cx="2147888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9" name="CS ChemDraw Drawing" r:id="rId3" imgW="1433596" imgH="1043550" progId="ChemDraw.Document.6.0">
                  <p:embed/>
                </p:oleObj>
              </mc:Choice>
              <mc:Fallback>
                <p:oleObj name="CS ChemDraw Drawing" r:id="rId3" imgW="1433596" imgH="1043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6475" y="858838"/>
                        <a:ext cx="2147888" cy="156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600" y="6317673"/>
            <a:ext cx="4842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Carl Zimmer, New York Times 3/15/2010.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18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04494"/>
              </p:ext>
            </p:extLst>
          </p:nvPr>
        </p:nvGraphicFramePr>
        <p:xfrm>
          <a:off x="637312" y="1726806"/>
          <a:ext cx="8261159" cy="470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5" name="CS ChemDraw Drawing" r:id="rId3" imgW="5507439" imgH="3134468" progId="ChemDraw.Document.6.0">
                  <p:embed/>
                </p:oleObj>
              </mc:Choice>
              <mc:Fallback>
                <p:oleObj name="CS ChemDraw Drawing" r:id="rId3" imgW="5507439" imgH="31344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312" y="1726806"/>
                        <a:ext cx="8261159" cy="4701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729345" y="1676400"/>
            <a:ext cx="4156364" cy="218901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38109" y="1676400"/>
            <a:ext cx="1537855" cy="123305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327" y="4281055"/>
            <a:ext cx="2189018" cy="21890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29345" y="6040582"/>
            <a:ext cx="346364" cy="4294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2527" y="4668982"/>
            <a:ext cx="1475509" cy="10252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42509" y="4281055"/>
            <a:ext cx="3006436" cy="20781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77545" y="4696691"/>
            <a:ext cx="1648691" cy="11914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of Glucose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Retro-</a:t>
            </a:r>
            <a:r>
              <a:rPr lang="en-US" dirty="0" err="1" smtClean="0"/>
              <a:t>Aldol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Glyceraldehyde 3-Phosphate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777641"/>
              </p:ext>
            </p:extLst>
          </p:nvPr>
        </p:nvGraphicFramePr>
        <p:xfrm>
          <a:off x="149512" y="2679260"/>
          <a:ext cx="8818700" cy="3202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1" name="CS ChemDraw Drawing" r:id="rId3" imgW="5879133" imgH="2134681" progId="ChemDraw.Document.6.0">
                  <p:embed/>
                </p:oleObj>
              </mc:Choice>
              <mc:Fallback>
                <p:oleObj name="CS ChemDraw Drawing" r:id="rId3" imgW="5879133" imgH="21346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512" y="2679260"/>
                        <a:ext cx="8818700" cy="3202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7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Exactly “Retro-</a:t>
            </a:r>
            <a:r>
              <a:rPr lang="en-US" dirty="0" err="1" smtClean="0"/>
              <a:t>Aldol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plants and animals, fructose 1,6-biphosphate reacts at active site to form an imine (Schiff base):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(+) charge on N makes this “retro-</a:t>
            </a:r>
            <a:r>
              <a:rPr lang="en-US" sz="2400" dirty="0" err="1" smtClean="0"/>
              <a:t>aldol</a:t>
            </a:r>
            <a:r>
              <a:rPr lang="en-US" sz="2400" dirty="0" smtClean="0"/>
              <a:t>” mechanism more facile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70919"/>
              </p:ext>
            </p:extLst>
          </p:nvPr>
        </p:nvGraphicFramePr>
        <p:xfrm>
          <a:off x="912378" y="2926918"/>
          <a:ext cx="7360112" cy="2461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CS ChemDraw Drawing" r:id="rId3" imgW="4906741" imgH="1640732" progId="ChemDraw.Document.6.0">
                  <p:embed/>
                </p:oleObj>
              </mc:Choice>
              <mc:Fallback>
                <p:oleObj name="CS ChemDraw Drawing" r:id="rId3" imgW="4906741" imgH="16407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378" y="2926918"/>
                        <a:ext cx="7360112" cy="2461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2970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DHAP/G3P Rapidly Interconvert Enzymatically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00039"/>
              </p:ext>
            </p:extLst>
          </p:nvPr>
        </p:nvGraphicFramePr>
        <p:xfrm>
          <a:off x="150668" y="1994044"/>
          <a:ext cx="8802780" cy="372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4" name="CS ChemDraw Drawing" r:id="rId3" imgW="6514628" imgH="2759683" progId="ChemDraw.Document.6.0">
                  <p:embed/>
                </p:oleObj>
              </mc:Choice>
              <mc:Fallback>
                <p:oleObj name="CS ChemDraw Drawing" r:id="rId3" imgW="6514628" imgH="27596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668" y="1994044"/>
                        <a:ext cx="8802780" cy="372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Triose phosphate </a:t>
            </a:r>
            <a:r>
              <a:rPr lang="en-US" dirty="0" err="1" smtClean="0"/>
              <a:t>isomerase</a:t>
            </a:r>
            <a:r>
              <a:rPr lang="en-US" dirty="0" smtClean="0"/>
              <a:t> catalyzes the </a:t>
            </a:r>
            <a:r>
              <a:rPr lang="en-US" dirty="0" err="1" smtClean="0"/>
              <a:t>interconversion</a:t>
            </a:r>
            <a:r>
              <a:rPr lang="en-US" dirty="0" smtClean="0"/>
              <a:t> of DHAP and G3P</a:t>
            </a:r>
          </a:p>
          <a:p>
            <a:endParaRPr lang="en-US" dirty="0"/>
          </a:p>
          <a:p>
            <a:r>
              <a:rPr lang="en-US" dirty="0" smtClean="0"/>
              <a:t>Example of a “kinetically perfect” enzyme – rate-limiting step is 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Fates of G3P/Pyruvate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72745"/>
              </p:ext>
            </p:extLst>
          </p:nvPr>
        </p:nvGraphicFramePr>
        <p:xfrm>
          <a:off x="126918" y="1762270"/>
          <a:ext cx="8892391" cy="4085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9" name="CS ChemDraw Drawing" r:id="rId3" imgW="6351708" imgH="2918028" progId="ChemDraw.Document.6.0">
                  <p:embed/>
                </p:oleObj>
              </mc:Choice>
              <mc:Fallback>
                <p:oleObj name="CS ChemDraw Drawing" r:id="rId3" imgW="6351708" imgH="29180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918" y="1762270"/>
                        <a:ext cx="8892391" cy="4085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34291" y="50501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Cool chemistry omitted!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(e.g. Vitamin B1)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7709" y="1704109"/>
            <a:ext cx="5140036" cy="1357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37709" y="3061855"/>
            <a:ext cx="5140036" cy="1884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57455" y="5050121"/>
            <a:ext cx="2784763" cy="12536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Citric Acid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6" y="1593271"/>
            <a:ext cx="5959928" cy="5056909"/>
          </a:xfrm>
        </p:spPr>
      </p:pic>
    </p:spTree>
    <p:extLst>
      <p:ext uri="{BB962C8B-B14F-4D97-AF65-F5344CB8AC3E}">
        <p14:creationId xmlns:p14="http://schemas.microsoft.com/office/powerpoint/2010/main" val="29981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6" y="1593271"/>
            <a:ext cx="5959928" cy="50569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Citric Acid Cycle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1491" y="1939636"/>
            <a:ext cx="803564" cy="5126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85455" y="1496291"/>
            <a:ext cx="6054436" cy="1143560"/>
          </a:xfrm>
          <a:custGeom>
            <a:avLst/>
            <a:gdLst>
              <a:gd name="connsiteX0" fmla="*/ 207818 w 6054436"/>
              <a:gd name="connsiteY0" fmla="*/ 41564 h 1143560"/>
              <a:gd name="connsiteX1" fmla="*/ 138545 w 6054436"/>
              <a:gd name="connsiteY1" fmla="*/ 83127 h 1143560"/>
              <a:gd name="connsiteX2" fmla="*/ 110836 w 6054436"/>
              <a:gd name="connsiteY2" fmla="*/ 166254 h 1143560"/>
              <a:gd name="connsiteX3" fmla="*/ 83127 w 6054436"/>
              <a:gd name="connsiteY3" fmla="*/ 221673 h 1143560"/>
              <a:gd name="connsiteX4" fmla="*/ 69272 w 6054436"/>
              <a:gd name="connsiteY4" fmla="*/ 290945 h 1143560"/>
              <a:gd name="connsiteX5" fmla="*/ 55418 w 6054436"/>
              <a:gd name="connsiteY5" fmla="*/ 346364 h 1143560"/>
              <a:gd name="connsiteX6" fmla="*/ 69272 w 6054436"/>
              <a:gd name="connsiteY6" fmla="*/ 1122218 h 1143560"/>
              <a:gd name="connsiteX7" fmla="*/ 193963 w 6054436"/>
              <a:gd name="connsiteY7" fmla="*/ 1136073 h 1143560"/>
              <a:gd name="connsiteX8" fmla="*/ 360218 w 6054436"/>
              <a:gd name="connsiteY8" fmla="*/ 1108364 h 1143560"/>
              <a:gd name="connsiteX9" fmla="*/ 484909 w 6054436"/>
              <a:gd name="connsiteY9" fmla="*/ 1039091 h 1143560"/>
              <a:gd name="connsiteX10" fmla="*/ 512618 w 6054436"/>
              <a:gd name="connsiteY10" fmla="*/ 997527 h 1143560"/>
              <a:gd name="connsiteX11" fmla="*/ 706581 w 6054436"/>
              <a:gd name="connsiteY11" fmla="*/ 983673 h 1143560"/>
              <a:gd name="connsiteX12" fmla="*/ 928254 w 6054436"/>
              <a:gd name="connsiteY12" fmla="*/ 969818 h 1143560"/>
              <a:gd name="connsiteX13" fmla="*/ 1011381 w 6054436"/>
              <a:gd name="connsiteY13" fmla="*/ 942109 h 1143560"/>
              <a:gd name="connsiteX14" fmla="*/ 1094509 w 6054436"/>
              <a:gd name="connsiteY14" fmla="*/ 900545 h 1143560"/>
              <a:gd name="connsiteX15" fmla="*/ 1163781 w 6054436"/>
              <a:gd name="connsiteY15" fmla="*/ 914400 h 1143560"/>
              <a:gd name="connsiteX16" fmla="*/ 1205345 w 6054436"/>
              <a:gd name="connsiteY16" fmla="*/ 942109 h 1143560"/>
              <a:gd name="connsiteX17" fmla="*/ 1302327 w 6054436"/>
              <a:gd name="connsiteY17" fmla="*/ 955964 h 1143560"/>
              <a:gd name="connsiteX18" fmla="*/ 1510145 w 6054436"/>
              <a:gd name="connsiteY18" fmla="*/ 942109 h 1143560"/>
              <a:gd name="connsiteX19" fmla="*/ 1537854 w 6054436"/>
              <a:gd name="connsiteY19" fmla="*/ 900545 h 1143560"/>
              <a:gd name="connsiteX20" fmla="*/ 1579418 w 6054436"/>
              <a:gd name="connsiteY20" fmla="*/ 886691 h 1143560"/>
              <a:gd name="connsiteX21" fmla="*/ 1648690 w 6054436"/>
              <a:gd name="connsiteY21" fmla="*/ 803564 h 1143560"/>
              <a:gd name="connsiteX22" fmla="*/ 1690254 w 6054436"/>
              <a:gd name="connsiteY22" fmla="*/ 789709 h 1143560"/>
              <a:gd name="connsiteX23" fmla="*/ 1787236 w 6054436"/>
              <a:gd name="connsiteY23" fmla="*/ 748145 h 1143560"/>
              <a:gd name="connsiteX24" fmla="*/ 1870363 w 6054436"/>
              <a:gd name="connsiteY24" fmla="*/ 762000 h 1143560"/>
              <a:gd name="connsiteX25" fmla="*/ 1884218 w 6054436"/>
              <a:gd name="connsiteY25" fmla="*/ 803564 h 1143560"/>
              <a:gd name="connsiteX26" fmla="*/ 1967345 w 6054436"/>
              <a:gd name="connsiteY26" fmla="*/ 831273 h 1143560"/>
              <a:gd name="connsiteX27" fmla="*/ 1995054 w 6054436"/>
              <a:gd name="connsiteY27" fmla="*/ 872836 h 1143560"/>
              <a:gd name="connsiteX28" fmla="*/ 2036618 w 6054436"/>
              <a:gd name="connsiteY28" fmla="*/ 886691 h 1143560"/>
              <a:gd name="connsiteX29" fmla="*/ 2078181 w 6054436"/>
              <a:gd name="connsiteY29" fmla="*/ 914400 h 1143560"/>
              <a:gd name="connsiteX30" fmla="*/ 2479963 w 6054436"/>
              <a:gd name="connsiteY30" fmla="*/ 900545 h 1143560"/>
              <a:gd name="connsiteX31" fmla="*/ 2521527 w 6054436"/>
              <a:gd name="connsiteY31" fmla="*/ 886691 h 1143560"/>
              <a:gd name="connsiteX32" fmla="*/ 2576945 w 6054436"/>
              <a:gd name="connsiteY32" fmla="*/ 872836 h 1143560"/>
              <a:gd name="connsiteX33" fmla="*/ 2618509 w 6054436"/>
              <a:gd name="connsiteY33" fmla="*/ 831273 h 1143560"/>
              <a:gd name="connsiteX34" fmla="*/ 2812472 w 6054436"/>
              <a:gd name="connsiteY34" fmla="*/ 831273 h 1143560"/>
              <a:gd name="connsiteX35" fmla="*/ 2937163 w 6054436"/>
              <a:gd name="connsiteY35" fmla="*/ 872836 h 1143560"/>
              <a:gd name="connsiteX36" fmla="*/ 2978727 w 6054436"/>
              <a:gd name="connsiteY36" fmla="*/ 886691 h 1143560"/>
              <a:gd name="connsiteX37" fmla="*/ 3200400 w 6054436"/>
              <a:gd name="connsiteY37" fmla="*/ 900545 h 1143560"/>
              <a:gd name="connsiteX38" fmla="*/ 3602181 w 6054436"/>
              <a:gd name="connsiteY38" fmla="*/ 900545 h 1143560"/>
              <a:gd name="connsiteX39" fmla="*/ 3643745 w 6054436"/>
              <a:gd name="connsiteY39" fmla="*/ 872836 h 1143560"/>
              <a:gd name="connsiteX40" fmla="*/ 3699163 w 6054436"/>
              <a:gd name="connsiteY40" fmla="*/ 858982 h 1143560"/>
              <a:gd name="connsiteX41" fmla="*/ 3740727 w 6054436"/>
              <a:gd name="connsiteY41" fmla="*/ 845127 h 1143560"/>
              <a:gd name="connsiteX42" fmla="*/ 3879272 w 6054436"/>
              <a:gd name="connsiteY42" fmla="*/ 858982 h 1143560"/>
              <a:gd name="connsiteX43" fmla="*/ 3934690 w 6054436"/>
              <a:gd name="connsiteY43" fmla="*/ 886691 h 1143560"/>
              <a:gd name="connsiteX44" fmla="*/ 4128654 w 6054436"/>
              <a:gd name="connsiteY44" fmla="*/ 900545 h 1143560"/>
              <a:gd name="connsiteX45" fmla="*/ 4184072 w 6054436"/>
              <a:gd name="connsiteY45" fmla="*/ 914400 h 1143560"/>
              <a:gd name="connsiteX46" fmla="*/ 4281054 w 6054436"/>
              <a:gd name="connsiteY46" fmla="*/ 928254 h 1143560"/>
              <a:gd name="connsiteX47" fmla="*/ 4350327 w 6054436"/>
              <a:gd name="connsiteY47" fmla="*/ 942109 h 1143560"/>
              <a:gd name="connsiteX48" fmla="*/ 4475018 w 6054436"/>
              <a:gd name="connsiteY48" fmla="*/ 997527 h 1143560"/>
              <a:gd name="connsiteX49" fmla="*/ 4572000 w 6054436"/>
              <a:gd name="connsiteY49" fmla="*/ 969818 h 1143560"/>
              <a:gd name="connsiteX50" fmla="*/ 4932218 w 6054436"/>
              <a:gd name="connsiteY50" fmla="*/ 955964 h 1143560"/>
              <a:gd name="connsiteX51" fmla="*/ 5070763 w 6054436"/>
              <a:gd name="connsiteY51" fmla="*/ 942109 h 1143560"/>
              <a:gd name="connsiteX52" fmla="*/ 5126181 w 6054436"/>
              <a:gd name="connsiteY52" fmla="*/ 914400 h 1143560"/>
              <a:gd name="connsiteX53" fmla="*/ 5250872 w 6054436"/>
              <a:gd name="connsiteY53" fmla="*/ 886691 h 1143560"/>
              <a:gd name="connsiteX54" fmla="*/ 5292436 w 6054436"/>
              <a:gd name="connsiteY54" fmla="*/ 872836 h 1143560"/>
              <a:gd name="connsiteX55" fmla="*/ 5555672 w 6054436"/>
              <a:gd name="connsiteY55" fmla="*/ 845127 h 1143560"/>
              <a:gd name="connsiteX56" fmla="*/ 5666509 w 6054436"/>
              <a:gd name="connsiteY56" fmla="*/ 858982 h 1143560"/>
              <a:gd name="connsiteX57" fmla="*/ 5708072 w 6054436"/>
              <a:gd name="connsiteY57" fmla="*/ 872836 h 1143560"/>
              <a:gd name="connsiteX58" fmla="*/ 5763490 w 6054436"/>
              <a:gd name="connsiteY58" fmla="*/ 858982 h 1143560"/>
              <a:gd name="connsiteX59" fmla="*/ 5846618 w 6054436"/>
              <a:gd name="connsiteY59" fmla="*/ 803564 h 1143560"/>
              <a:gd name="connsiteX60" fmla="*/ 5915890 w 6054436"/>
              <a:gd name="connsiteY60" fmla="*/ 706582 h 1143560"/>
              <a:gd name="connsiteX61" fmla="*/ 5957454 w 6054436"/>
              <a:gd name="connsiteY61" fmla="*/ 692727 h 1143560"/>
              <a:gd name="connsiteX62" fmla="*/ 6040581 w 6054436"/>
              <a:gd name="connsiteY62" fmla="*/ 651164 h 1143560"/>
              <a:gd name="connsiteX63" fmla="*/ 6054436 w 6054436"/>
              <a:gd name="connsiteY63" fmla="*/ 609600 h 1143560"/>
              <a:gd name="connsiteX64" fmla="*/ 5971309 w 6054436"/>
              <a:gd name="connsiteY64" fmla="*/ 471054 h 1143560"/>
              <a:gd name="connsiteX65" fmla="*/ 5929745 w 6054436"/>
              <a:gd name="connsiteY65" fmla="*/ 443345 h 1143560"/>
              <a:gd name="connsiteX66" fmla="*/ 5874327 w 6054436"/>
              <a:gd name="connsiteY66" fmla="*/ 429491 h 1143560"/>
              <a:gd name="connsiteX67" fmla="*/ 5832763 w 6054436"/>
              <a:gd name="connsiteY67" fmla="*/ 401782 h 1143560"/>
              <a:gd name="connsiteX68" fmla="*/ 5791200 w 6054436"/>
              <a:gd name="connsiteY68" fmla="*/ 387927 h 1143560"/>
              <a:gd name="connsiteX69" fmla="*/ 5624945 w 6054436"/>
              <a:gd name="connsiteY69" fmla="*/ 360218 h 1143560"/>
              <a:gd name="connsiteX70" fmla="*/ 5514109 w 6054436"/>
              <a:gd name="connsiteY70" fmla="*/ 318654 h 1143560"/>
              <a:gd name="connsiteX71" fmla="*/ 5403272 w 6054436"/>
              <a:gd name="connsiteY71" fmla="*/ 290945 h 1143560"/>
              <a:gd name="connsiteX72" fmla="*/ 5250872 w 6054436"/>
              <a:gd name="connsiteY72" fmla="*/ 318654 h 1143560"/>
              <a:gd name="connsiteX73" fmla="*/ 5181600 w 6054436"/>
              <a:gd name="connsiteY73" fmla="*/ 304800 h 1143560"/>
              <a:gd name="connsiteX74" fmla="*/ 5098472 w 6054436"/>
              <a:gd name="connsiteY74" fmla="*/ 290945 h 1143560"/>
              <a:gd name="connsiteX75" fmla="*/ 5029200 w 6054436"/>
              <a:gd name="connsiteY75" fmla="*/ 277091 h 1143560"/>
              <a:gd name="connsiteX76" fmla="*/ 4876800 w 6054436"/>
              <a:gd name="connsiteY76" fmla="*/ 263236 h 1143560"/>
              <a:gd name="connsiteX77" fmla="*/ 4724400 w 6054436"/>
              <a:gd name="connsiteY77" fmla="*/ 235527 h 1143560"/>
              <a:gd name="connsiteX78" fmla="*/ 4585854 w 6054436"/>
              <a:gd name="connsiteY78" fmla="*/ 207818 h 1143560"/>
              <a:gd name="connsiteX79" fmla="*/ 4391890 w 6054436"/>
              <a:gd name="connsiteY79" fmla="*/ 193964 h 1143560"/>
              <a:gd name="connsiteX80" fmla="*/ 4281054 w 6054436"/>
              <a:gd name="connsiteY80" fmla="*/ 166254 h 1143560"/>
              <a:gd name="connsiteX81" fmla="*/ 4239490 w 6054436"/>
              <a:gd name="connsiteY81" fmla="*/ 152400 h 1143560"/>
              <a:gd name="connsiteX82" fmla="*/ 3962400 w 6054436"/>
              <a:gd name="connsiteY82" fmla="*/ 138545 h 1143560"/>
              <a:gd name="connsiteX83" fmla="*/ 3920836 w 6054436"/>
              <a:gd name="connsiteY83" fmla="*/ 110836 h 1143560"/>
              <a:gd name="connsiteX84" fmla="*/ 3796145 w 6054436"/>
              <a:gd name="connsiteY84" fmla="*/ 83127 h 1143560"/>
              <a:gd name="connsiteX85" fmla="*/ 3740727 w 6054436"/>
              <a:gd name="connsiteY85" fmla="*/ 69273 h 1143560"/>
              <a:gd name="connsiteX86" fmla="*/ 3643745 w 6054436"/>
              <a:gd name="connsiteY86" fmla="*/ 83127 h 1143560"/>
              <a:gd name="connsiteX87" fmla="*/ 3048000 w 6054436"/>
              <a:gd name="connsiteY87" fmla="*/ 55418 h 1143560"/>
              <a:gd name="connsiteX88" fmla="*/ 2812472 w 6054436"/>
              <a:gd name="connsiteY88" fmla="*/ 27709 h 1143560"/>
              <a:gd name="connsiteX89" fmla="*/ 2369127 w 6054436"/>
              <a:gd name="connsiteY89" fmla="*/ 0 h 1143560"/>
              <a:gd name="connsiteX90" fmla="*/ 2105890 w 6054436"/>
              <a:gd name="connsiteY90" fmla="*/ 27709 h 1143560"/>
              <a:gd name="connsiteX91" fmla="*/ 2064327 w 6054436"/>
              <a:gd name="connsiteY91" fmla="*/ 41564 h 1143560"/>
              <a:gd name="connsiteX92" fmla="*/ 1967345 w 6054436"/>
              <a:gd name="connsiteY92" fmla="*/ 55418 h 1143560"/>
              <a:gd name="connsiteX93" fmla="*/ 1911927 w 6054436"/>
              <a:gd name="connsiteY93" fmla="*/ 69273 h 1143560"/>
              <a:gd name="connsiteX94" fmla="*/ 1357745 w 6054436"/>
              <a:gd name="connsiteY94" fmla="*/ 83127 h 1143560"/>
              <a:gd name="connsiteX95" fmla="*/ 748145 w 6054436"/>
              <a:gd name="connsiteY95" fmla="*/ 83127 h 1143560"/>
              <a:gd name="connsiteX96" fmla="*/ 665018 w 6054436"/>
              <a:gd name="connsiteY96" fmla="*/ 55418 h 1143560"/>
              <a:gd name="connsiteX97" fmla="*/ 568036 w 6054436"/>
              <a:gd name="connsiteY97" fmla="*/ 27709 h 1143560"/>
              <a:gd name="connsiteX98" fmla="*/ 360218 w 6054436"/>
              <a:gd name="connsiteY98" fmla="*/ 41564 h 1143560"/>
              <a:gd name="connsiteX99" fmla="*/ 249381 w 6054436"/>
              <a:gd name="connsiteY99" fmla="*/ 96982 h 1143560"/>
              <a:gd name="connsiteX100" fmla="*/ 152400 w 6054436"/>
              <a:gd name="connsiteY100" fmla="*/ 152400 h 1143560"/>
              <a:gd name="connsiteX101" fmla="*/ 124690 w 6054436"/>
              <a:gd name="connsiteY101" fmla="*/ 180109 h 1143560"/>
              <a:gd name="connsiteX102" fmla="*/ 96981 w 6054436"/>
              <a:gd name="connsiteY102" fmla="*/ 263236 h 1143560"/>
              <a:gd name="connsiteX103" fmla="*/ 55418 w 6054436"/>
              <a:gd name="connsiteY103" fmla="*/ 387927 h 1143560"/>
              <a:gd name="connsiteX104" fmla="*/ 27709 w 6054436"/>
              <a:gd name="connsiteY104" fmla="*/ 429491 h 1143560"/>
              <a:gd name="connsiteX105" fmla="*/ 0 w 6054436"/>
              <a:gd name="connsiteY105" fmla="*/ 512618 h 1143560"/>
              <a:gd name="connsiteX106" fmla="*/ 13854 w 6054436"/>
              <a:gd name="connsiteY106" fmla="*/ 720436 h 1143560"/>
              <a:gd name="connsiteX107" fmla="*/ 27709 w 6054436"/>
              <a:gd name="connsiteY107" fmla="*/ 762000 h 1143560"/>
              <a:gd name="connsiteX108" fmla="*/ 41563 w 6054436"/>
              <a:gd name="connsiteY108" fmla="*/ 817418 h 1143560"/>
              <a:gd name="connsiteX109" fmla="*/ 55418 w 6054436"/>
              <a:gd name="connsiteY109" fmla="*/ 858982 h 1143560"/>
              <a:gd name="connsiteX110" fmla="*/ 96981 w 6054436"/>
              <a:gd name="connsiteY110" fmla="*/ 872836 h 1143560"/>
              <a:gd name="connsiteX111" fmla="*/ 124690 w 6054436"/>
              <a:gd name="connsiteY111" fmla="*/ 914400 h 1143560"/>
              <a:gd name="connsiteX112" fmla="*/ 277090 w 6054436"/>
              <a:gd name="connsiteY112" fmla="*/ 955964 h 1143560"/>
              <a:gd name="connsiteX113" fmla="*/ 554181 w 6054436"/>
              <a:gd name="connsiteY113" fmla="*/ 969818 h 114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54436" h="1143560">
                <a:moveTo>
                  <a:pt x="207818" y="41564"/>
                </a:moveTo>
                <a:cubicBezTo>
                  <a:pt x="184727" y="55418"/>
                  <a:pt x="155078" y="61871"/>
                  <a:pt x="138545" y="83127"/>
                </a:cubicBezTo>
                <a:cubicBezTo>
                  <a:pt x="120613" y="106182"/>
                  <a:pt x="123898" y="140130"/>
                  <a:pt x="110836" y="166254"/>
                </a:cubicBezTo>
                <a:lnTo>
                  <a:pt x="83127" y="221673"/>
                </a:lnTo>
                <a:cubicBezTo>
                  <a:pt x="78509" y="244764"/>
                  <a:pt x="74380" y="267958"/>
                  <a:pt x="69272" y="290945"/>
                </a:cubicBezTo>
                <a:cubicBezTo>
                  <a:pt x="65141" y="309533"/>
                  <a:pt x="55418" y="327323"/>
                  <a:pt x="55418" y="346364"/>
                </a:cubicBezTo>
                <a:cubicBezTo>
                  <a:pt x="55418" y="605023"/>
                  <a:pt x="24576" y="867450"/>
                  <a:pt x="69272" y="1122218"/>
                </a:cubicBezTo>
                <a:cubicBezTo>
                  <a:pt x="76498" y="1163408"/>
                  <a:pt x="152399" y="1131455"/>
                  <a:pt x="193963" y="1136073"/>
                </a:cubicBezTo>
                <a:cubicBezTo>
                  <a:pt x="216845" y="1133531"/>
                  <a:pt x="319603" y="1130928"/>
                  <a:pt x="360218" y="1108364"/>
                </a:cubicBezTo>
                <a:cubicBezTo>
                  <a:pt x="503136" y="1028965"/>
                  <a:pt x="390860" y="1070439"/>
                  <a:pt x="484909" y="1039091"/>
                </a:cubicBezTo>
                <a:cubicBezTo>
                  <a:pt x="494145" y="1025236"/>
                  <a:pt x="500844" y="1009301"/>
                  <a:pt x="512618" y="997527"/>
                </a:cubicBezTo>
                <a:cubicBezTo>
                  <a:pt x="570955" y="939189"/>
                  <a:pt x="616233" y="975459"/>
                  <a:pt x="706581" y="983673"/>
                </a:cubicBezTo>
                <a:cubicBezTo>
                  <a:pt x="780472" y="979055"/>
                  <a:pt x="854898" y="979821"/>
                  <a:pt x="928254" y="969818"/>
                </a:cubicBezTo>
                <a:cubicBezTo>
                  <a:pt x="957194" y="965872"/>
                  <a:pt x="983672" y="951345"/>
                  <a:pt x="1011381" y="942109"/>
                </a:cubicBezTo>
                <a:cubicBezTo>
                  <a:pt x="1068741" y="922989"/>
                  <a:pt x="1040795" y="936354"/>
                  <a:pt x="1094509" y="900545"/>
                </a:cubicBezTo>
                <a:cubicBezTo>
                  <a:pt x="1117600" y="905163"/>
                  <a:pt x="1141732" y="906132"/>
                  <a:pt x="1163781" y="914400"/>
                </a:cubicBezTo>
                <a:cubicBezTo>
                  <a:pt x="1179372" y="920247"/>
                  <a:pt x="1189396" y="937324"/>
                  <a:pt x="1205345" y="942109"/>
                </a:cubicBezTo>
                <a:cubicBezTo>
                  <a:pt x="1236623" y="951493"/>
                  <a:pt x="1270000" y="951346"/>
                  <a:pt x="1302327" y="955964"/>
                </a:cubicBezTo>
                <a:cubicBezTo>
                  <a:pt x="1371600" y="951346"/>
                  <a:pt x="1442564" y="958011"/>
                  <a:pt x="1510145" y="942109"/>
                </a:cubicBezTo>
                <a:cubicBezTo>
                  <a:pt x="1526354" y="938295"/>
                  <a:pt x="1524852" y="910947"/>
                  <a:pt x="1537854" y="900545"/>
                </a:cubicBezTo>
                <a:cubicBezTo>
                  <a:pt x="1549258" y="891422"/>
                  <a:pt x="1565563" y="891309"/>
                  <a:pt x="1579418" y="886691"/>
                </a:cubicBezTo>
                <a:cubicBezTo>
                  <a:pt x="1599864" y="856022"/>
                  <a:pt x="1616687" y="824899"/>
                  <a:pt x="1648690" y="803564"/>
                </a:cubicBezTo>
                <a:cubicBezTo>
                  <a:pt x="1660841" y="795463"/>
                  <a:pt x="1677192" y="796240"/>
                  <a:pt x="1690254" y="789709"/>
                </a:cubicBezTo>
                <a:cubicBezTo>
                  <a:pt x="1785932" y="741870"/>
                  <a:pt x="1671900" y="776980"/>
                  <a:pt x="1787236" y="748145"/>
                </a:cubicBezTo>
                <a:cubicBezTo>
                  <a:pt x="1814945" y="752763"/>
                  <a:pt x="1845973" y="748063"/>
                  <a:pt x="1870363" y="762000"/>
                </a:cubicBezTo>
                <a:cubicBezTo>
                  <a:pt x="1883043" y="769246"/>
                  <a:pt x="1872334" y="795076"/>
                  <a:pt x="1884218" y="803564"/>
                </a:cubicBezTo>
                <a:cubicBezTo>
                  <a:pt x="1907985" y="820541"/>
                  <a:pt x="1967345" y="831273"/>
                  <a:pt x="1967345" y="831273"/>
                </a:cubicBezTo>
                <a:cubicBezTo>
                  <a:pt x="1976581" y="845127"/>
                  <a:pt x="1982052" y="862434"/>
                  <a:pt x="1995054" y="872836"/>
                </a:cubicBezTo>
                <a:cubicBezTo>
                  <a:pt x="2006458" y="881959"/>
                  <a:pt x="2023556" y="880160"/>
                  <a:pt x="2036618" y="886691"/>
                </a:cubicBezTo>
                <a:cubicBezTo>
                  <a:pt x="2051511" y="894138"/>
                  <a:pt x="2064327" y="905164"/>
                  <a:pt x="2078181" y="914400"/>
                </a:cubicBezTo>
                <a:cubicBezTo>
                  <a:pt x="2212108" y="909782"/>
                  <a:pt x="2346217" y="908904"/>
                  <a:pt x="2479963" y="900545"/>
                </a:cubicBezTo>
                <a:cubicBezTo>
                  <a:pt x="2494539" y="899634"/>
                  <a:pt x="2507485" y="890703"/>
                  <a:pt x="2521527" y="886691"/>
                </a:cubicBezTo>
                <a:cubicBezTo>
                  <a:pt x="2539836" y="881460"/>
                  <a:pt x="2558472" y="877454"/>
                  <a:pt x="2576945" y="872836"/>
                </a:cubicBezTo>
                <a:cubicBezTo>
                  <a:pt x="2590800" y="858982"/>
                  <a:pt x="2602206" y="842141"/>
                  <a:pt x="2618509" y="831273"/>
                </a:cubicBezTo>
                <a:cubicBezTo>
                  <a:pt x="2668886" y="797689"/>
                  <a:pt x="2783770" y="828664"/>
                  <a:pt x="2812472" y="831273"/>
                </a:cubicBezTo>
                <a:lnTo>
                  <a:pt x="2937163" y="872836"/>
                </a:lnTo>
                <a:cubicBezTo>
                  <a:pt x="2951018" y="877454"/>
                  <a:pt x="2964151" y="885780"/>
                  <a:pt x="2978727" y="886691"/>
                </a:cubicBezTo>
                <a:lnTo>
                  <a:pt x="3200400" y="900545"/>
                </a:lnTo>
                <a:cubicBezTo>
                  <a:pt x="3353016" y="976853"/>
                  <a:pt x="3271110" y="947841"/>
                  <a:pt x="3602181" y="900545"/>
                </a:cubicBezTo>
                <a:cubicBezTo>
                  <a:pt x="3618665" y="898190"/>
                  <a:pt x="3628440" y="879395"/>
                  <a:pt x="3643745" y="872836"/>
                </a:cubicBezTo>
                <a:cubicBezTo>
                  <a:pt x="3661247" y="865335"/>
                  <a:pt x="3680854" y="864213"/>
                  <a:pt x="3699163" y="858982"/>
                </a:cubicBezTo>
                <a:cubicBezTo>
                  <a:pt x="3713205" y="854970"/>
                  <a:pt x="3726872" y="849745"/>
                  <a:pt x="3740727" y="845127"/>
                </a:cubicBezTo>
                <a:cubicBezTo>
                  <a:pt x="3786909" y="849745"/>
                  <a:pt x="3833890" y="849257"/>
                  <a:pt x="3879272" y="858982"/>
                </a:cubicBezTo>
                <a:cubicBezTo>
                  <a:pt x="3899467" y="863309"/>
                  <a:pt x="3914318" y="883296"/>
                  <a:pt x="3934690" y="886691"/>
                </a:cubicBezTo>
                <a:cubicBezTo>
                  <a:pt x="3998627" y="897347"/>
                  <a:pt x="4063999" y="895927"/>
                  <a:pt x="4128654" y="900545"/>
                </a:cubicBezTo>
                <a:cubicBezTo>
                  <a:pt x="4147127" y="905163"/>
                  <a:pt x="4165338" y="910994"/>
                  <a:pt x="4184072" y="914400"/>
                </a:cubicBezTo>
                <a:cubicBezTo>
                  <a:pt x="4216201" y="920242"/>
                  <a:pt x="4248843" y="922885"/>
                  <a:pt x="4281054" y="928254"/>
                </a:cubicBezTo>
                <a:cubicBezTo>
                  <a:pt x="4304282" y="932125"/>
                  <a:pt x="4327236" y="937491"/>
                  <a:pt x="4350327" y="942109"/>
                </a:cubicBezTo>
                <a:cubicBezTo>
                  <a:pt x="4387880" y="964641"/>
                  <a:pt x="4427450" y="997527"/>
                  <a:pt x="4475018" y="997527"/>
                </a:cubicBezTo>
                <a:cubicBezTo>
                  <a:pt x="4590392" y="997527"/>
                  <a:pt x="4477254" y="976352"/>
                  <a:pt x="4572000" y="969818"/>
                </a:cubicBezTo>
                <a:cubicBezTo>
                  <a:pt x="4691877" y="961551"/>
                  <a:pt x="4812145" y="960582"/>
                  <a:pt x="4932218" y="955964"/>
                </a:cubicBezTo>
                <a:cubicBezTo>
                  <a:pt x="4978400" y="951346"/>
                  <a:pt x="5025381" y="951834"/>
                  <a:pt x="5070763" y="942109"/>
                </a:cubicBezTo>
                <a:cubicBezTo>
                  <a:pt x="5090958" y="937782"/>
                  <a:pt x="5107198" y="922536"/>
                  <a:pt x="5126181" y="914400"/>
                </a:cubicBezTo>
                <a:cubicBezTo>
                  <a:pt x="5169592" y="895795"/>
                  <a:pt x="5201048" y="894995"/>
                  <a:pt x="5250872" y="886691"/>
                </a:cubicBezTo>
                <a:cubicBezTo>
                  <a:pt x="5264727" y="882073"/>
                  <a:pt x="5277912" y="874365"/>
                  <a:pt x="5292436" y="872836"/>
                </a:cubicBezTo>
                <a:cubicBezTo>
                  <a:pt x="5572980" y="843305"/>
                  <a:pt x="5435136" y="885308"/>
                  <a:pt x="5555672" y="845127"/>
                </a:cubicBezTo>
                <a:cubicBezTo>
                  <a:pt x="5592618" y="849745"/>
                  <a:pt x="5629876" y="852322"/>
                  <a:pt x="5666509" y="858982"/>
                </a:cubicBezTo>
                <a:cubicBezTo>
                  <a:pt x="5680877" y="861594"/>
                  <a:pt x="5693468" y="872836"/>
                  <a:pt x="5708072" y="872836"/>
                </a:cubicBezTo>
                <a:cubicBezTo>
                  <a:pt x="5727113" y="872836"/>
                  <a:pt x="5745017" y="863600"/>
                  <a:pt x="5763490" y="858982"/>
                </a:cubicBezTo>
                <a:cubicBezTo>
                  <a:pt x="5791199" y="840509"/>
                  <a:pt x="5828145" y="831273"/>
                  <a:pt x="5846618" y="803564"/>
                </a:cubicBezTo>
                <a:cubicBezTo>
                  <a:pt x="5859253" y="784611"/>
                  <a:pt x="5903002" y="717322"/>
                  <a:pt x="5915890" y="706582"/>
                </a:cubicBezTo>
                <a:cubicBezTo>
                  <a:pt x="5927109" y="697233"/>
                  <a:pt x="5944392" y="699258"/>
                  <a:pt x="5957454" y="692727"/>
                </a:cubicBezTo>
                <a:cubicBezTo>
                  <a:pt x="6064879" y="639015"/>
                  <a:pt x="5936116" y="685985"/>
                  <a:pt x="6040581" y="651164"/>
                </a:cubicBezTo>
                <a:cubicBezTo>
                  <a:pt x="6045199" y="637309"/>
                  <a:pt x="6054436" y="624204"/>
                  <a:pt x="6054436" y="609600"/>
                </a:cubicBezTo>
                <a:cubicBezTo>
                  <a:pt x="6054436" y="542467"/>
                  <a:pt x="6029138" y="509606"/>
                  <a:pt x="5971309" y="471054"/>
                </a:cubicBezTo>
                <a:cubicBezTo>
                  <a:pt x="5957454" y="461818"/>
                  <a:pt x="5945050" y="449904"/>
                  <a:pt x="5929745" y="443345"/>
                </a:cubicBezTo>
                <a:cubicBezTo>
                  <a:pt x="5912243" y="435844"/>
                  <a:pt x="5892800" y="434109"/>
                  <a:pt x="5874327" y="429491"/>
                </a:cubicBezTo>
                <a:cubicBezTo>
                  <a:pt x="5860472" y="420255"/>
                  <a:pt x="5847656" y="409229"/>
                  <a:pt x="5832763" y="401782"/>
                </a:cubicBezTo>
                <a:cubicBezTo>
                  <a:pt x="5819701" y="395251"/>
                  <a:pt x="5805242" y="391939"/>
                  <a:pt x="5791200" y="387927"/>
                </a:cubicBezTo>
                <a:cubicBezTo>
                  <a:pt x="5720010" y="367587"/>
                  <a:pt x="5714884" y="371461"/>
                  <a:pt x="5624945" y="360218"/>
                </a:cubicBezTo>
                <a:cubicBezTo>
                  <a:pt x="5603770" y="351748"/>
                  <a:pt x="5543060" y="325892"/>
                  <a:pt x="5514109" y="318654"/>
                </a:cubicBezTo>
                <a:lnTo>
                  <a:pt x="5403272" y="290945"/>
                </a:lnTo>
                <a:cubicBezTo>
                  <a:pt x="5352472" y="300181"/>
                  <a:pt x="5302404" y="315433"/>
                  <a:pt x="5250872" y="318654"/>
                </a:cubicBezTo>
                <a:cubicBezTo>
                  <a:pt x="5227370" y="320123"/>
                  <a:pt x="5204768" y="309012"/>
                  <a:pt x="5181600" y="304800"/>
                </a:cubicBezTo>
                <a:cubicBezTo>
                  <a:pt x="5153962" y="299775"/>
                  <a:pt x="5126110" y="295970"/>
                  <a:pt x="5098472" y="290945"/>
                </a:cubicBezTo>
                <a:cubicBezTo>
                  <a:pt x="5075304" y="286733"/>
                  <a:pt x="5052566" y="280012"/>
                  <a:pt x="5029200" y="277091"/>
                </a:cubicBezTo>
                <a:cubicBezTo>
                  <a:pt x="4978584" y="270764"/>
                  <a:pt x="4927460" y="269196"/>
                  <a:pt x="4876800" y="263236"/>
                </a:cubicBezTo>
                <a:cubicBezTo>
                  <a:pt x="4844824" y="259474"/>
                  <a:pt x="4758868" y="243187"/>
                  <a:pt x="4724400" y="235527"/>
                </a:cubicBezTo>
                <a:cubicBezTo>
                  <a:pt x="4660631" y="221356"/>
                  <a:pt x="4659877" y="215220"/>
                  <a:pt x="4585854" y="207818"/>
                </a:cubicBezTo>
                <a:cubicBezTo>
                  <a:pt x="4521356" y="201368"/>
                  <a:pt x="4456545" y="198582"/>
                  <a:pt x="4391890" y="193964"/>
                </a:cubicBezTo>
                <a:cubicBezTo>
                  <a:pt x="4354945" y="184727"/>
                  <a:pt x="4317182" y="178296"/>
                  <a:pt x="4281054" y="166254"/>
                </a:cubicBezTo>
                <a:cubicBezTo>
                  <a:pt x="4267199" y="161636"/>
                  <a:pt x="4254039" y="153665"/>
                  <a:pt x="4239490" y="152400"/>
                </a:cubicBezTo>
                <a:cubicBezTo>
                  <a:pt x="4147359" y="144389"/>
                  <a:pt x="4054763" y="143163"/>
                  <a:pt x="3962400" y="138545"/>
                </a:cubicBezTo>
                <a:cubicBezTo>
                  <a:pt x="3948545" y="129309"/>
                  <a:pt x="3935729" y="118282"/>
                  <a:pt x="3920836" y="110836"/>
                </a:cubicBezTo>
                <a:cubicBezTo>
                  <a:pt x="3884888" y="92862"/>
                  <a:pt x="3831613" y="90221"/>
                  <a:pt x="3796145" y="83127"/>
                </a:cubicBezTo>
                <a:cubicBezTo>
                  <a:pt x="3777474" y="79393"/>
                  <a:pt x="3759200" y="73891"/>
                  <a:pt x="3740727" y="69273"/>
                </a:cubicBezTo>
                <a:cubicBezTo>
                  <a:pt x="3708400" y="73891"/>
                  <a:pt x="3676401" y="83127"/>
                  <a:pt x="3643745" y="83127"/>
                </a:cubicBezTo>
                <a:cubicBezTo>
                  <a:pt x="3431405" y="83127"/>
                  <a:pt x="3253482" y="69117"/>
                  <a:pt x="3048000" y="55418"/>
                </a:cubicBezTo>
                <a:cubicBezTo>
                  <a:pt x="2937688" y="27842"/>
                  <a:pt x="3000425" y="40239"/>
                  <a:pt x="2812472" y="27709"/>
                </a:cubicBezTo>
                <a:lnTo>
                  <a:pt x="2369127" y="0"/>
                </a:lnTo>
                <a:cubicBezTo>
                  <a:pt x="2114545" y="42429"/>
                  <a:pt x="2554212" y="-28333"/>
                  <a:pt x="2105890" y="27709"/>
                </a:cubicBezTo>
                <a:cubicBezTo>
                  <a:pt x="2091399" y="29520"/>
                  <a:pt x="2078647" y="38700"/>
                  <a:pt x="2064327" y="41564"/>
                </a:cubicBezTo>
                <a:cubicBezTo>
                  <a:pt x="2032306" y="47968"/>
                  <a:pt x="1999474" y="49576"/>
                  <a:pt x="1967345" y="55418"/>
                </a:cubicBezTo>
                <a:cubicBezTo>
                  <a:pt x="1948611" y="58824"/>
                  <a:pt x="1930949" y="68408"/>
                  <a:pt x="1911927" y="69273"/>
                </a:cubicBezTo>
                <a:cubicBezTo>
                  <a:pt x="1727333" y="77664"/>
                  <a:pt x="1542472" y="78509"/>
                  <a:pt x="1357745" y="83127"/>
                </a:cubicBezTo>
                <a:cubicBezTo>
                  <a:pt x="1117274" y="123207"/>
                  <a:pt x="1203843" y="114198"/>
                  <a:pt x="748145" y="83127"/>
                </a:cubicBezTo>
                <a:cubicBezTo>
                  <a:pt x="719005" y="81140"/>
                  <a:pt x="692727" y="64654"/>
                  <a:pt x="665018" y="55418"/>
                </a:cubicBezTo>
                <a:cubicBezTo>
                  <a:pt x="605397" y="35545"/>
                  <a:pt x="637612" y="45104"/>
                  <a:pt x="568036" y="27709"/>
                </a:cubicBezTo>
                <a:cubicBezTo>
                  <a:pt x="498763" y="32327"/>
                  <a:pt x="428060" y="26816"/>
                  <a:pt x="360218" y="41564"/>
                </a:cubicBezTo>
                <a:cubicBezTo>
                  <a:pt x="319854" y="50339"/>
                  <a:pt x="286327" y="78509"/>
                  <a:pt x="249381" y="96982"/>
                </a:cubicBezTo>
                <a:cubicBezTo>
                  <a:pt x="211453" y="115946"/>
                  <a:pt x="185039" y="126289"/>
                  <a:pt x="152400" y="152400"/>
                </a:cubicBezTo>
                <a:cubicBezTo>
                  <a:pt x="142200" y="160560"/>
                  <a:pt x="133927" y="170873"/>
                  <a:pt x="124690" y="180109"/>
                </a:cubicBezTo>
                <a:cubicBezTo>
                  <a:pt x="115454" y="207818"/>
                  <a:pt x="102709" y="234595"/>
                  <a:pt x="96981" y="263236"/>
                </a:cubicBezTo>
                <a:cubicBezTo>
                  <a:pt x="82430" y="335992"/>
                  <a:pt x="90717" y="326154"/>
                  <a:pt x="55418" y="387927"/>
                </a:cubicBezTo>
                <a:cubicBezTo>
                  <a:pt x="47157" y="402384"/>
                  <a:pt x="34472" y="414275"/>
                  <a:pt x="27709" y="429491"/>
                </a:cubicBezTo>
                <a:cubicBezTo>
                  <a:pt x="15847" y="456181"/>
                  <a:pt x="0" y="512618"/>
                  <a:pt x="0" y="512618"/>
                </a:cubicBezTo>
                <a:cubicBezTo>
                  <a:pt x="4618" y="581891"/>
                  <a:pt x="6187" y="651434"/>
                  <a:pt x="13854" y="720436"/>
                </a:cubicBezTo>
                <a:cubicBezTo>
                  <a:pt x="15467" y="734951"/>
                  <a:pt x="23697" y="747958"/>
                  <a:pt x="27709" y="762000"/>
                </a:cubicBezTo>
                <a:cubicBezTo>
                  <a:pt x="32940" y="780309"/>
                  <a:pt x="36332" y="799109"/>
                  <a:pt x="41563" y="817418"/>
                </a:cubicBezTo>
                <a:cubicBezTo>
                  <a:pt x="45575" y="831460"/>
                  <a:pt x="45091" y="848655"/>
                  <a:pt x="55418" y="858982"/>
                </a:cubicBezTo>
                <a:cubicBezTo>
                  <a:pt x="65744" y="869308"/>
                  <a:pt x="83127" y="868218"/>
                  <a:pt x="96981" y="872836"/>
                </a:cubicBezTo>
                <a:cubicBezTo>
                  <a:pt x="106217" y="886691"/>
                  <a:pt x="112916" y="902626"/>
                  <a:pt x="124690" y="914400"/>
                </a:cubicBezTo>
                <a:cubicBezTo>
                  <a:pt x="169879" y="959589"/>
                  <a:pt x="210898" y="947138"/>
                  <a:pt x="277090" y="955964"/>
                </a:cubicBezTo>
                <a:cubicBezTo>
                  <a:pt x="444671" y="978308"/>
                  <a:pt x="320888" y="969818"/>
                  <a:pt x="554181" y="969818"/>
                </a:cubicBezTo>
              </a:path>
            </a:pathLst>
          </a:custGeom>
          <a:solidFill>
            <a:schemeClr val="bg1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9418" y="2452255"/>
            <a:ext cx="2410691" cy="4184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1491" y="3740727"/>
            <a:ext cx="4475018" cy="29925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Aldol</a:t>
            </a:r>
            <a:r>
              <a:rPr lang="en-US" dirty="0"/>
              <a:t>-type condensation</a:t>
            </a:r>
          </a:p>
          <a:p>
            <a:pPr algn="ctr"/>
            <a:r>
              <a:rPr lang="en-US" dirty="0"/>
              <a:t>(using </a:t>
            </a:r>
            <a:r>
              <a:rPr lang="en-US" dirty="0" err="1"/>
              <a:t>enol</a:t>
            </a:r>
            <a:r>
              <a:rPr lang="en-US" dirty="0"/>
              <a:t> of acetyl CoA)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70764" y="3380509"/>
            <a:ext cx="457200" cy="360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96291" y="3214255"/>
            <a:ext cx="845127" cy="5264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41418" y="3560618"/>
            <a:ext cx="498764" cy="3740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40182" y="2195944"/>
            <a:ext cx="845127" cy="588819"/>
          </a:xfrm>
          <a:prstGeom prst="ellipse">
            <a:avLst/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82837" y="2712026"/>
            <a:ext cx="845127" cy="502229"/>
          </a:xfrm>
          <a:prstGeom prst="ellipse">
            <a:avLst/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Citric Acid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6" y="1593271"/>
            <a:ext cx="5959928" cy="5056909"/>
          </a:xfrm>
        </p:spPr>
      </p:pic>
      <p:sp>
        <p:nvSpPr>
          <p:cNvPr id="3" name="Rectangle 2"/>
          <p:cNvSpPr/>
          <p:nvPr/>
        </p:nvSpPr>
        <p:spPr>
          <a:xfrm>
            <a:off x="1565564" y="1607127"/>
            <a:ext cx="5527963" cy="969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57745" y="4585855"/>
            <a:ext cx="6317673" cy="21474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8582" y="2369127"/>
            <a:ext cx="2438400" cy="2826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2576945"/>
            <a:ext cx="263236" cy="2632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9891" y="4197927"/>
            <a:ext cx="2909454" cy="387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39345" y="1768962"/>
            <a:ext cx="2188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dehydration </a:t>
            </a:r>
            <a:r>
              <a:rPr lang="en-US" dirty="0"/>
              <a:t>of</a:t>
            </a:r>
          </a:p>
          <a:p>
            <a:pPr algn="ctr"/>
            <a:r>
              <a:rPr lang="en-US" dirty="0" err="1"/>
              <a:t>aldol</a:t>
            </a:r>
            <a:r>
              <a:rPr lang="en-US" dirty="0"/>
              <a:t> product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5563" y="4828585"/>
            <a:ext cx="2618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hydration</a:t>
            </a:r>
          </a:p>
          <a:p>
            <a:pPr algn="ctr"/>
            <a:r>
              <a:rPr lang="en-US" dirty="0" smtClean="0"/>
              <a:t>(Michael addition)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Citric Acid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6" y="1593271"/>
            <a:ext cx="5959928" cy="5056909"/>
          </a:xfrm>
        </p:spPr>
      </p:pic>
      <p:sp>
        <p:nvSpPr>
          <p:cNvPr id="3" name="Rectangle 2"/>
          <p:cNvSpPr/>
          <p:nvPr/>
        </p:nvSpPr>
        <p:spPr>
          <a:xfrm>
            <a:off x="1482436" y="1565564"/>
            <a:ext cx="6179128" cy="21751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56218" y="6317673"/>
            <a:ext cx="1052946" cy="3325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7636" y="5694218"/>
            <a:ext cx="4641273" cy="9559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2436" y="3740727"/>
            <a:ext cx="3532909" cy="19534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04509" y="4405745"/>
            <a:ext cx="429491" cy="3117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09846" y="4405745"/>
            <a:ext cx="307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oxidation to unstable</a:t>
            </a:r>
          </a:p>
          <a:p>
            <a:pPr algn="ctr"/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keto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71434" y="5856008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decarboxylation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145256"/>
            <a:ext cx="4445000" cy="30607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872836"/>
            <a:ext cx="3311236" cy="5253327"/>
          </a:xfrm>
        </p:spPr>
        <p:txBody>
          <a:bodyPr/>
          <a:lstStyle/>
          <a:p>
            <a:r>
              <a:rPr lang="en-US" sz="1600" dirty="0" smtClean="0"/>
              <a:t>Thousands of babies worldwide, whose mothers had been prescribed thalidomide during </a:t>
            </a:r>
            <a:r>
              <a:rPr lang="en-US" sz="1600" dirty="0" err="1" smtClean="0"/>
              <a:t>pregnency</a:t>
            </a:r>
            <a:r>
              <a:rPr lang="en-US" sz="1600" dirty="0" smtClean="0"/>
              <a:t>, were born with severe deformities, particularly stunted and deformed limbs.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insistence of pharmacologist Frances Oldham Kelsey for more safety data delayed approval of thalidomide in the U.S. </a:t>
            </a:r>
            <a:r>
              <a:rPr lang="en-US" sz="1600" dirty="0"/>
              <a:t> </a:t>
            </a:r>
            <a:r>
              <a:rPr lang="en-US" sz="1600" dirty="0" smtClean="0"/>
              <a:t>In 1962, the </a:t>
            </a:r>
            <a:r>
              <a:rPr lang="en-US" sz="1600" dirty="0" err="1" smtClean="0"/>
              <a:t>teratogenic</a:t>
            </a:r>
            <a:r>
              <a:rPr lang="en-US" sz="1600" dirty="0" smtClean="0"/>
              <a:t> effects of thalidomide became widely know, and the drug maker withdrew its U.S. drug application.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7778B-3447-42C2-A8BA-5DEC41F07A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8582" y="6234545"/>
            <a:ext cx="680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pubs.acs.org/cen/coverstory/83/8325/8325thalidomide.html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http://www.flickr.com/photos/vivacomopuder/2531635433/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3" y="3643468"/>
            <a:ext cx="1645505" cy="22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Citric Acid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6" y="1593271"/>
            <a:ext cx="5959928" cy="5056909"/>
          </a:xfrm>
        </p:spPr>
      </p:pic>
      <p:sp>
        <p:nvSpPr>
          <p:cNvPr id="3" name="Rectangle 2"/>
          <p:cNvSpPr/>
          <p:nvPr/>
        </p:nvSpPr>
        <p:spPr>
          <a:xfrm>
            <a:off x="1343891" y="1510145"/>
            <a:ext cx="6982691" cy="41840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82436" y="5486400"/>
            <a:ext cx="1371600" cy="4017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06836" y="5687291"/>
            <a:ext cx="1191491" cy="2008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42364" y="5888182"/>
            <a:ext cx="96981" cy="9698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7792" y="4401924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similar mechanism to </a:t>
            </a:r>
          </a:p>
          <a:p>
            <a:pPr algn="ctr"/>
            <a:r>
              <a:rPr lang="en-US" dirty="0" smtClean="0"/>
              <a:t>pyruvate -</a:t>
            </a:r>
            <a:r>
              <a:rPr lang="en-US" dirty="0" smtClean="0">
                <a:sym typeface="Wingdings" pitchFamily="2" charset="2"/>
              </a:rPr>
              <a:t> acetyl CoA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(vitamin B1)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680" y="4401924"/>
            <a:ext cx="3849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similar </a:t>
            </a:r>
            <a:r>
              <a:rPr lang="en-US" dirty="0" err="1" smtClean="0"/>
              <a:t>interconversions</a:t>
            </a:r>
            <a:r>
              <a:rPr lang="en-US" dirty="0" smtClean="0"/>
              <a:t> of </a:t>
            </a:r>
          </a:p>
          <a:p>
            <a:pPr algn="ctr"/>
            <a:r>
              <a:rPr lang="en-US" dirty="0" smtClean="0"/>
              <a:t>carboxylic acid derivatives </a:t>
            </a:r>
          </a:p>
          <a:p>
            <a:pPr algn="ctr"/>
            <a:r>
              <a:rPr lang="en-US" dirty="0" smtClean="0"/>
              <a:t>as in 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Citric Acid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6" y="1593271"/>
            <a:ext cx="5959928" cy="5056909"/>
          </a:xfrm>
        </p:spPr>
      </p:pic>
      <p:sp>
        <p:nvSpPr>
          <p:cNvPr id="3" name="Rectangle 2"/>
          <p:cNvSpPr/>
          <p:nvPr/>
        </p:nvSpPr>
        <p:spPr>
          <a:xfrm>
            <a:off x="1579418" y="1510145"/>
            <a:ext cx="5915891" cy="12330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3309" y="3740727"/>
            <a:ext cx="5209309" cy="2978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2604655"/>
            <a:ext cx="3532909" cy="14131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23309" y="2604655"/>
            <a:ext cx="1219200" cy="8174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4255" y="5230091"/>
            <a:ext cx="3797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dehydrogenation</a:t>
            </a:r>
          </a:p>
          <a:p>
            <a:pPr algn="ctr"/>
            <a:r>
              <a:rPr lang="en-US" dirty="0" smtClean="0"/>
              <a:t>(reverse of hydrogenation)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6776" y="3920836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hydration</a:t>
            </a:r>
          </a:p>
          <a:p>
            <a:r>
              <a:rPr lang="en-US" dirty="0" smtClean="0"/>
              <a:t>(Michael)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6193" y="2743200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alcohol oxidation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Fatty Acid 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Section 19.10 </a:t>
            </a:r>
            <a:r>
              <a:rPr lang="en-US" smtClean="0"/>
              <a:t>of text!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chardson-se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richardson-se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richardson-sem</Template>
  <TotalTime>16430</TotalTime>
  <Words>1460</Words>
  <Application>Microsoft Office PowerPoint</Application>
  <PresentationFormat>On-screen Show (4:3)</PresentationFormat>
  <Paragraphs>284</Paragraphs>
  <Slides>92</Slides>
  <Notes>1</Notes>
  <HiddenSlides>1</HiddenSlides>
  <MMClips>2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03" baseType="lpstr">
      <vt:lpstr>richardson-sem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1_richardson-sem</vt:lpstr>
      <vt:lpstr>CS ChemDraw Drawing</vt:lpstr>
      <vt:lpstr>Document</vt:lpstr>
      <vt:lpstr>Biochemical Examples of CHEM321/322 Concepts</vt:lpstr>
      <vt:lpstr>Stereochemistry</vt:lpstr>
      <vt:lpstr>Resolution of Naproxen</vt:lpstr>
      <vt:lpstr>PowerPoint Presentation</vt:lpstr>
      <vt:lpstr>PowerPoint Presentation</vt:lpstr>
      <vt:lpstr>Epimerization</vt:lpstr>
      <vt:lpstr>Epimerization of Paclitaxel (Taxol™)</vt:lpstr>
      <vt:lpstr>Thalidomide</vt:lpstr>
      <vt:lpstr>PowerPoint Presentation</vt:lpstr>
      <vt:lpstr>PowerPoint Presentation</vt:lpstr>
      <vt:lpstr>Amines and acids prefer acid-base chemistry</vt:lpstr>
      <vt:lpstr>Formation of Peptide Bonds</vt:lpstr>
      <vt:lpstr>PowerPoint Presentation</vt:lpstr>
      <vt:lpstr>Direct Treatment of Amino Acids with DCC leads to uncontrolled polymerization</vt:lpstr>
      <vt:lpstr>Need protecting group</vt:lpstr>
      <vt:lpstr>Purification of each reaction is a Pain!; Merifield’s Solid-supported synthesis </vt:lpstr>
      <vt:lpstr>Merrifield automated peptide synthesizer ca. 1964</vt:lpstr>
      <vt:lpstr>How does nature make peptides/proteins?</vt:lpstr>
      <vt:lpstr>How does nature make peptides/proteins?</vt:lpstr>
      <vt:lpstr>PowerPoint Presentation</vt:lpstr>
      <vt:lpstr>How does nature make How do you make acyl-tRNAs?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 of Amide bond hydrolysis</vt:lpstr>
      <vt:lpstr>Beta Lactam Antibiotics  &amp; Resistance</vt:lpstr>
      <vt:lpstr>Crosslinking is needed for strength</vt:lpstr>
      <vt:lpstr>A transpeptidease enzyme makes an unusual “isopeptide” from a lysine side chain to crosslink the pepdidoglycan.</vt:lpstr>
      <vt:lpstr>PowerPoint Presentation</vt:lpstr>
      <vt:lpstr>If you block the transpeptidease bacteria cant replicate and will burst.</vt:lpstr>
      <vt:lpstr>How beta-lactams work</vt:lpstr>
      <vt:lpstr>PowerPoint Presentation</vt:lpstr>
      <vt:lpstr>The bacterium fight back!</vt:lpstr>
      <vt:lpstr>Betalactamase destroys betalactams</vt:lpstr>
      <vt:lpstr>Build a better beta-lactam?</vt:lpstr>
      <vt:lpstr>PowerPoint Presentation</vt:lpstr>
      <vt:lpstr>Another approach:  cap the isopeptide chain</vt:lpstr>
      <vt:lpstr>Vancomycin</vt:lpstr>
      <vt:lpstr>Some bacterium have learned to modify their isopeptide to contain an ester linkage. </vt:lpstr>
      <vt:lpstr>HIV How to stop a killer </vt:lpstr>
      <vt:lpstr>PowerPoint Presentation</vt:lpstr>
      <vt:lpstr>PowerPoint Presentation</vt:lpstr>
      <vt:lpstr>PowerPoint Presentation</vt:lpstr>
      <vt:lpstr>Another view at HIV protease</vt:lpstr>
      <vt:lpstr>PowerPoint Presentation</vt:lpstr>
      <vt:lpstr>PowerPoint Presentation</vt:lpstr>
      <vt:lpstr>PowerPoint Presentation</vt:lpstr>
      <vt:lpstr>Several HIV proteases have been been developed</vt:lpstr>
      <vt:lpstr>HIV resistance</vt:lpstr>
      <vt:lpstr>Reversible vs. Irreversible Inhibition</vt:lpstr>
      <vt:lpstr>Reversible vs. Irreversible Inhibition</vt:lpstr>
      <vt:lpstr>Acetylcholinesterase (AChE)</vt:lpstr>
      <vt:lpstr>PowerPoint Presentation</vt:lpstr>
      <vt:lpstr>PowerPoint Presentation</vt:lpstr>
      <vt:lpstr>PowerPoint Presentation</vt:lpstr>
      <vt:lpstr>Organophosphorous Neurotoxins</vt:lpstr>
      <vt:lpstr>PowerPoint Presentation</vt:lpstr>
      <vt:lpstr>Oxidation/Reduction</vt:lpstr>
      <vt:lpstr>Cannizzaro Reaction</vt:lpstr>
      <vt:lpstr>Cannizzaro Mechanism</vt:lpstr>
      <vt:lpstr>NAD+/NADH</vt:lpstr>
      <vt:lpstr>NADP+/NADPH</vt:lpstr>
      <vt:lpstr>PowerPoint Presentation</vt:lpstr>
      <vt:lpstr>PowerPoint Presentation</vt:lpstr>
      <vt:lpstr>Reduction of Carbonyls  with NADPH</vt:lpstr>
      <vt:lpstr>HMG CoA Reductase is the Target of Statin Drugs </vt:lpstr>
      <vt:lpstr>Reduction of HMG CoA with NADPH</vt:lpstr>
      <vt:lpstr>Acetyl CoA</vt:lpstr>
      <vt:lpstr>Nature Uses Claisen-Like Condensations</vt:lpstr>
      <vt:lpstr>Nature Uses Aldol-Like Condensations</vt:lpstr>
      <vt:lpstr>How Do You Get From</vt:lpstr>
      <vt:lpstr>PowerPoint Presentation</vt:lpstr>
      <vt:lpstr>IPP/DMAPP Are Nature’s Equivalent of Isoprene</vt:lpstr>
      <vt:lpstr>Synthesis of Cholesterol</vt:lpstr>
      <vt:lpstr>PowerPoint Presentation</vt:lpstr>
      <vt:lpstr>PowerPoint Presentation</vt:lpstr>
      <vt:lpstr>Glycolysis</vt:lpstr>
      <vt:lpstr>Activation of Glucose</vt:lpstr>
      <vt:lpstr>Retro-Aldol to  Glyceraldehyde 3-Phosphate</vt:lpstr>
      <vt:lpstr>Not Exactly “Retro-Aldol”</vt:lpstr>
      <vt:lpstr>DHAP/G3P Rapidly Interconvert Enzymatically</vt:lpstr>
      <vt:lpstr>PowerPoint Presentation</vt:lpstr>
      <vt:lpstr>Fates of G3P/Pyruvate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Fatty Acid Metabolism</vt:lpstr>
    </vt:vector>
  </TitlesOfParts>
  <Company>MT OPTICAL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Ribozyme Catalysis</dc:title>
  <dc:creator>Geoffrey Sametz</dc:creator>
  <cp:lastModifiedBy>sametz</cp:lastModifiedBy>
  <cp:revision>151</cp:revision>
  <dcterms:created xsi:type="dcterms:W3CDTF">2009-05-16T19:36:22Z</dcterms:created>
  <dcterms:modified xsi:type="dcterms:W3CDTF">2012-05-14T14:21:25Z</dcterms:modified>
</cp:coreProperties>
</file>