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524" r:id="rId3"/>
    <p:sldId id="461" r:id="rId4"/>
    <p:sldId id="409" r:id="rId5"/>
    <p:sldId id="462" r:id="rId6"/>
    <p:sldId id="410" r:id="rId7"/>
    <p:sldId id="460" r:id="rId8"/>
    <p:sldId id="417" r:id="rId9"/>
    <p:sldId id="473" r:id="rId10"/>
    <p:sldId id="463" r:id="rId11"/>
    <p:sldId id="420" r:id="rId12"/>
    <p:sldId id="421" r:id="rId13"/>
    <p:sldId id="425" r:id="rId14"/>
    <p:sldId id="471" r:id="rId15"/>
    <p:sldId id="464" r:id="rId16"/>
    <p:sldId id="427" r:id="rId17"/>
    <p:sldId id="525" r:id="rId18"/>
    <p:sldId id="428" r:id="rId19"/>
    <p:sldId id="432" r:id="rId20"/>
    <p:sldId id="465" r:id="rId21"/>
    <p:sldId id="466" r:id="rId22"/>
    <p:sldId id="469" r:id="rId23"/>
    <p:sldId id="468" r:id="rId24"/>
    <p:sldId id="458" r:id="rId25"/>
    <p:sldId id="459" r:id="rId26"/>
    <p:sldId id="405" r:id="rId27"/>
    <p:sldId id="404" r:id="rId28"/>
    <p:sldId id="532" r:id="rId29"/>
    <p:sldId id="403" r:id="rId30"/>
    <p:sldId id="488" r:id="rId31"/>
    <p:sldId id="518" r:id="rId32"/>
    <p:sldId id="519" r:id="rId33"/>
    <p:sldId id="539" r:id="rId34"/>
    <p:sldId id="520" r:id="rId35"/>
    <p:sldId id="396" r:id="rId36"/>
    <p:sldId id="397" r:id="rId37"/>
    <p:sldId id="398" r:id="rId38"/>
    <p:sldId id="538" r:id="rId39"/>
    <p:sldId id="487" r:id="rId40"/>
    <p:sldId id="309" r:id="rId41"/>
    <p:sldId id="380" r:id="rId42"/>
    <p:sldId id="533" r:id="rId43"/>
    <p:sldId id="261" r:id="rId44"/>
    <p:sldId id="384" r:id="rId45"/>
    <p:sldId id="535" r:id="rId46"/>
    <p:sldId id="531" r:id="rId47"/>
    <p:sldId id="536" r:id="rId48"/>
    <p:sldId id="534" r:id="rId49"/>
    <p:sldId id="527" r:id="rId50"/>
    <p:sldId id="528" r:id="rId51"/>
    <p:sldId id="529" r:id="rId52"/>
    <p:sldId id="257" r:id="rId53"/>
    <p:sldId id="333" r:id="rId54"/>
    <p:sldId id="334" r:id="rId55"/>
    <p:sldId id="530" r:id="rId56"/>
    <p:sldId id="331" r:id="rId57"/>
    <p:sldId id="282" r:id="rId58"/>
    <p:sldId id="353" r:id="rId59"/>
    <p:sldId id="354" r:id="rId60"/>
    <p:sldId id="369" r:id="rId61"/>
    <p:sldId id="506" r:id="rId62"/>
    <p:sldId id="537" r:id="rId63"/>
    <p:sldId id="507" r:id="rId64"/>
    <p:sldId id="509" r:id="rId65"/>
    <p:sldId id="508" r:id="rId66"/>
    <p:sldId id="499" r:id="rId67"/>
    <p:sldId id="494" r:id="rId68"/>
    <p:sldId id="500" r:id="rId69"/>
    <p:sldId id="510" r:id="rId70"/>
    <p:sldId id="511" r:id="rId71"/>
    <p:sldId id="523" r:id="rId72"/>
    <p:sldId id="541" r:id="rId73"/>
    <p:sldId id="542" r:id="rId74"/>
    <p:sldId id="543" r:id="rId75"/>
    <p:sldId id="544" r:id="rId76"/>
    <p:sldId id="549" r:id="rId77"/>
    <p:sldId id="550" r:id="rId78"/>
    <p:sldId id="551" r:id="rId79"/>
    <p:sldId id="552" r:id="rId80"/>
    <p:sldId id="553" r:id="rId81"/>
    <p:sldId id="554" r:id="rId82"/>
    <p:sldId id="555" r:id="rId83"/>
    <p:sldId id="556" r:id="rId84"/>
    <p:sldId id="548" r:id="rId85"/>
    <p:sldId id="540" r:id="rId86"/>
    <p:sldId id="557" r:id="rId87"/>
    <p:sldId id="558" r:id="rId88"/>
    <p:sldId id="545" r:id="rId89"/>
    <p:sldId id="546" r:id="rId90"/>
    <p:sldId id="547" r:id="rId9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2F204"/>
    <a:srgbClr val="C20EB9"/>
    <a:srgbClr val="0000CC"/>
    <a:srgbClr val="3366FF"/>
    <a:srgbClr val="000000"/>
    <a:srgbClr val="00CC66"/>
    <a:srgbClr val="D60093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165" autoAdjust="0"/>
  </p:normalViewPr>
  <p:slideViewPr>
    <p:cSldViewPr>
      <p:cViewPr>
        <p:scale>
          <a:sx n="50" d="100"/>
          <a:sy n="50" d="100"/>
        </p:scale>
        <p:origin x="-1650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2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7027" tIns="48513" rIns="97027" bIns="4851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7027" tIns="48513" rIns="97027" bIns="48513" rtlCol="0"/>
          <a:lstStyle>
            <a:lvl1pPr algn="r">
              <a:defRPr sz="1300"/>
            </a:lvl1pPr>
          </a:lstStyle>
          <a:p>
            <a:fld id="{4A701A77-43E3-4BF6-A843-2B7567C26B28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027" tIns="48513" rIns="97027" bIns="485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7027" tIns="48513" rIns="97027" bIns="485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7027" tIns="48513" rIns="97027" bIns="4851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7027" tIns="48513" rIns="97027" bIns="48513" rtlCol="0" anchor="b"/>
          <a:lstStyle>
            <a:lvl1pPr algn="r">
              <a:defRPr sz="1300"/>
            </a:lvl1pPr>
          </a:lstStyle>
          <a:p>
            <a:fld id="{FD244875-4686-4CD8-A292-6F31117036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459E-AF7D-4AB1-ACD2-CC4B7351AC1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459E-AF7D-4AB1-ACD2-CC4B7351AC19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6874B-4288-4363-A8D2-601186BBFE0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6874B-4288-4363-A8D2-601186BBFE0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D459E-AF7D-4AB1-ACD2-CC4B7351AC1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6874B-4288-4363-A8D2-601186BBFE0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4875-4686-4CD8-A292-6F31117036E4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7EF6C71-79CA-436B-8912-46DB635E3BF4}" type="slidenum">
              <a:rPr lang="en-US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85F4B-B0B7-4DCF-84CC-C8AF5F36282C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solidFill>
              <a:srgbClr val="0070C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solidFill>
              <a:srgbClr val="0070C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A3C94F-A3B3-41F3-8781-7745FA8EBDF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133600"/>
            <a:ext cx="7315200" cy="1965960"/>
          </a:xfrm>
          <a:prstGeom prst="rect">
            <a:avLst/>
          </a:prstGeom>
          <a:noFill/>
          <a:ln w="28575" cap="rnd" cmpd="sng" algn="ctr">
            <a:solidFill>
              <a:schemeClr val="accent1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200" y="2133600"/>
            <a:ext cx="381000" cy="1965960"/>
          </a:xfrm>
          <a:prstGeom prst="rect">
            <a:avLst/>
          </a:prstGeom>
          <a:solidFill>
            <a:schemeClr val="accent1"/>
          </a:solidFill>
          <a:ln w="38100" cap="rnd" cmpd="sng" algn="ctr">
            <a:solidFill>
              <a:srgbClr val="0070C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8AE73DC-F97D-4857-9AE2-D40DE5377DE4}" type="datetimeFigureOut">
              <a:rPr lang="en-US" smtClean="0"/>
              <a:pPr/>
              <a:t>1/7/2010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800C9A-EAD1-4DB7-A1D7-11311922E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2.jpeg"/><Relationship Id="rId7" Type="http://schemas.openxmlformats.org/officeDocument/2006/relationships/slide" Target="slide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34.jpeg"/><Relationship Id="rId10" Type="http://schemas.openxmlformats.org/officeDocument/2006/relationships/slide" Target="slide20.xml"/><Relationship Id="rId4" Type="http://schemas.openxmlformats.org/officeDocument/2006/relationships/image" Target="../media/image33.jpeg"/><Relationship Id="rId9" Type="http://schemas.openxmlformats.org/officeDocument/2006/relationships/slide" Target="slide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30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2590800"/>
            <a:ext cx="6858000" cy="1066800"/>
          </a:xfrm>
        </p:spPr>
        <p:txBody>
          <a:bodyPr/>
          <a:lstStyle/>
          <a:p>
            <a:r>
              <a:rPr lang="en-US" dirty="0" smtClean="0"/>
              <a:t>Environmental Applications of </a:t>
            </a:r>
            <a:r>
              <a:rPr lang="en-US" dirty="0" smtClean="0"/>
              <a:t>ESI FT-ICR </a:t>
            </a:r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47800" y="41910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F204"/>
                </a:solidFill>
              </a:rPr>
              <a:t>Oxidized Peptide and Metal Sulfide Clusters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04800"/>
            <a:ext cx="216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Dissertation Defense</a:t>
            </a:r>
          </a:p>
          <a:p>
            <a:pPr algn="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January 7, 2010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410200"/>
            <a:ext cx="37019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Jeffrey M. Spraggins</a:t>
            </a:r>
          </a:p>
          <a:p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University of Delaware</a:t>
            </a:r>
          </a:p>
          <a:p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Department of Chemistry &amp; Biochemistry</a:t>
            </a:r>
          </a:p>
          <a:p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Advisor: Douglas Ridge, Ph.D.</a:t>
            </a: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00400" y="6019800"/>
            <a:ext cx="3460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y</a:t>
            </a:r>
            <a:r>
              <a:rPr kumimoji="0" lang="en-US" sz="11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</a:t>
            </a: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Acidic Amino Acids</a:t>
            </a:r>
            <a:endParaRPr lang="en-US" sz="2400" b="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J. Laskin</a:t>
            </a:r>
          </a:p>
          <a:p>
            <a:r>
              <a:rPr lang="en-US" dirty="0" smtClean="0"/>
              <a:t>J. Futrell</a:t>
            </a:r>
          </a:p>
          <a:p>
            <a:r>
              <a:rPr lang="en-US" dirty="0" smtClean="0"/>
              <a:t>V.  Wysocki</a:t>
            </a:r>
          </a:p>
          <a:p>
            <a:r>
              <a:rPr lang="en-US" dirty="0" smtClean="0"/>
              <a:t>J. Beauchamp</a:t>
            </a:r>
            <a:endParaRPr lang="en-US" dirty="0"/>
          </a:p>
        </p:txBody>
      </p:sp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249857" name="Object 1"/>
          <p:cNvGraphicFramePr>
            <a:graphicFrameLocks noChangeAspect="1"/>
          </p:cNvGraphicFramePr>
          <p:nvPr/>
        </p:nvGraphicFramePr>
        <p:xfrm>
          <a:off x="609600" y="152400"/>
          <a:ext cx="5110077" cy="6429375"/>
        </p:xfrm>
        <a:graphic>
          <a:graphicData uri="http://schemas.openxmlformats.org/presentationml/2006/ole">
            <p:oleObj spid="_x0000_s249857" r:id="rId3" imgW="6722364" imgH="8435340" progId="">
              <p:embed/>
            </p:oleObj>
          </a:graphicData>
        </a:graphic>
      </p:graphicFrame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676400" y="3276600"/>
            <a:ext cx="10318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Scheme Ia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3505200" y="3200400"/>
            <a:ext cx="10318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Scheme Ib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990600" y="1295400"/>
            <a:ext cx="7391400" cy="47244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AngII: charge delocalization</a:t>
            </a:r>
          </a:p>
        </p:txBody>
      </p:sp>
      <p:pic>
        <p:nvPicPr>
          <p:cNvPr id="24582" name="Picture 6" descr="angii_nmod4_pi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996113" cy="4621213"/>
          </a:xfrm>
          <a:prstGeom prst="rect">
            <a:avLst/>
          </a:prstGeom>
          <a:noFill/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 rot="1117418">
            <a:off x="5559425" y="4213225"/>
            <a:ext cx="673100" cy="269875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dirty="0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 rot="1887546">
            <a:off x="4191000" y="3886200"/>
            <a:ext cx="742950" cy="220663"/>
          </a:xfrm>
          <a:prstGeom prst="rect">
            <a:avLst/>
          </a:prstGeom>
          <a:noFill/>
          <a:ln w="19050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 rot="-4740113">
            <a:off x="4779169" y="3517107"/>
            <a:ext cx="593725" cy="26193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 rot="1489326">
            <a:off x="5176838" y="4587875"/>
            <a:ext cx="546100" cy="257175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 rot="3477937">
            <a:off x="4532313" y="4356100"/>
            <a:ext cx="277812" cy="668338"/>
          </a:xfrm>
          <a:prstGeom prst="rect">
            <a:avLst/>
          </a:prstGeom>
          <a:noFill/>
          <a:ln w="19050">
            <a:solidFill>
              <a:srgbClr val="00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1371600" y="3429000"/>
            <a:ext cx="287338" cy="287338"/>
          </a:xfrm>
          <a:prstGeom prst="rect">
            <a:avLst/>
          </a:prstGeom>
          <a:noFill/>
          <a:ln w="19050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5638800" y="1905000"/>
            <a:ext cx="287338" cy="287338"/>
          </a:xfrm>
          <a:prstGeom prst="rect">
            <a:avLst/>
          </a:prstGeom>
          <a:noFill/>
          <a:ln w="19050">
            <a:solidFill>
              <a:srgbClr val="00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1371600" y="4953000"/>
            <a:ext cx="287338" cy="28733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3505200" y="1905000"/>
            <a:ext cx="287338" cy="287338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1371600" y="1905000"/>
            <a:ext cx="287338" cy="2873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Asp-Arg-Val-</a:t>
            </a:r>
            <a:r>
              <a:rPr lang="en-US" sz="3200" i="1" dirty="0"/>
              <a:t>Tyr(+O)</a:t>
            </a:r>
            <a:r>
              <a:rPr lang="en-US" sz="3200" dirty="0"/>
              <a:t>-Ile-</a:t>
            </a:r>
            <a:r>
              <a:rPr lang="en-US" sz="3200" i="1" dirty="0"/>
              <a:t>His(+3O)</a:t>
            </a:r>
            <a:r>
              <a:rPr lang="en-US" sz="3200" dirty="0"/>
              <a:t>-Pro-Phe</a:t>
            </a:r>
          </a:p>
        </p:txBody>
      </p:sp>
      <p:pic>
        <p:nvPicPr>
          <p:cNvPr id="22533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Asp-Arg-Val-</a:t>
            </a:r>
            <a:r>
              <a:rPr lang="en-US" sz="3200" i="1" dirty="0"/>
              <a:t>Tyr(+O)</a:t>
            </a:r>
            <a:r>
              <a:rPr lang="en-US" sz="3200" dirty="0"/>
              <a:t>-Ile-</a:t>
            </a:r>
            <a:r>
              <a:rPr lang="en-US" sz="3200" i="1" dirty="0"/>
              <a:t>His(+3O)</a:t>
            </a:r>
            <a:r>
              <a:rPr lang="en-US" sz="3200" dirty="0"/>
              <a:t>-Pro-Phe</a:t>
            </a:r>
          </a:p>
        </p:txBody>
      </p:sp>
      <p:pic>
        <p:nvPicPr>
          <p:cNvPr id="92165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4648200" y="3352800"/>
            <a:ext cx="1588" cy="619125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4648200" y="2743200"/>
            <a:ext cx="0" cy="381000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4648200" y="2057400"/>
            <a:ext cx="0" cy="533400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V="1">
            <a:off x="4267200" y="2057400"/>
            <a:ext cx="381000" cy="3175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4648200" y="4191000"/>
            <a:ext cx="1588" cy="379413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>
            <a:off x="4648200" y="4800600"/>
            <a:ext cx="1588" cy="303213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>
            <a:off x="4648200" y="5257800"/>
            <a:ext cx="1588" cy="361950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4114800" y="1676400"/>
            <a:ext cx="70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FF5050"/>
                </a:solidFill>
                <a:latin typeface="Arial" charset="0"/>
              </a:rPr>
              <a:t>b</a:t>
            </a:r>
            <a:r>
              <a:rPr lang="en-US" baseline="-25000" dirty="0">
                <a:solidFill>
                  <a:srgbClr val="FF5050"/>
                </a:solidFill>
                <a:latin typeface="Arial" charset="0"/>
              </a:rPr>
              <a:t>4</a:t>
            </a:r>
            <a:r>
              <a:rPr lang="en-US" dirty="0">
                <a:solidFill>
                  <a:srgbClr val="FF5050"/>
                </a:solidFill>
                <a:latin typeface="Arial" charset="0"/>
              </a:rPr>
              <a:t>+O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Resolved FECs: AngII+O</a:t>
            </a:r>
            <a:endParaRPr lang="en-US" dirty="0"/>
          </a:p>
        </p:txBody>
      </p:sp>
      <p:pic>
        <p:nvPicPr>
          <p:cNvPr id="342018" name="Picture 2" descr="C:\Documents and Settings\Jeff\Desktop\AngIIO_FE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409780" cy="40366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5410200"/>
            <a:ext cx="217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Energy (eV)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51254" y="3065854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Intensity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latin typeface="+mj-lt"/>
              </a:rPr>
              <a:t>AngII+O</a:t>
            </a:r>
            <a:endParaRPr lang="en-US" sz="2800" b="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b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 fragmentation pathway</a:t>
            </a:r>
            <a:endParaRPr lang="en-US" sz="1800" dirty="0"/>
          </a:p>
        </p:txBody>
      </p:sp>
      <p:graphicFrame>
        <p:nvGraphicFramePr>
          <p:cNvPr id="334849" name="Object 1"/>
          <p:cNvGraphicFramePr>
            <a:graphicFrameLocks noChangeAspect="1"/>
          </p:cNvGraphicFramePr>
          <p:nvPr/>
        </p:nvGraphicFramePr>
        <p:xfrm>
          <a:off x="228600" y="609600"/>
          <a:ext cx="5865158" cy="4757424"/>
        </p:xfrm>
        <a:graphic>
          <a:graphicData uri="http://schemas.openxmlformats.org/presentationml/2006/ole">
            <p:oleObj spid="_x0000_s334849" r:id="rId3" imgW="6471920" imgH="5255260" progId="">
              <p:embed/>
            </p:oleObj>
          </a:graphicData>
        </a:graphic>
      </p:graphicFrame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886200" y="2895600"/>
            <a:ext cx="108482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Scheme II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699889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b</a:t>
            </a:r>
            <a:r>
              <a:rPr kumimoji="0" lang="en-US" sz="14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4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+O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485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609600" y="1295400"/>
            <a:ext cx="7848600" cy="49530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AngII+O: b</a:t>
            </a:r>
            <a:r>
              <a:rPr lang="en-US" baseline="-25000" dirty="0"/>
              <a:t>4</a:t>
            </a:r>
            <a:r>
              <a:rPr lang="en-US" dirty="0"/>
              <a:t> fragment</a:t>
            </a:r>
          </a:p>
        </p:txBody>
      </p:sp>
      <p:pic>
        <p:nvPicPr>
          <p:cNvPr id="30726" name="Picture 6" descr="angii_tyrmod8_p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080250" cy="4665663"/>
          </a:xfrm>
          <a:prstGeom prst="rect">
            <a:avLst/>
          </a:prstGeom>
          <a:noFill/>
        </p:spPr>
      </p:pic>
      <p:sp>
        <p:nvSpPr>
          <p:cNvPr id="30729" name="Rectangle 9"/>
          <p:cNvSpPr>
            <a:spLocks noChangeArrowheads="1"/>
          </p:cNvSpPr>
          <p:nvPr/>
        </p:nvSpPr>
        <p:spPr bwMode="auto">
          <a:xfrm rot="1773311">
            <a:off x="4733925" y="3729038"/>
            <a:ext cx="271463" cy="920750"/>
          </a:xfrm>
          <a:prstGeom prst="rect">
            <a:avLst/>
          </a:prstGeom>
          <a:noFill/>
          <a:ln w="3175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2209800" y="1524000"/>
            <a:ext cx="279400" cy="274638"/>
          </a:xfrm>
          <a:prstGeom prst="rect">
            <a:avLst/>
          </a:prstGeom>
          <a:noFill/>
          <a:ln w="3175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6096000" y="1676400"/>
            <a:ext cx="1981200" cy="1905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Acidic Amino Acids</a:t>
            </a:r>
            <a:endParaRPr lang="en-US" sz="2400" b="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J. Laskin</a:t>
            </a:r>
          </a:p>
          <a:p>
            <a:r>
              <a:rPr lang="en-US" dirty="0" smtClean="0"/>
              <a:t>J. Futrell</a:t>
            </a:r>
          </a:p>
          <a:p>
            <a:r>
              <a:rPr lang="en-US" dirty="0" smtClean="0"/>
              <a:t>V.  Wysocki</a:t>
            </a:r>
          </a:p>
          <a:p>
            <a:r>
              <a:rPr lang="en-US" dirty="0" smtClean="0"/>
              <a:t>J. Beauchamp</a:t>
            </a:r>
            <a:endParaRPr lang="en-US" dirty="0"/>
          </a:p>
        </p:txBody>
      </p:sp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249857" name="Object 1"/>
          <p:cNvGraphicFramePr>
            <a:graphicFrameLocks noChangeAspect="1"/>
          </p:cNvGraphicFramePr>
          <p:nvPr/>
        </p:nvGraphicFramePr>
        <p:xfrm>
          <a:off x="609600" y="152400"/>
          <a:ext cx="5110077" cy="6429375"/>
        </p:xfrm>
        <a:graphic>
          <a:graphicData uri="http://schemas.openxmlformats.org/presentationml/2006/ole">
            <p:oleObj spid="_x0000_s400386" r:id="rId3" imgW="6722364" imgH="8435340" progId="">
              <p:embed/>
            </p:oleObj>
          </a:graphicData>
        </a:graphic>
      </p:graphicFrame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676400" y="3276600"/>
            <a:ext cx="10318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Scheme Ia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3505200" y="3200400"/>
            <a:ext cx="10318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Scheme Ib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914400"/>
            <a:ext cx="2667000" cy="50292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Asp-Arg-Val-</a:t>
            </a:r>
            <a:r>
              <a:rPr lang="en-US" sz="3200" i="1" dirty="0"/>
              <a:t>Tyr(+O)</a:t>
            </a:r>
            <a:r>
              <a:rPr lang="en-US" sz="3200" dirty="0"/>
              <a:t>-Ile-</a:t>
            </a:r>
            <a:r>
              <a:rPr lang="en-US" sz="3200" i="1" dirty="0"/>
              <a:t>His(+3O)</a:t>
            </a:r>
            <a:r>
              <a:rPr lang="en-US" sz="3200" dirty="0"/>
              <a:t>-Pro-Phe</a:t>
            </a:r>
          </a:p>
        </p:txBody>
      </p:sp>
      <p:pic>
        <p:nvPicPr>
          <p:cNvPr id="126981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Asp-Arg-Val-</a:t>
            </a:r>
            <a:r>
              <a:rPr lang="en-US" sz="3200" i="1" dirty="0"/>
              <a:t>Tyr(+O)</a:t>
            </a:r>
            <a:r>
              <a:rPr lang="en-US" sz="3200" dirty="0"/>
              <a:t>-Ile-</a:t>
            </a:r>
            <a:r>
              <a:rPr lang="en-US" sz="3200" i="1" dirty="0"/>
              <a:t>His(+3O)</a:t>
            </a:r>
            <a:r>
              <a:rPr lang="en-US" sz="3200" dirty="0"/>
              <a:t>-Pro-Phe</a:t>
            </a:r>
          </a:p>
        </p:txBody>
      </p:sp>
      <p:pic>
        <p:nvPicPr>
          <p:cNvPr id="119813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6248400" y="2819400"/>
            <a:ext cx="83820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6248400" y="2514600"/>
            <a:ext cx="1136650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>
            <a:off x="5791200" y="2819400"/>
            <a:ext cx="339725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>
            <a:off x="5791200" y="2514600"/>
            <a:ext cx="314325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7086600" y="28194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40" name="Line 32"/>
          <p:cNvSpPr>
            <a:spLocks noChangeShapeType="1"/>
          </p:cNvSpPr>
          <p:nvPr/>
        </p:nvSpPr>
        <p:spPr bwMode="auto">
          <a:xfrm>
            <a:off x="7391400" y="25146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9842" name="Text Box 34"/>
          <p:cNvSpPr txBox="1">
            <a:spLocks noChangeArrowheads="1"/>
          </p:cNvSpPr>
          <p:nvPr/>
        </p:nvSpPr>
        <p:spPr bwMode="auto">
          <a:xfrm>
            <a:off x="7086600" y="27432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3366FF"/>
                </a:solidFill>
                <a:latin typeface="Arial" charset="0"/>
              </a:rPr>
              <a:t>-71</a:t>
            </a:r>
            <a:endParaRPr lang="en-US" sz="1600" baseline="-25000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119843" name="Text Box 35"/>
          <p:cNvSpPr txBox="1">
            <a:spLocks noChangeArrowheads="1"/>
          </p:cNvSpPr>
          <p:nvPr/>
        </p:nvSpPr>
        <p:spPr bwMode="auto">
          <a:xfrm>
            <a:off x="7391400" y="24384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3366FF"/>
                </a:solidFill>
                <a:latin typeface="Arial" charset="0"/>
              </a:rPr>
              <a:t>-45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638800" y="2895600"/>
            <a:ext cx="1588" cy="10795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5638800" y="4114800"/>
            <a:ext cx="1588" cy="4841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5638800" y="4800600"/>
            <a:ext cx="0" cy="7620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5334000" y="5562600"/>
            <a:ext cx="3048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257800" y="55626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</a:rPr>
              <a:t>b</a:t>
            </a:r>
            <a:r>
              <a:rPr lang="en-US" baseline="-25000" dirty="0">
                <a:solidFill>
                  <a:srgbClr val="3366FF"/>
                </a:solidFill>
                <a:latin typeface="Arial" charset="0"/>
              </a:rPr>
              <a:t>5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V="1">
            <a:off x="6248400" y="3048000"/>
            <a:ext cx="609600" cy="793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>
            <a:off x="5791200" y="3048000"/>
            <a:ext cx="349250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6858000" y="30480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6781800" y="29718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3366FF"/>
                </a:solidFill>
                <a:latin typeface="Arial" charset="0"/>
              </a:rPr>
              <a:t>-88</a:t>
            </a:r>
            <a:endParaRPr lang="en-US" sz="1600" baseline="-25000" dirty="0">
              <a:solidFill>
                <a:srgbClr val="3366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5867400" y="4572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Gas Phase</a:t>
            </a:r>
          </a:p>
          <a:p>
            <a:pPr algn="ctr"/>
            <a:r>
              <a:rPr lang="en-US" sz="1600" dirty="0" smtClean="0"/>
              <a:t>Ion-Molecule Reactions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5943600" y="2362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Metal Sulfide Clusters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1295400"/>
            <a:ext cx="326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ESI FT-ICR Mass Spectrometry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2362200"/>
            <a:ext cx="2133600" cy="381000"/>
          </a:xfrm>
          <a:prstGeom prst="rect">
            <a:avLst/>
          </a:prstGeom>
          <a:noFill/>
          <a:ln w="28575">
            <a:solidFill>
              <a:srgbClr val="F2F2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362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Oxidized Peptides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314700" y="1790700"/>
            <a:ext cx="3810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019300" y="2171700"/>
            <a:ext cx="3810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0" y="1295400"/>
            <a:ext cx="3124200" cy="381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715000" y="1981200"/>
            <a:ext cx="12954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5524500" y="1790700"/>
            <a:ext cx="3810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09800" y="1981200"/>
            <a:ext cx="12954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819900" y="2171700"/>
            <a:ext cx="3810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943600" y="2362200"/>
            <a:ext cx="2209800" cy="38100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8600" y="32766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• Johnston Group</a:t>
            </a:r>
          </a:p>
          <a:p>
            <a:r>
              <a:rPr lang="en-US" sz="1600" dirty="0" smtClean="0"/>
              <a:t>• Dr. Laskin: PNNL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228600" y="3276600"/>
            <a:ext cx="1752600" cy="609600"/>
          </a:xfrm>
          <a:prstGeom prst="rect">
            <a:avLst/>
          </a:prstGeom>
          <a:noFill/>
          <a:ln w="28575">
            <a:solidFill>
              <a:srgbClr val="F2F2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162800" y="32766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Luther Group</a:t>
            </a:r>
          </a:p>
          <a:p>
            <a:pPr algn="ctr"/>
            <a:r>
              <a:rPr lang="en-US" sz="1600" dirty="0" smtClean="0"/>
              <a:t>(Marine Studies)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7162800" y="3276600"/>
            <a:ext cx="1752600" cy="60960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028700" y="3009900"/>
            <a:ext cx="5334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34300" y="3009900"/>
            <a:ext cx="5334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705100" y="3238500"/>
            <a:ext cx="9906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04800" y="4876800"/>
            <a:ext cx="1600200" cy="609600"/>
          </a:xfrm>
          <a:prstGeom prst="rect">
            <a:avLst/>
          </a:prstGeom>
          <a:noFill/>
          <a:ln w="28575">
            <a:solidFill>
              <a:srgbClr val="F2F2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8600" y="4876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Fragmentation</a:t>
            </a:r>
          </a:p>
          <a:p>
            <a:pPr algn="ctr"/>
            <a:r>
              <a:rPr lang="en-US" sz="1600" dirty="0" smtClean="0"/>
              <a:t>Mechanisms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2286000" y="3733800"/>
            <a:ext cx="1905000" cy="838200"/>
          </a:xfrm>
          <a:prstGeom prst="rect">
            <a:avLst/>
          </a:prstGeom>
          <a:noFill/>
          <a:ln w="28575">
            <a:solidFill>
              <a:srgbClr val="F2F2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133600" y="3733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• Energy-resolved SID</a:t>
            </a:r>
          </a:p>
          <a:p>
            <a:pPr algn="ctr"/>
            <a:r>
              <a:rPr lang="en-US" sz="1600" dirty="0" smtClean="0"/>
              <a:t>• Molecular Dynamics</a:t>
            </a:r>
          </a:p>
          <a:p>
            <a:pPr algn="ctr"/>
            <a:r>
              <a:rPr lang="en-US" sz="1600" dirty="0" smtClean="0"/>
              <a:t>• RRKM Theory</a:t>
            </a:r>
            <a:endParaRPr lang="en-US" sz="1600" dirty="0"/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2895600" y="4876800"/>
            <a:ext cx="6096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4" idx="3"/>
          </p:cNvCxnSpPr>
          <p:nvPr/>
        </p:nvCxnSpPr>
        <p:spPr>
          <a:xfrm rot="10800000">
            <a:off x="1905000" y="5181600"/>
            <a:ext cx="1295400" cy="0"/>
          </a:xfrm>
          <a:prstGeom prst="line">
            <a:avLst/>
          </a:prstGeom>
          <a:ln w="28575">
            <a:solidFill>
              <a:srgbClr val="F2F204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29200" y="5715000"/>
            <a:ext cx="1600200" cy="60960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953000" y="5715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Metal Sulfide Formation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4648200" y="3733800"/>
            <a:ext cx="1752600" cy="60960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648200" y="3733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Molecular Capping Agents</a:t>
            </a:r>
            <a:endParaRPr lang="en-US" sz="1600" dirty="0"/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6019800" y="3657600"/>
            <a:ext cx="18288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5600700" y="3238500"/>
            <a:ext cx="9906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867400" y="4572000"/>
            <a:ext cx="2209800" cy="60960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4648200" y="5029200"/>
            <a:ext cx="13716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6134100" y="5448300"/>
            <a:ext cx="533400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latin typeface="+mj-lt"/>
              </a:rPr>
              <a:t>AngII+3O</a:t>
            </a:r>
            <a:endParaRPr lang="en-US" sz="280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[MH+3O]</a:t>
            </a:r>
            <a:r>
              <a:rPr lang="en-US" baseline="30000" dirty="0" smtClean="0">
                <a:solidFill>
                  <a:schemeClr val="tx1"/>
                </a:solidFill>
                <a:ea typeface="Times New Roman" pitchFamily="18" charset="0"/>
              </a:rPr>
              <a:t>+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-45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[MH+3O]</a:t>
            </a:r>
            <a:r>
              <a:rPr lang="en-US" baseline="30000" dirty="0" smtClean="0">
                <a:solidFill>
                  <a:schemeClr val="tx1"/>
                </a:solidFill>
                <a:ea typeface="Times New Roman" pitchFamily="18" charset="0"/>
              </a:rPr>
              <a:t>+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-71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335873" name="Object 1"/>
          <p:cNvGraphicFramePr>
            <a:graphicFrameLocks noChangeAspect="1"/>
          </p:cNvGraphicFramePr>
          <p:nvPr/>
        </p:nvGraphicFramePr>
        <p:xfrm>
          <a:off x="228600" y="1066800"/>
          <a:ext cx="5905500" cy="3810000"/>
        </p:xfrm>
        <a:graphic>
          <a:graphicData uri="http://schemas.openxmlformats.org/presentationml/2006/ole">
            <p:oleObj spid="_x0000_s335873" r:id="rId3" imgW="8917940" imgH="5748020" progId="">
              <p:embed/>
            </p:oleObj>
          </a:graphicData>
        </a:graphic>
      </p:graphicFrame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1295400" y="4800600"/>
            <a:ext cx="144303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[MH+3O]</a:t>
            </a:r>
            <a:r>
              <a:rPr kumimoji="0" lang="en-US" sz="14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+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-71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3048000" y="4495800"/>
            <a:ext cx="152400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[MH+3O]</a:t>
            </a:r>
            <a:r>
              <a:rPr kumimoji="0" lang="en-US" sz="14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+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-45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2590800" y="3276600"/>
            <a:ext cx="11620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Scheme III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latin typeface="+mj-lt"/>
              </a:rPr>
              <a:t>AngII+3O</a:t>
            </a:r>
            <a:endParaRPr lang="en-US" sz="280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[MH+3O]</a:t>
            </a:r>
            <a:r>
              <a:rPr lang="en-US" baseline="30000" dirty="0" smtClean="0">
                <a:solidFill>
                  <a:schemeClr val="tx1"/>
                </a:solidFill>
                <a:ea typeface="Times New Roman" pitchFamily="18" charset="0"/>
              </a:rPr>
              <a:t>+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-88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ea typeface="Times New Roman" pitchFamily="18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ea typeface="Times New Roman" pitchFamily="18" charset="0"/>
              </a:rPr>
              <a:t> fragmentation pathway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36899" name="Object 3"/>
          <p:cNvGraphicFramePr>
            <a:graphicFrameLocks noChangeAspect="1"/>
          </p:cNvGraphicFramePr>
          <p:nvPr/>
        </p:nvGraphicFramePr>
        <p:xfrm>
          <a:off x="838200" y="152400"/>
          <a:ext cx="4572000" cy="6158665"/>
        </p:xfrm>
        <a:graphic>
          <a:graphicData uri="http://schemas.openxmlformats.org/presentationml/2006/ole">
            <p:oleObj spid="_x0000_s336899" r:id="rId3" imgW="6705600" imgH="9027160" progId="">
              <p:embed/>
            </p:oleObj>
          </a:graphicData>
        </a:graphic>
      </p:graphicFrame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2743200" y="4800600"/>
            <a:ext cx="1649412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[MH+3O]</a:t>
            </a:r>
            <a:r>
              <a:rPr kumimoji="0" lang="en-US" sz="14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+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-88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2209800" y="5867400"/>
            <a:ext cx="40957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b</a:t>
            </a:r>
            <a:r>
              <a:rPr kumimoji="0" lang="en-US" sz="14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5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2514600" y="2743200"/>
            <a:ext cx="1162050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Scheme IV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0" y="8258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47800" y="4648200"/>
            <a:ext cx="76962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States</a:t>
            </a:r>
            <a:endParaRPr lang="en-US" dirty="0"/>
          </a:p>
        </p:txBody>
      </p:sp>
      <p:pic>
        <p:nvPicPr>
          <p:cNvPr id="339971" name="Picture 3" descr="C:\Documents and Settings\Jeff\Desktop\parents_FE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295400"/>
            <a:ext cx="5867399" cy="28670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62200" y="4114800"/>
            <a:ext cx="1735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Collision Energy (eV)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06214" y="2616014"/>
            <a:ext cx="1425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Relative Intensity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1447800"/>
            <a:ext cx="196835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RRKM Theory</a:t>
            </a:r>
            <a:endParaRPr lang="en-US" sz="2400" i="1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4724400"/>
          <a:ext cx="7239000" cy="1813560"/>
        </p:xfrm>
        <a:graphic>
          <a:graphicData uri="http://schemas.openxmlformats.org/drawingml/2006/table">
            <a:tbl>
              <a:tblPr/>
              <a:tblGrid>
                <a:gridCol w="1472810"/>
                <a:gridCol w="1441162"/>
                <a:gridCol w="1441933"/>
                <a:gridCol w="1441162"/>
                <a:gridCol w="1441933"/>
              </a:tblGrid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[MH+nO]</a:t>
                      </a:r>
                      <a:r>
                        <a:rPr lang="en-US" sz="1400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+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DRVYIHPF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IHPF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DRVYIH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IH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M/Z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1046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1062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1110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1126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kern="1200" baseline="-25000" dirty="0"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(eV)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1.14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1.20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1.21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1.24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ΔS</a:t>
                      </a:r>
                      <a:r>
                        <a:rPr lang="en-US" sz="1400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‡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(cal/mol K)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-25.9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-21.6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-17.0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-15.3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Relative E</a:t>
                      </a:r>
                      <a:r>
                        <a:rPr lang="en-US" sz="1400" kern="1200" baseline="-25000" dirty="0"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0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0.06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0.07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0.11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A, s</a:t>
                      </a:r>
                      <a:r>
                        <a:rPr lang="en-US" sz="1400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5.6x10</a:t>
                      </a:r>
                      <a:r>
                        <a:rPr lang="en-US" sz="1400" kern="1200" baseline="30000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4.8x10</a:t>
                      </a:r>
                      <a:r>
                        <a:rPr lang="en-US" sz="1400" kern="1200" baseline="300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4.8x10</a:t>
                      </a:r>
                      <a:r>
                        <a:rPr lang="en-US" sz="1400" kern="1200" baseline="3000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1.2x10</a:t>
                      </a:r>
                      <a:r>
                        <a:rPr lang="en-US" sz="1400" kern="1200" baseline="300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Log (A)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7.7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8.7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9.7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10.1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>
            <a:off x="5600701" y="2324101"/>
            <a:ext cx="2971799" cy="1676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 flipV="1">
            <a:off x="7073759" y="1676400"/>
            <a:ext cx="851041" cy="223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Entropic Considerations</a:t>
            </a:r>
            <a:endParaRPr lang="en-US" sz="2400" b="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indent="-342900">
              <a:buAutoNum type="alphaLcParenBoth"/>
            </a:pPr>
            <a:r>
              <a:rPr lang="en-US" dirty="0" smtClean="0"/>
              <a:t>y</a:t>
            </a:r>
            <a:r>
              <a:rPr lang="en-US" baseline="-25000" dirty="0" smtClean="0"/>
              <a:t>7</a:t>
            </a:r>
            <a:r>
              <a:rPr lang="en-US" dirty="0" smtClean="0"/>
              <a:t> fragment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+O fragment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[AngII+3O]-45</a:t>
            </a:r>
          </a:p>
          <a:p>
            <a:pPr marL="342900" indent="-342900"/>
            <a:endParaRPr lang="en-US" dirty="0"/>
          </a:p>
        </p:txBody>
      </p:sp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38945" name="Object 1"/>
          <p:cNvGraphicFramePr>
            <a:graphicFrameLocks noChangeAspect="1"/>
          </p:cNvGraphicFramePr>
          <p:nvPr/>
        </p:nvGraphicFramePr>
        <p:xfrm>
          <a:off x="117625" y="1676400"/>
          <a:ext cx="5987143" cy="2743200"/>
        </p:xfrm>
        <a:graphic>
          <a:graphicData uri="http://schemas.openxmlformats.org/presentationml/2006/ole">
            <p:oleObj spid="_x0000_s338945" r:id="rId3" imgW="7917180" imgH="3616960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228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Times New Roman"/>
                <a:cs typeface="Times New Roman"/>
              </a:rPr>
              <a:t>ΔS</a:t>
            </a:r>
            <a:r>
              <a:rPr lang="en-US" baseline="30000" dirty="0" smtClean="0">
                <a:ea typeface="Times New Roman"/>
                <a:cs typeface="Times New Roman"/>
              </a:rPr>
              <a:t>‡</a:t>
            </a:r>
            <a:r>
              <a:rPr lang="en-US" dirty="0" smtClean="0">
                <a:ea typeface="Times New Roman"/>
                <a:cs typeface="Times New Roman"/>
              </a:rPr>
              <a:t>(cal/mol K)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9906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-25.9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9906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-21.6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9906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-17.0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8200" y="52578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600" y="510540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Chain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38200" y="5638800"/>
            <a:ext cx="838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548640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38200" y="6019800"/>
            <a:ext cx="838200" cy="158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52600" y="586740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Amide Bond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b="1" i="1" dirty="0"/>
              <a:t>Unmodified Ang II</a:t>
            </a:r>
            <a:r>
              <a:rPr lang="en-US" sz="1800" dirty="0"/>
              <a:t> 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Charge-remote </a:t>
            </a:r>
            <a:r>
              <a:rPr lang="en-US" sz="1800" dirty="0">
                <a:solidFill>
                  <a:schemeClr val="tx1"/>
                </a:solidFill>
              </a:rPr>
              <a:t>selectivity towards y</a:t>
            </a:r>
            <a:r>
              <a:rPr lang="en-US" sz="1800" baseline="-25000" dirty="0">
                <a:solidFill>
                  <a:schemeClr val="tx1"/>
                </a:solidFill>
              </a:rPr>
              <a:t>7</a:t>
            </a:r>
            <a:r>
              <a:rPr lang="en-US" sz="1800" dirty="0">
                <a:solidFill>
                  <a:schemeClr val="tx1"/>
                </a:solidFill>
              </a:rPr>
              <a:t> fragment</a:t>
            </a:r>
          </a:p>
          <a:p>
            <a:pPr lvl="1">
              <a:lnSpc>
                <a:spcPct val="8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b="1" i="1" dirty="0"/>
              <a:t>M+O adduct</a:t>
            </a:r>
            <a:r>
              <a:rPr lang="en-US" sz="1800" i="1" dirty="0"/>
              <a:t> FECs </a:t>
            </a:r>
            <a:r>
              <a:rPr lang="en-US" sz="1800" dirty="0"/>
              <a:t>suggest that the b</a:t>
            </a:r>
            <a:r>
              <a:rPr lang="en-US" sz="1800" baseline="-25000" dirty="0"/>
              <a:t>4</a:t>
            </a:r>
            <a:r>
              <a:rPr lang="en-US" sz="1800" dirty="0"/>
              <a:t> pathway is a charge-remote process</a:t>
            </a:r>
            <a:r>
              <a:rPr lang="en-US" sz="18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C-term Tyr</a:t>
            </a:r>
            <a:r>
              <a:rPr lang="en-US" sz="1800" baseline="30000" dirty="0" smtClean="0">
                <a:solidFill>
                  <a:schemeClr val="tx1"/>
                </a:solidFill>
              </a:rPr>
              <a:t>*</a:t>
            </a:r>
            <a:r>
              <a:rPr lang="en-US" sz="1800" dirty="0" smtClean="0">
                <a:solidFill>
                  <a:schemeClr val="tx1"/>
                </a:solidFill>
              </a:rPr>
              <a:t> - Backbone interaction leads to b</a:t>
            </a:r>
            <a:r>
              <a:rPr lang="en-US" sz="1800" baseline="-25000" dirty="0" smtClean="0">
                <a:solidFill>
                  <a:schemeClr val="tx1"/>
                </a:solidFill>
              </a:rPr>
              <a:t>4 </a:t>
            </a:r>
            <a:r>
              <a:rPr lang="en-US" sz="1800" dirty="0" smtClean="0">
                <a:solidFill>
                  <a:schemeClr val="tx1"/>
                </a:solidFill>
              </a:rPr>
              <a:t>fragment ion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8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i="1" dirty="0"/>
              <a:t>M+3O product</a:t>
            </a:r>
            <a:r>
              <a:rPr lang="en-US" sz="1800" i="1" dirty="0"/>
              <a:t> FECs </a:t>
            </a:r>
            <a:r>
              <a:rPr lang="en-US" sz="1800" dirty="0"/>
              <a:t>show both charge-remote and charge-directed selective fragmentation channels are opened with the oxidation of the His residue</a:t>
            </a:r>
            <a:r>
              <a:rPr lang="en-US" sz="18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Loss </a:t>
            </a:r>
            <a:r>
              <a:rPr lang="en-US" sz="1800" dirty="0">
                <a:solidFill>
                  <a:schemeClr val="tx1"/>
                </a:solidFill>
              </a:rPr>
              <a:t>of 45m/z and </a:t>
            </a:r>
            <a:r>
              <a:rPr lang="en-US" sz="1800" dirty="0" smtClean="0">
                <a:solidFill>
                  <a:schemeClr val="tx1"/>
                </a:solidFill>
              </a:rPr>
              <a:t>71m/z driven </a:t>
            </a:r>
            <a:r>
              <a:rPr lang="en-US" sz="1800" dirty="0">
                <a:solidFill>
                  <a:schemeClr val="tx1"/>
                </a:solidFill>
              </a:rPr>
              <a:t>by strong </a:t>
            </a:r>
            <a:r>
              <a:rPr lang="en-US" sz="1800" dirty="0" smtClean="0">
                <a:solidFill>
                  <a:schemeClr val="tx1"/>
                </a:solidFill>
              </a:rPr>
              <a:t>H-bonding </a:t>
            </a:r>
            <a:r>
              <a:rPr lang="en-US" sz="1800" dirty="0">
                <a:solidFill>
                  <a:schemeClr val="tx1"/>
                </a:solidFill>
              </a:rPr>
              <a:t>within the </a:t>
            </a:r>
            <a:r>
              <a:rPr lang="en-US" sz="1800" dirty="0" smtClean="0">
                <a:solidFill>
                  <a:schemeClr val="tx1"/>
                </a:solidFill>
              </a:rPr>
              <a:t>His</a:t>
            </a:r>
            <a:r>
              <a:rPr lang="en-US" sz="1800" baseline="30000" dirty="0" smtClean="0">
                <a:solidFill>
                  <a:schemeClr val="tx1"/>
                </a:solidFill>
              </a:rPr>
              <a:t>*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side chain.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His</a:t>
            </a:r>
            <a:r>
              <a:rPr lang="en-US" sz="1800" baseline="30000" dirty="0" smtClean="0">
                <a:solidFill>
                  <a:schemeClr val="tx1"/>
                </a:solidFill>
              </a:rPr>
              <a:t>*</a:t>
            </a:r>
            <a:r>
              <a:rPr lang="en-US" sz="1800" dirty="0" smtClean="0">
                <a:solidFill>
                  <a:schemeClr val="tx1"/>
                </a:solidFill>
              </a:rPr>
              <a:t> is thought to compete with Arg for the lone proton leading to the b</a:t>
            </a:r>
            <a:r>
              <a:rPr lang="en-US" sz="1800" baseline="-250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 and [MH+3O]</a:t>
            </a:r>
            <a:r>
              <a:rPr lang="en-US" sz="1800" baseline="30000" dirty="0" smtClean="0">
                <a:solidFill>
                  <a:schemeClr val="tx1"/>
                </a:solidFill>
              </a:rPr>
              <a:t>+</a:t>
            </a:r>
            <a:r>
              <a:rPr lang="en-US" sz="1800" dirty="0" smtClean="0">
                <a:solidFill>
                  <a:schemeClr val="tx1"/>
                </a:solidFill>
              </a:rPr>
              <a:t>-88 charge-directed fragments.</a:t>
            </a:r>
          </a:p>
          <a:p>
            <a:pPr lvl="1">
              <a:lnSpc>
                <a:spcPct val="80000"/>
              </a:lnSpc>
            </a:pPr>
            <a:endParaRPr lang="en-US" sz="1800" b="1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b="1" i="1" dirty="0" smtClean="0"/>
              <a:t>RRKM results </a:t>
            </a:r>
            <a:r>
              <a:rPr lang="en-US" sz="1800" dirty="0" smtClean="0"/>
              <a:t>imply destabilization due to entropic effects.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Consistent with proposed fragmentation mechanisms for oxidation products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77200" cy="4572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b="1" i="1" u="sng" dirty="0" smtClean="0"/>
              <a:t>Structurally characterize peptide degradation </a:t>
            </a:r>
            <a:r>
              <a:rPr lang="en-US" sz="1800" dirty="0" smtClean="0"/>
              <a:t>by ozone exposure</a:t>
            </a:r>
          </a:p>
          <a:p>
            <a:pPr>
              <a:lnSpc>
                <a:spcPct val="80000"/>
              </a:lnSpc>
            </a:pPr>
            <a:endParaRPr lang="en-US" sz="1800" u="sng" dirty="0" smtClean="0"/>
          </a:p>
          <a:p>
            <a:pPr>
              <a:lnSpc>
                <a:spcPct val="80000"/>
              </a:lnSpc>
            </a:pPr>
            <a:r>
              <a:rPr lang="en-US" sz="1800" b="1" i="1" u="sng" dirty="0" smtClean="0"/>
              <a:t>Contribution to Fundamental MS/MS Literature</a:t>
            </a:r>
          </a:p>
          <a:p>
            <a:pPr>
              <a:lnSpc>
                <a:spcPct val="80000"/>
              </a:lnSpc>
            </a:pPr>
            <a:endParaRPr lang="en-US" sz="1800" u="sng" dirty="0" smtClean="0"/>
          </a:p>
          <a:p>
            <a:pPr>
              <a:lnSpc>
                <a:spcPct val="80000"/>
              </a:lnSpc>
            </a:pPr>
            <a:r>
              <a:rPr lang="en-US" sz="1800" b="1" i="1" u="sng" dirty="0" smtClean="0"/>
              <a:t>Understanding oxidized peptide fragmentation </a:t>
            </a:r>
            <a:r>
              <a:rPr lang="en-US" sz="1800" dirty="0" smtClean="0"/>
              <a:t>could benefit MS protein structural research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b="1" i="1" u="sng" dirty="0" smtClean="0"/>
              <a:t>Method for increasing fragmentation sequence coverage </a:t>
            </a:r>
            <a:r>
              <a:rPr lang="en-US" sz="1800" dirty="0" smtClean="0"/>
              <a:t>for proteomic studies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1600" y="2819400"/>
            <a:ext cx="68580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Metal Sulfide Clusters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447800" y="1676400"/>
            <a:ext cx="6781800" cy="457200"/>
          </a:xfrm>
        </p:spPr>
        <p:txBody>
          <a:bodyPr/>
          <a:lstStyle/>
          <a:p>
            <a:r>
              <a:rPr lang="en-US" dirty="0" smtClean="0">
                <a:solidFill>
                  <a:srgbClr val="F2F204"/>
                </a:solidFill>
              </a:rPr>
              <a:t>ESI FT-ICR Mass Spectrometry</a:t>
            </a:r>
            <a:endParaRPr lang="en-US" dirty="0">
              <a:solidFill>
                <a:srgbClr val="F2F204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971800"/>
            <a:ext cx="2209800" cy="122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Oval 63"/>
          <p:cNvSpPr/>
          <p:nvPr/>
        </p:nvSpPr>
        <p:spPr>
          <a:xfrm>
            <a:off x="28194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25146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4290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31242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37338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40386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4724400" y="533400"/>
            <a:ext cx="304800" cy="533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068402">
            <a:off x="4424224" y="4757864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18160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/>
              </a:rPr>
              <a:t>∞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29200" y="20574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41148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39624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19050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791200"/>
            <a:ext cx="1140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Size (nm)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2819400" y="685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352800" y="609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810000" y="685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038600" y="304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581400" y="1981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200400" y="1524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3276600" y="1752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429000" y="1905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581400" y="1752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429000" y="1524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733800" y="3886200"/>
            <a:ext cx="304800" cy="3048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352800" y="3429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429000" y="3657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581400" y="3810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733800" y="3657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3581400" y="3429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114800" y="3810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733800" y="3352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810000" y="3581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962400" y="3733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114800" y="3581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962400" y="3352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3657600" y="4267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3276600" y="3810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3352800" y="4038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3505200" y="4191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657600" y="4038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505200" y="3810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4038600" y="4191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3657600" y="3733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733800" y="3962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3886200" y="4114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4038600" y="3962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3886200" y="3733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9718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6670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35814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32766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41910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31242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28194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7338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34290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40386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4343400" y="5791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914400" y="53340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Ions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09600" y="1600200"/>
            <a:ext cx="2119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Clusters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(Dissolved Polynuclear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Molecular Species)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14400" y="3657600"/>
            <a:ext cx="15687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Nanoparticles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(1-100nm)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66800" y="5410200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Solid state </a:t>
            </a:r>
          </a:p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75" name="Title 3"/>
          <p:cNvSpPr txBox="1">
            <a:spLocks/>
          </p:cNvSpPr>
          <p:nvPr/>
        </p:nvSpPr>
        <p:spPr>
          <a:xfrm>
            <a:off x="6324600" y="304800"/>
            <a:ext cx="2514600" cy="457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Project Goal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0" name="Text Placeholder 5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819400" cy="4843463"/>
          </a:xfrm>
        </p:spPr>
        <p:txBody>
          <a:bodyPr/>
          <a:lstStyle/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• Metal Sulfide Precipitation</a:t>
            </a: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	- Cluster Aggregation</a:t>
            </a:r>
            <a:r>
              <a:rPr lang="en-US" baseline="30000" dirty="0" smtClean="0">
                <a:solidFill>
                  <a:schemeClr val="tx1"/>
                </a:solidFill>
              </a:rPr>
              <a:t>†</a:t>
            </a: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endParaRPr lang="en-US" baseline="30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• Experimental Approach</a:t>
            </a: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	- Capping Agents</a:t>
            </a: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ts val="14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	- Ion-Molecule  Reactions</a:t>
            </a:r>
          </a:p>
          <a:p>
            <a:pPr marL="342900" indent="-342900">
              <a:lnSpc>
                <a:spcPts val="1200"/>
              </a:lnSpc>
              <a:spcAft>
                <a:spcPts val="12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6248400" y="5334000"/>
            <a:ext cx="289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89438"/>
            <a:r>
              <a:rPr lang="en-US" sz="1200" baseline="30000" dirty="0" smtClean="0"/>
              <a:t>† </a:t>
            </a:r>
            <a:r>
              <a:rPr lang="en-US" sz="1200" dirty="0" smtClean="0"/>
              <a:t>T. F. Rozan, M. E. Lassman, D. P. Ridge, G. W. Luther.   </a:t>
            </a:r>
            <a:r>
              <a:rPr lang="en-US" sz="1200" b="1" dirty="0" smtClean="0"/>
              <a:t>Evidence for iron, copper and zinc complexation as multinuclear sulphide clusters in oxic rivers.</a:t>
            </a:r>
            <a:r>
              <a:rPr lang="en-US" sz="1200" dirty="0" smtClean="0"/>
              <a:t> </a:t>
            </a:r>
          </a:p>
          <a:p>
            <a:pPr defTabSz="4389438"/>
            <a:r>
              <a:rPr lang="en-US" sz="1200" i="1" dirty="0" smtClean="0"/>
              <a:t>Nature</a:t>
            </a:r>
            <a:r>
              <a:rPr lang="en-US" sz="1200" dirty="0" smtClean="0"/>
              <a:t>, 2000, </a:t>
            </a:r>
            <a:r>
              <a:rPr lang="en-US" sz="1200" i="1" dirty="0" smtClean="0"/>
              <a:t>406</a:t>
            </a:r>
            <a:r>
              <a:rPr lang="en-US" sz="1200" dirty="0" smtClean="0"/>
              <a:t>, 879-882.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>
          <a:xfrm>
            <a:off x="28194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25146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4290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31242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37338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40386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4724400" y="533400"/>
            <a:ext cx="304800" cy="533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068402">
            <a:off x="4424224" y="4757864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18160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/>
              </a:rPr>
              <a:t>∞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29200" y="20574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41148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39624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19050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791200"/>
            <a:ext cx="1140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Size (nm)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2819400" y="685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352800" y="609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810000" y="685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038600" y="304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581400" y="1981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200400" y="1524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3276600" y="1752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429000" y="1905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581400" y="1752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429000" y="1524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9718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6670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35814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32766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41910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31242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28194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7338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34290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40386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4343400" y="5791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itle 3"/>
          <p:cNvSpPr txBox="1">
            <a:spLocks/>
          </p:cNvSpPr>
          <p:nvPr/>
        </p:nvSpPr>
        <p:spPr>
          <a:xfrm>
            <a:off x="6324600" y="304800"/>
            <a:ext cx="2514600" cy="457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Project Goal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62000" y="228600"/>
            <a:ext cx="5105400" cy="27432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>
            <a:stCxn id="80" idx="3"/>
          </p:cNvCxnSpPr>
          <p:nvPr/>
        </p:nvCxnSpPr>
        <p:spPr>
          <a:xfrm>
            <a:off x="5867400" y="1600200"/>
            <a:ext cx="8382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781800" y="1447800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Spectrometry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33400" y="2362200"/>
            <a:ext cx="5105400" cy="2895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781800" y="3352800"/>
            <a:ext cx="21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UV/VIS Spectroscopy</a:t>
            </a:r>
            <a:endParaRPr lang="en-US" dirty="0"/>
          </a:p>
        </p:txBody>
      </p:sp>
      <p:cxnSp>
        <p:nvCxnSpPr>
          <p:cNvPr id="97" name="Straight Connector 96"/>
          <p:cNvCxnSpPr/>
          <p:nvPr/>
        </p:nvCxnSpPr>
        <p:spPr>
          <a:xfrm>
            <a:off x="5638800" y="3505200"/>
            <a:ext cx="11430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733800" y="3886200"/>
            <a:ext cx="304800" cy="3048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352800" y="3429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3429000" y="3657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3581400" y="3810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3733800" y="3657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3581400" y="3429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3810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3733800" y="3352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3810000" y="3581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3962400" y="3733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4114800" y="3581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3962400" y="3352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3657600" y="4267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3276600" y="3810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3352800" y="4038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3505200" y="4191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3657600" y="4038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/>
          <p:nvPr/>
        </p:nvSpPr>
        <p:spPr>
          <a:xfrm>
            <a:off x="3505200" y="3810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4038600" y="4191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3657600" y="3733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3733800" y="3962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3886200" y="4114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4038600" y="3962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3886200" y="3733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914400" y="53340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Ions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1184084" y="160020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14400" y="3657600"/>
            <a:ext cx="156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Nanoparticles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066800" y="5410200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Solid state </a:t>
            </a:r>
          </a:p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29400" y="4876800"/>
            <a:ext cx="762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876800"/>
            <a:ext cx="4572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7T FT-ICR MS: UD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Bruker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34751" y="-329751"/>
            <a:ext cx="4724400" cy="812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43200"/>
            <a:ext cx="6858000" cy="762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Oxidized Peptides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4400" y="5486400"/>
            <a:ext cx="6781800" cy="11430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Jeffrey M. Spraggins,  Julie A. Lloyd,  Murray V. Johnston,  Julia Laskin, Douglas P. Ridge </a:t>
            </a:r>
            <a:r>
              <a:rPr lang="en-US" sz="1600" i="1" dirty="0" smtClean="0">
                <a:solidFill>
                  <a:schemeClr val="tx1">
                    <a:lumMod val="85000"/>
                  </a:schemeClr>
                </a:solidFill>
              </a:rPr>
              <a:t>J.Am. Soc. Mass Spec.</a:t>
            </a:r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 (2009),  Accepted for puplication.</a:t>
            </a:r>
          </a:p>
          <a:p>
            <a:pPr algn="l"/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Julie A. Lloyd,  Jeffrey M. Spraggins,  Murray V. Johnston,  Julia Laskin,  </a:t>
            </a:r>
            <a:r>
              <a:rPr lang="en-US" sz="1600" i="1" dirty="0" smtClean="0">
                <a:solidFill>
                  <a:schemeClr val="tx1">
                    <a:lumMod val="85000"/>
                  </a:schemeClr>
                </a:solidFill>
              </a:rPr>
              <a:t>J. Am. Soc. Mass Spec.</a:t>
            </a:r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 (2006), 17(9), 1289-1298</a:t>
            </a: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447800" y="1676400"/>
            <a:ext cx="6781800" cy="45720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0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ESI FT-ICR Mass Spectrometry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2F20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71600" y="3962400"/>
            <a:ext cx="6858000" cy="990600"/>
          </a:xfrm>
        </p:spPr>
        <p:txBody>
          <a:bodyPr/>
          <a:lstStyle/>
          <a:p>
            <a:r>
              <a:rPr lang="en-US" dirty="0" smtClean="0"/>
              <a:t>ESI of Metal Salt Solutions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Observed Nucleation Processes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Salt Clusters Observed using ESI FT-ICR MS</a:t>
            </a:r>
            <a:endParaRPr lang="en-US" sz="2400" dirty="0"/>
          </a:p>
        </p:txBody>
      </p:sp>
      <p:pic>
        <p:nvPicPr>
          <p:cNvPr id="11" name="Picture 10" descr="accurate mass copy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62510" y="-347910"/>
            <a:ext cx="3490912" cy="814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W_tim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381000"/>
            <a:ext cx="3581400" cy="661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 smtClean="0">
                <a:latin typeface="+mj-lt"/>
              </a:rPr>
              <a:t>Signal Variance</a:t>
            </a:r>
            <a:endParaRPr lang="en-US" sz="2400" b="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324600" y="1219201"/>
            <a:ext cx="2514600" cy="3886199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•</a:t>
            </a:r>
            <a:r>
              <a:rPr lang="en-US" dirty="0" smtClean="0"/>
              <a:t> [Cd(CH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2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5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7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C20EB9"/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4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9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FF9900"/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5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11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•</a:t>
            </a:r>
            <a:r>
              <a:rPr lang="en-US" sz="2000" dirty="0" smtClean="0"/>
              <a:t> </a:t>
            </a:r>
            <a:r>
              <a:rPr lang="en-US" dirty="0" smtClean="0"/>
              <a:t>[Cd</a:t>
            </a:r>
            <a:r>
              <a:rPr lang="en-US" baseline="-25000" dirty="0" smtClean="0"/>
              <a:t>6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13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7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15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•</a:t>
            </a:r>
            <a:r>
              <a:rPr lang="en-US" dirty="0" smtClean="0"/>
              <a:t> [Cd</a:t>
            </a:r>
            <a:r>
              <a:rPr lang="en-US" baseline="-25000" dirty="0" smtClean="0"/>
              <a:t>8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17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0" y="-457200"/>
            <a:ext cx="4343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1295400"/>
            <a:ext cx="243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Sampling was done using separate aliquots for each spectrum and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114800"/>
            <a:ext cx="243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aliquot was continually injected as spectra were repeatedly taken.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248400" y="5715000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0.3 mM cadmium acetate water/MeOH solution (1:1)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Variance in signal over time suggests that clusters observed using ESI are forming in solution. </a:t>
            </a:r>
          </a:p>
          <a:p>
            <a:endParaRPr lang="en-US" dirty="0" smtClean="0"/>
          </a:p>
          <a:p>
            <a:r>
              <a:rPr lang="en-US" dirty="0" smtClean="0"/>
              <a:t>Results highlight processes taking place in low dielectric constant solvents</a:t>
            </a:r>
          </a:p>
          <a:p>
            <a:pPr lvl="1"/>
            <a:r>
              <a:rPr lang="en-US" dirty="0" smtClean="0"/>
              <a:t>Water/MeOH (ε=66</a:t>
            </a:r>
            <a:r>
              <a:rPr lang="en-US" baseline="30000" dirty="0" smtClean="0"/>
              <a:t>†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Hydrothermal Fluids (ε=10-23</a:t>
            </a:r>
            <a:r>
              <a:rPr lang="en-US" baseline="30000" dirty="0" smtClean="0"/>
              <a:t>‡</a:t>
            </a:r>
            <a:r>
              <a:rPr lang="en-US" dirty="0" smtClean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150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 smtClean="0"/>
              <a:t>†</a:t>
            </a:r>
            <a:r>
              <a:rPr lang="en-US" sz="1200" dirty="0" smtClean="0"/>
              <a:t>Akerlof, G. Dielectric Constant of some Organic Solvent-Water Mixtures at various Temperatures.  </a:t>
            </a:r>
            <a:r>
              <a:rPr lang="en-US" sz="1200" i="1" dirty="0" smtClean="0"/>
              <a:t>J. Am. Chem. Soc. </a:t>
            </a:r>
            <a:r>
              <a:rPr lang="en-US" sz="1200" b="1" dirty="0" smtClean="0"/>
              <a:t>1932</a:t>
            </a:r>
            <a:r>
              <a:rPr lang="en-US" sz="1200" i="1" dirty="0" smtClean="0"/>
              <a:t>, 54</a:t>
            </a:r>
            <a:r>
              <a:rPr lang="en-US" sz="1200" dirty="0" smtClean="0"/>
              <a:t>, 4125-4139.</a:t>
            </a:r>
          </a:p>
          <a:p>
            <a:r>
              <a:rPr lang="en-US" sz="1200" baseline="30000" dirty="0" smtClean="0"/>
              <a:t>‡</a:t>
            </a:r>
            <a:r>
              <a:rPr lang="en-US" sz="1200" dirty="0" smtClean="0"/>
              <a:t>Weingartner, H.; Franck, E. U. Supercritical Water as a Solvent. </a:t>
            </a:r>
            <a:r>
              <a:rPr lang="en-US" sz="1200" i="1" dirty="0" smtClean="0"/>
              <a:t>Angew Chem Int Ed Engl. </a:t>
            </a:r>
            <a:r>
              <a:rPr lang="en-US" sz="1200" b="1" dirty="0" smtClean="0"/>
              <a:t>2005</a:t>
            </a:r>
            <a:r>
              <a:rPr lang="en-US" sz="1200" i="1" dirty="0" smtClean="0"/>
              <a:t>, 44</a:t>
            </a:r>
            <a:r>
              <a:rPr lang="en-US" sz="1200" dirty="0" smtClean="0"/>
              <a:t>, 2672-2692.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Metal Sulfide Clusters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Molecular Capping Agents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Solution Chemistry: Mononuclear Anions</a:t>
            </a:r>
            <a:endParaRPr lang="en-US" sz="2400" dirty="0"/>
          </a:p>
        </p:txBody>
      </p:sp>
      <p:pic>
        <p:nvPicPr>
          <p:cNvPr id="8" name="Content Placeholder 7" descr="Cd_massaccuracy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3238" y="1600200"/>
            <a:ext cx="6100762" cy="4724400"/>
          </a:xfrm>
        </p:spPr>
      </p:pic>
      <p:sp>
        <p:nvSpPr>
          <p:cNvPr id="9" name="TextBox 8"/>
          <p:cNvSpPr txBox="1"/>
          <p:nvPr/>
        </p:nvSpPr>
        <p:spPr>
          <a:xfrm>
            <a:off x="228600" y="2209800"/>
            <a:ext cx="2895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400" dirty="0" smtClean="0"/>
              <a:t>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diluted 50/50 with MeOH.</a:t>
            </a:r>
          </a:p>
          <a:p>
            <a:pPr marL="342900" indent="-342900"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1.5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and 2-mercaptopyridine (1:1)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S(g) bubbled through a 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followed by addition of  2-mercaptopyridine (1:1), then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/>
            <a:endParaRPr lang="en-US" sz="1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Solution Chemistry: Binuclear Anions</a:t>
            </a:r>
            <a:endParaRPr lang="en-US" sz="2400" dirty="0"/>
          </a:p>
        </p:txBody>
      </p:sp>
      <p:pic>
        <p:nvPicPr>
          <p:cNvPr id="6" name="Content Placeholder 5" descr="Cd2hr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1650" y="1600200"/>
            <a:ext cx="6102350" cy="4724400"/>
          </a:xfrm>
        </p:spPr>
      </p:pic>
      <p:sp>
        <p:nvSpPr>
          <p:cNvPr id="7" name="TextBox 6"/>
          <p:cNvSpPr txBox="1"/>
          <p:nvPr/>
        </p:nvSpPr>
        <p:spPr>
          <a:xfrm>
            <a:off x="228600" y="2209800"/>
            <a:ext cx="2895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400" dirty="0" smtClean="0"/>
              <a:t>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diluted 50/50 with MeOH.</a:t>
            </a:r>
          </a:p>
          <a:p>
            <a:pPr marL="342900" indent="-342900"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1.5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and 2-mercaptopyridine (1:1)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S(g) bubbled through a 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followed by addition of  2-mercaptopyridine (1:1), then diluted 50/50 with MeOH.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Solution Chemistry: Trinuclear Anions</a:t>
            </a:r>
            <a:endParaRPr lang="en-US" sz="2400" dirty="0"/>
          </a:p>
        </p:txBody>
      </p:sp>
      <p:pic>
        <p:nvPicPr>
          <p:cNvPr id="7" name="Content Placeholder 6" descr="Cd3hr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3238" y="1600200"/>
            <a:ext cx="6100762" cy="4724400"/>
          </a:xfrm>
        </p:spPr>
      </p:pic>
      <p:sp>
        <p:nvSpPr>
          <p:cNvPr id="8" name="TextBox 7"/>
          <p:cNvSpPr txBox="1"/>
          <p:nvPr/>
        </p:nvSpPr>
        <p:spPr>
          <a:xfrm>
            <a:off x="228600" y="2209800"/>
            <a:ext cx="2819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400" dirty="0" smtClean="0"/>
              <a:t>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diluted 50/50 with MeOH.</a:t>
            </a:r>
          </a:p>
          <a:p>
            <a:pPr marL="342900" indent="-342900"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1.5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and 2-mercaptopyridine (1:1)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S(g) bubbled through a 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followed by addition of  2-mercaptopyridine (1:1), then diluted 50/50 with MeOH.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Sulfidic clusters are observed when 2-mercaptopyridine is introduced.</a:t>
            </a:r>
          </a:p>
          <a:p>
            <a:endParaRPr lang="en-US" dirty="0" smtClean="0"/>
          </a:p>
          <a:p>
            <a:r>
              <a:rPr lang="en-US" dirty="0" smtClean="0"/>
              <a:t>Reactivity with H</a:t>
            </a:r>
            <a:r>
              <a:rPr lang="en-US" baseline="-25000" dirty="0" smtClean="0"/>
              <a:t>2</a:t>
            </a:r>
            <a:r>
              <a:rPr lang="en-US" dirty="0" smtClean="0"/>
              <a:t>S is selective based on cluster size for [Cd</a:t>
            </a:r>
            <a:r>
              <a:rPr lang="en-US" baseline="-25000" dirty="0" smtClean="0"/>
              <a:t>x</a:t>
            </a:r>
            <a:r>
              <a:rPr lang="en-US" dirty="0" smtClean="0"/>
              <a:t>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2x+1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  <a:r>
              <a:rPr lang="en-US" dirty="0" smtClean="0"/>
              <a:t> species.</a:t>
            </a:r>
          </a:p>
          <a:p>
            <a:pPr lvl="1"/>
            <a:r>
              <a:rPr lang="en-US" dirty="0" smtClean="0"/>
              <a:t>Sampling a solution based process</a:t>
            </a:r>
          </a:p>
          <a:p>
            <a:pPr lvl="1"/>
            <a:r>
              <a:rPr lang="en-US" dirty="0" smtClean="0"/>
              <a:t>Gas phase ion-molecule reactions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Metal Sulfide Clusters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Gas Phase Ion-Molecule Reactions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Reaction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782637" y="3255962"/>
            <a:ext cx="10438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AngII</a:t>
            </a:r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2046287" y="3575050"/>
            <a:ext cx="10922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cxnSp>
        <p:nvCxnSpPr>
          <p:cNvPr id="132103" name="AutoShape 7"/>
          <p:cNvCxnSpPr>
            <a:cxnSpLocks noChangeShapeType="1"/>
            <a:stCxn id="132102" idx="1"/>
          </p:cNvCxnSpPr>
          <p:nvPr/>
        </p:nvCxnSpPr>
        <p:spPr bwMode="auto">
          <a:xfrm flipV="1">
            <a:off x="3138487" y="2341562"/>
            <a:ext cx="615950" cy="12461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</p:cxnSp>
      <p:sp>
        <p:nvSpPr>
          <p:cNvPr id="132104" name="Line 8"/>
          <p:cNvSpPr>
            <a:spLocks noChangeShapeType="1"/>
          </p:cNvSpPr>
          <p:nvPr/>
        </p:nvSpPr>
        <p:spPr bwMode="auto">
          <a:xfrm>
            <a:off x="3754437" y="2341562"/>
            <a:ext cx="10668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>
            <a:off x="3144837" y="3573462"/>
            <a:ext cx="170815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4903787" y="2095500"/>
            <a:ext cx="1850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</a:rPr>
              <a:t>AngII + O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4919662" y="3276600"/>
            <a:ext cx="20553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</a:rPr>
              <a:t>AngII + 3O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2363787" y="3027362"/>
            <a:ext cx="5998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</a:rPr>
              <a:t>3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32110" name="AutoShape 14"/>
          <p:cNvCxnSpPr>
            <a:cxnSpLocks noChangeShapeType="1"/>
            <a:stCxn id="132112" idx="0"/>
            <a:endCxn id="132105" idx="0"/>
          </p:cNvCxnSpPr>
          <p:nvPr/>
        </p:nvCxnSpPr>
        <p:spPr bwMode="auto">
          <a:xfrm flipH="1" flipV="1">
            <a:off x="3144837" y="3560762"/>
            <a:ext cx="541338" cy="12223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</p:cxnSp>
      <p:sp>
        <p:nvSpPr>
          <p:cNvPr id="132111" name="Line 15"/>
          <p:cNvSpPr>
            <a:spLocks noChangeShapeType="1"/>
          </p:cNvSpPr>
          <p:nvPr/>
        </p:nvSpPr>
        <p:spPr bwMode="auto">
          <a:xfrm>
            <a:off x="3886200" y="3581400"/>
            <a:ext cx="9525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V="1">
            <a:off x="3686175" y="4764087"/>
            <a:ext cx="1168400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4921250" y="4440237"/>
            <a:ext cx="20553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4D4D4D"/>
                </a:solidFill>
              </a:rPr>
              <a:t>AngII + 4O</a:t>
            </a: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6991350" y="4495800"/>
            <a:ext cx="154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Tyr* </a:t>
            </a:r>
            <a:r>
              <a:rPr lang="en-US" dirty="0"/>
              <a:t>and </a:t>
            </a:r>
            <a:r>
              <a:rPr lang="en-US" dirty="0" smtClean="0"/>
              <a:t>His*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087" y="378936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(~143µM)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54837" y="2201862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Tyr*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037" y="3344862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His*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nip Same Side Corner Rectangle 22"/>
          <p:cNvSpPr/>
          <p:nvPr/>
        </p:nvSpPr>
        <p:spPr>
          <a:xfrm rot="5400000">
            <a:off x="2171700" y="876300"/>
            <a:ext cx="1371600" cy="57150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Cadmium Salt Clusters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1219200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Reactive Clusters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Snip Single Corner Rectangle 16"/>
          <p:cNvSpPr/>
          <p:nvPr/>
        </p:nvSpPr>
        <p:spPr>
          <a:xfrm>
            <a:off x="381000" y="1219200"/>
            <a:ext cx="4953000" cy="5029200"/>
          </a:xfrm>
          <a:prstGeom prst="snip1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1600200"/>
            <a:ext cx="1927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[Cd(CH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2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5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7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4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9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1981200"/>
            <a:ext cx="207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[Cd</a:t>
            </a:r>
            <a:r>
              <a:rPr lang="en-US" baseline="-25000" dirty="0" smtClean="0"/>
              <a:t>2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  <a:r>
              <a:rPr lang="en-US" baseline="30000" dirty="0" smtClean="0"/>
              <a:t>+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5</a:t>
            </a:r>
            <a:r>
              <a:rPr lang="en-US" dirty="0" smtClean="0"/>
              <a:t>]</a:t>
            </a:r>
            <a:r>
              <a:rPr lang="en-US" baseline="30000" dirty="0" smtClean="0"/>
              <a:t>+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4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COO)</a:t>
            </a:r>
            <a:r>
              <a:rPr lang="en-US" baseline="-25000" dirty="0" smtClean="0"/>
              <a:t>7</a:t>
            </a:r>
            <a:r>
              <a:rPr lang="en-US" dirty="0" smtClean="0"/>
              <a:t>]</a:t>
            </a:r>
            <a:r>
              <a:rPr lang="en-US" baseline="30000" dirty="0" smtClean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3124200"/>
            <a:ext cx="1927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[Cd</a:t>
            </a:r>
            <a:r>
              <a:rPr lang="en-US" baseline="-25000" dirty="0" smtClean="0"/>
              <a:t>2</a:t>
            </a:r>
            <a:r>
              <a:rPr lang="en-US" dirty="0" smtClean="0"/>
              <a:t>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5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3</a:t>
            </a:r>
            <a:r>
              <a:rPr lang="en-US" dirty="0" smtClean="0"/>
              <a:t>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7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4</a:t>
            </a:r>
            <a:r>
              <a:rPr lang="en-US" dirty="0" smtClean="0"/>
              <a:t>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9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0" y="3352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[CdNO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OH)]</a:t>
            </a:r>
            <a:r>
              <a:rPr lang="en-US" baseline="30000" dirty="0" smtClean="0"/>
              <a:t>+</a:t>
            </a:r>
          </a:p>
          <a:p>
            <a:r>
              <a:rPr lang="en-US" dirty="0" smtClean="0"/>
              <a:t>[CdNO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OH)(H</a:t>
            </a:r>
            <a:r>
              <a:rPr lang="en-US" baseline="-25000" dirty="0" smtClean="0"/>
              <a:t>2</a:t>
            </a:r>
            <a:r>
              <a:rPr lang="en-US" dirty="0" smtClean="0"/>
              <a:t>O)]</a:t>
            </a:r>
            <a:r>
              <a:rPr lang="en-US" baseline="30000" dirty="0" smtClean="0"/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800" y="47244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[CdCl(CH</a:t>
            </a:r>
            <a:r>
              <a:rPr lang="en-US" baseline="-25000" dirty="0" smtClean="0"/>
              <a:t>3</a:t>
            </a:r>
            <a:r>
              <a:rPr lang="en-US" dirty="0" smtClean="0"/>
              <a:t>OH)]</a:t>
            </a:r>
            <a:r>
              <a:rPr lang="en-US" baseline="30000" dirty="0" smtClean="0"/>
              <a:t>+</a:t>
            </a:r>
          </a:p>
          <a:p>
            <a:r>
              <a:rPr lang="en-US" dirty="0" smtClean="0"/>
              <a:t>[Cd</a:t>
            </a:r>
            <a:r>
              <a:rPr lang="en-US" baseline="-25000" dirty="0" smtClean="0"/>
              <a:t>2</a:t>
            </a:r>
            <a:r>
              <a:rPr lang="en-US" dirty="0" smtClean="0"/>
              <a:t>Cl</a:t>
            </a:r>
            <a:r>
              <a:rPr lang="en-US" baseline="-25000" dirty="0" smtClean="0"/>
              <a:t>3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OH)]</a:t>
            </a:r>
            <a:r>
              <a:rPr lang="en-US" baseline="30000" dirty="0" smtClean="0"/>
              <a:t>+</a:t>
            </a:r>
          </a:p>
          <a:p>
            <a:endParaRPr lang="en-US" dirty="0" smtClean="0"/>
          </a:p>
          <a:p>
            <a:r>
              <a:rPr lang="en-US" dirty="0" smtClean="0"/>
              <a:t>[ZnCl(CH</a:t>
            </a:r>
            <a:r>
              <a:rPr lang="en-US" baseline="-25000" dirty="0" smtClean="0"/>
              <a:t>3</a:t>
            </a:r>
            <a:r>
              <a:rPr lang="en-US" dirty="0" smtClean="0"/>
              <a:t>OH)]</a:t>
            </a:r>
            <a:r>
              <a:rPr lang="en-US" baseline="30000" dirty="0" smtClean="0"/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98370" y="1981200"/>
            <a:ext cx="231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Non-Reactive Clusters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62800" y="2590800"/>
            <a:ext cx="134370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[Cd(NO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pPr algn="r"/>
            <a:endParaRPr lang="en-US" baseline="30000" dirty="0" smtClean="0"/>
          </a:p>
          <a:p>
            <a:pPr algn="r"/>
            <a:r>
              <a:rPr lang="en-US" dirty="0" smtClean="0"/>
              <a:t>[Cd</a:t>
            </a:r>
            <a:r>
              <a:rPr lang="en-US" baseline="-25000" dirty="0" smtClean="0"/>
              <a:t>x</a:t>
            </a:r>
            <a:r>
              <a:rPr lang="en-US" dirty="0" smtClean="0"/>
              <a:t>Cl</a:t>
            </a:r>
            <a:r>
              <a:rPr lang="en-US" baseline="-25000" dirty="0" smtClean="0"/>
              <a:t>2x+1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pPr algn="r"/>
            <a:endParaRPr lang="en-US" baseline="30000" dirty="0" smtClean="0"/>
          </a:p>
          <a:p>
            <a:pPr algn="r"/>
            <a:r>
              <a:rPr lang="en-US" dirty="0" smtClean="0"/>
              <a:t>[Zn</a:t>
            </a:r>
            <a:r>
              <a:rPr lang="en-US" baseline="-25000" dirty="0" smtClean="0"/>
              <a:t>x</a:t>
            </a:r>
            <a:r>
              <a:rPr lang="en-US" dirty="0" smtClean="0"/>
              <a:t>Cl</a:t>
            </a:r>
            <a:r>
              <a:rPr lang="en-US" baseline="-25000" dirty="0" smtClean="0"/>
              <a:t>2x+1</a:t>
            </a:r>
            <a:r>
              <a:rPr lang="en-US" dirty="0" smtClean="0"/>
              <a:t>]</a:t>
            </a:r>
            <a:r>
              <a:rPr lang="en-US" baseline="30000" dirty="0" smtClean="0"/>
              <a:t>-</a:t>
            </a:r>
          </a:p>
          <a:p>
            <a:pPr algn="r"/>
            <a:endParaRPr lang="en-US" baseline="30000" dirty="0" smtClean="0"/>
          </a:p>
          <a:p>
            <a:pPr algn="r"/>
            <a:endParaRPr lang="en-US" baseline="30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8May20_Cd2RX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0"/>
            <a:ext cx="2740660" cy="632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1752600"/>
            <a:ext cx="1343632" cy="300078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2895600"/>
            <a:ext cx="1508740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SH(NO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4267200"/>
            <a:ext cx="1689880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(SH)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705893" y="2399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882087" y="2261415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976762" y="2281038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2895600"/>
            <a:ext cx="1301953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657600" y="3048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0" y="1905000"/>
            <a:ext cx="3265008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19400" y="3200400"/>
            <a:ext cx="710445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{444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3200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{507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1600" y="45720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{478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47800" y="2057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{536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3048000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68093" y="2399507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5244287" y="2261416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5338962" y="2281039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5144294" y="3847307"/>
            <a:ext cx="8382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5244287" y="3709215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5338962" y="3728838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8May20_Cd2RX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0"/>
            <a:ext cx="2740660" cy="632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1752600"/>
            <a:ext cx="1343632" cy="300078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2895600"/>
            <a:ext cx="1508740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SH(NO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4267200"/>
            <a:ext cx="1689880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(SH)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705893" y="2399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882087" y="2261415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976762" y="2281038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2895600"/>
            <a:ext cx="1301953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657600" y="3048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0" y="1905000"/>
            <a:ext cx="3265008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19400" y="3200400"/>
            <a:ext cx="710445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{444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3200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{507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1600" y="45720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{478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47800" y="2057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{536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3048000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68093" y="2399507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5244287" y="2261416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5338962" y="2281039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5144294" y="3847307"/>
            <a:ext cx="8382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5244287" y="3709215"/>
            <a:ext cx="341754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</a:t>
            </a:r>
            <a:endParaRPr lang="en-US" sz="1200" baseline="300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5338962" y="3728838"/>
            <a:ext cx="685800" cy="238523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200" dirty="0" smtClean="0"/>
              <a:t>-2HNO</a:t>
            </a:r>
            <a:r>
              <a:rPr lang="en-US" sz="1200" baseline="-25000" dirty="0" smtClean="0"/>
              <a:t>3</a:t>
            </a:r>
            <a:endParaRPr lang="en-US" sz="12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228600" y="1752600"/>
            <a:ext cx="685800" cy="300078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Cd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</a:rPr>
              <a:t>0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1600" y="2895600"/>
            <a:ext cx="685800" cy="300078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</a:rPr>
              <a:t>Cd</a:t>
            </a:r>
            <a:r>
              <a:rPr lang="en-US" sz="1600" baseline="-25000" dirty="0" smtClean="0">
                <a:solidFill>
                  <a:srgbClr val="FF9900"/>
                </a:solidFill>
              </a:rPr>
              <a:t>2</a:t>
            </a:r>
            <a:r>
              <a:rPr lang="en-US" sz="1600" dirty="0" smtClean="0">
                <a:solidFill>
                  <a:srgbClr val="FF9900"/>
                </a:solidFill>
              </a:rPr>
              <a:t>S</a:t>
            </a:r>
            <a:r>
              <a:rPr lang="en-US" sz="1600" baseline="-25000" dirty="0" smtClean="0">
                <a:solidFill>
                  <a:srgbClr val="FF9900"/>
                </a:solidFill>
              </a:rPr>
              <a:t>1</a:t>
            </a:r>
            <a:endParaRPr lang="en-US" sz="1600" baseline="-25000" dirty="0">
              <a:solidFill>
                <a:srgbClr val="FF99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5600" y="4191000"/>
            <a:ext cx="685800" cy="300078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92D050"/>
                </a:solidFill>
              </a:rPr>
              <a:t>Cd</a:t>
            </a:r>
            <a:r>
              <a:rPr lang="en-US" sz="1600" baseline="-25000" dirty="0" smtClean="0">
                <a:solidFill>
                  <a:srgbClr val="92D050"/>
                </a:solidFill>
              </a:rPr>
              <a:t>2</a:t>
            </a:r>
            <a:r>
              <a:rPr lang="en-US" sz="1600" dirty="0" smtClean="0">
                <a:solidFill>
                  <a:srgbClr val="92D050"/>
                </a:solidFill>
              </a:rPr>
              <a:t>S</a:t>
            </a:r>
            <a:r>
              <a:rPr lang="en-US" sz="1600" baseline="-25000" dirty="0" smtClean="0">
                <a:solidFill>
                  <a:srgbClr val="92D050"/>
                </a:solidFill>
              </a:rPr>
              <a:t>2</a:t>
            </a:r>
            <a:endParaRPr lang="en-US" sz="1600" baseline="-25000" dirty="0">
              <a:solidFill>
                <a:srgbClr val="92D05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85800" y="21336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05000" y="3200400"/>
            <a:ext cx="990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nip Same Side Corner Rectangle 110"/>
          <p:cNvSpPr/>
          <p:nvPr/>
        </p:nvSpPr>
        <p:spPr>
          <a:xfrm rot="5400000">
            <a:off x="495300" y="-495300"/>
            <a:ext cx="2819400" cy="3810000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Snip Same Side Corner Rectangle 83"/>
          <p:cNvSpPr/>
          <p:nvPr/>
        </p:nvSpPr>
        <p:spPr>
          <a:xfrm rot="10800000">
            <a:off x="6934200" y="0"/>
            <a:ext cx="2209800" cy="46482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" y="373380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[S</a:t>
            </a:r>
            <a:r>
              <a:rPr lang="en-US" baseline="-25000" dirty="0" smtClean="0"/>
              <a:t>0</a:t>
            </a:r>
            <a:r>
              <a:rPr lang="en-US" dirty="0" smtClean="0"/>
              <a:t>]= [A]</a:t>
            </a:r>
            <a:r>
              <a:rPr lang="en-US" baseline="-25000" dirty="0" smtClean="0"/>
              <a:t>0</a:t>
            </a:r>
            <a:r>
              <a:rPr lang="en-US" dirty="0" smtClean="0"/>
              <a:t> e</a:t>
            </a:r>
            <a:r>
              <a:rPr lang="en-US" baseline="30000" dirty="0" smtClean="0"/>
              <a:t>-k</a:t>
            </a:r>
            <a:r>
              <a:rPr lang="en-US" baseline="10000" dirty="0" smtClean="0"/>
              <a:t>1</a:t>
            </a:r>
            <a:r>
              <a:rPr lang="en-US" baseline="30000" dirty="0" smtClean="0"/>
              <a:t>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3400" y="4495800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[S</a:t>
            </a:r>
            <a:r>
              <a:rPr lang="en-US" baseline="-25000" dirty="0" smtClean="0"/>
              <a:t>1</a:t>
            </a:r>
            <a:r>
              <a:rPr lang="en-US" dirty="0" smtClean="0"/>
              <a:t>]=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648200"/>
            <a:ext cx="7620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52600" y="426720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k</a:t>
            </a:r>
            <a:r>
              <a:rPr lang="de-DE" baseline="-25000" dirty="0" smtClean="0"/>
              <a:t>1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1600200" y="4648200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k</a:t>
            </a:r>
            <a:r>
              <a:rPr lang="de-DE" baseline="-25000" dirty="0" smtClean="0"/>
              <a:t>2</a:t>
            </a:r>
            <a:r>
              <a:rPr lang="de-DE" dirty="0" smtClean="0"/>
              <a:t>-k</a:t>
            </a:r>
            <a:r>
              <a:rPr lang="de-DE" baseline="-25000" dirty="0" smtClean="0"/>
              <a:t>1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2362200" y="449580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(e</a:t>
            </a:r>
            <a:r>
              <a:rPr lang="de-DE" baseline="30000" dirty="0" smtClean="0"/>
              <a:t>-k</a:t>
            </a:r>
            <a:r>
              <a:rPr lang="de-DE" baseline="10000" dirty="0" smtClean="0"/>
              <a:t>1</a:t>
            </a:r>
            <a:r>
              <a:rPr lang="de-DE" baseline="30000" dirty="0" smtClean="0"/>
              <a:t>t </a:t>
            </a:r>
            <a:r>
              <a:rPr lang="de-DE" dirty="0" smtClean="0"/>
              <a:t>- e</a:t>
            </a:r>
            <a:r>
              <a:rPr lang="de-DE" baseline="30000" dirty="0" smtClean="0"/>
              <a:t>-k</a:t>
            </a:r>
            <a:r>
              <a:rPr lang="de-DE" baseline="10000" dirty="0" smtClean="0"/>
              <a:t>2</a:t>
            </a:r>
            <a:r>
              <a:rPr lang="de-DE" baseline="30000" dirty="0" smtClean="0"/>
              <a:t>t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702562" y="5715000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</a:t>
            </a:r>
            <a:r>
              <a:rPr lang="en-US" baseline="-25000" dirty="0" smtClean="0"/>
              <a:t>2</a:t>
            </a:r>
            <a:r>
              <a:rPr lang="en-US" dirty="0" smtClean="0"/>
              <a:t>-k</a:t>
            </a:r>
            <a:r>
              <a:rPr lang="en-US" baseline="-25000" dirty="0" smtClean="0"/>
              <a:t>1</a:t>
            </a:r>
            <a:r>
              <a:rPr lang="en-US" dirty="0" smtClean="0"/>
              <a:t>)(k</a:t>
            </a:r>
            <a:r>
              <a:rPr lang="en-US" baseline="-25000" dirty="0" smtClean="0"/>
              <a:t>3</a:t>
            </a:r>
            <a:r>
              <a:rPr lang="en-US" dirty="0" smtClean="0"/>
              <a:t>-k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78962" y="5715000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</a:t>
            </a:r>
            <a:r>
              <a:rPr lang="en-US" baseline="-25000" dirty="0" smtClean="0"/>
              <a:t>1</a:t>
            </a:r>
            <a:r>
              <a:rPr lang="en-US" dirty="0" smtClean="0"/>
              <a:t>-k</a:t>
            </a:r>
            <a:r>
              <a:rPr lang="en-US" baseline="-25000" dirty="0" smtClean="0"/>
              <a:t>2</a:t>
            </a:r>
            <a:r>
              <a:rPr lang="en-US" dirty="0" smtClean="0"/>
              <a:t>)(k</a:t>
            </a:r>
            <a:r>
              <a:rPr lang="en-US" baseline="-25000" dirty="0" smtClean="0"/>
              <a:t>3</a:t>
            </a:r>
            <a:r>
              <a:rPr lang="en-US" dirty="0" smtClean="0"/>
              <a:t>-k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5362" y="5715000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</a:t>
            </a:r>
            <a:r>
              <a:rPr lang="en-US" baseline="-25000" dirty="0" smtClean="0"/>
              <a:t>1</a:t>
            </a:r>
            <a:r>
              <a:rPr lang="en-US" dirty="0" smtClean="0"/>
              <a:t>-k</a:t>
            </a:r>
            <a:r>
              <a:rPr lang="en-US" baseline="-25000" dirty="0" smtClean="0"/>
              <a:t>3</a:t>
            </a:r>
            <a:r>
              <a:rPr lang="en-US" dirty="0" smtClean="0"/>
              <a:t>)(k</a:t>
            </a:r>
            <a:r>
              <a:rPr lang="en-US" baseline="-25000" dirty="0" smtClean="0"/>
              <a:t>2</a:t>
            </a:r>
            <a:r>
              <a:rPr lang="en-US" dirty="0" smtClean="0"/>
              <a:t>-k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159762" y="533400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e</a:t>
            </a:r>
            <a:r>
              <a:rPr lang="de-DE" baseline="30000" dirty="0" smtClean="0"/>
              <a:t>-k</a:t>
            </a:r>
            <a:r>
              <a:rPr lang="de-DE" baseline="10000" dirty="0" smtClean="0"/>
              <a:t>1</a:t>
            </a:r>
            <a:r>
              <a:rPr lang="de-DE" baseline="30000" dirty="0" smtClean="0"/>
              <a:t>t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759962" y="533400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e</a:t>
            </a:r>
            <a:r>
              <a:rPr lang="de-DE" baseline="30000" dirty="0" smtClean="0"/>
              <a:t>-k</a:t>
            </a:r>
            <a:r>
              <a:rPr lang="de-DE" baseline="10000" dirty="0" smtClean="0"/>
              <a:t>2</a:t>
            </a:r>
            <a:r>
              <a:rPr lang="de-DE" baseline="30000" dirty="0" smtClean="0"/>
              <a:t>t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12562" y="533400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e</a:t>
            </a:r>
            <a:r>
              <a:rPr lang="de-DE" baseline="30000" dirty="0" smtClean="0"/>
              <a:t>-k</a:t>
            </a:r>
            <a:r>
              <a:rPr lang="de-DE" baseline="10000" dirty="0" smtClean="0"/>
              <a:t>3</a:t>
            </a:r>
            <a:r>
              <a:rPr lang="de-DE" baseline="30000" dirty="0" smtClean="0"/>
              <a:t>t 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5131562" y="5715000"/>
            <a:ext cx="1371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55162" y="5715000"/>
            <a:ext cx="1371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78762" y="5715000"/>
            <a:ext cx="1371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43632" y="556260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 [S</a:t>
            </a:r>
            <a:r>
              <a:rPr lang="en-US" baseline="-25000" dirty="0" smtClean="0"/>
              <a:t>2</a:t>
            </a:r>
            <a:r>
              <a:rPr lang="en-US" dirty="0" smtClean="0"/>
              <a:t>]= k</a:t>
            </a:r>
            <a:r>
              <a:rPr lang="en-US" baseline="-25000" dirty="0" smtClean="0"/>
              <a:t>1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150362" y="556260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826762" y="556260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5" name="Left Bracket 44"/>
          <p:cNvSpPr/>
          <p:nvPr/>
        </p:nvSpPr>
        <p:spPr>
          <a:xfrm>
            <a:off x="1626362" y="5257800"/>
            <a:ext cx="228600" cy="990600"/>
          </a:xfrm>
          <a:prstGeom prst="leftBracket">
            <a:avLst>
              <a:gd name="adj" fmla="val 7255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Left Bracket 45"/>
          <p:cNvSpPr/>
          <p:nvPr/>
        </p:nvSpPr>
        <p:spPr>
          <a:xfrm rot="10800000">
            <a:off x="6426962" y="5257800"/>
            <a:ext cx="228600" cy="990600"/>
          </a:xfrm>
          <a:prstGeom prst="leftBracket">
            <a:avLst>
              <a:gd name="adj" fmla="val 7255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620000" y="228600"/>
            <a:ext cx="1241039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[Cd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]</a:t>
            </a:r>
            <a:r>
              <a:rPr lang="en-US" sz="1600" baseline="30000" dirty="0" smtClean="0"/>
              <a:t>-</a:t>
            </a:r>
            <a:endParaRPr lang="en-US" sz="16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7620000" y="1600200"/>
            <a:ext cx="1114402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/>
              <a:t>[Cd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(NO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)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SH]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7594599" y="3352800"/>
            <a:ext cx="1265084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/>
              <a:t>[Cd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(NO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)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(SH)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]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7854335" y="1164911"/>
            <a:ext cx="7239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6200000">
            <a:off x="7983280" y="1096266"/>
            <a:ext cx="263208" cy="176967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800" dirty="0" smtClean="0"/>
              <a:t>H</a:t>
            </a:r>
            <a:r>
              <a:rPr lang="en-US" sz="800" baseline="-25000" dirty="0" smtClean="0"/>
              <a:t>2</a:t>
            </a:r>
            <a:r>
              <a:rPr lang="en-US" sz="800" dirty="0" smtClean="0"/>
              <a:t>S</a:t>
            </a:r>
            <a:endParaRPr lang="en-US" sz="800" baseline="30000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7998127" y="1069673"/>
            <a:ext cx="639913" cy="176967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800" dirty="0" smtClean="0"/>
              <a:t>-CH</a:t>
            </a:r>
            <a:r>
              <a:rPr lang="en-US" sz="800" baseline="-25000" dirty="0" smtClean="0"/>
              <a:t>3</a:t>
            </a:r>
            <a:r>
              <a:rPr lang="en-US" sz="800" dirty="0" smtClean="0"/>
              <a:t>COOH</a:t>
            </a:r>
            <a:endParaRPr lang="en-US" sz="800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7696200" y="2133600"/>
            <a:ext cx="1002191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/>
              <a:t>[Cd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S(NO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)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]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3" name="TextBox 62"/>
          <p:cNvSpPr txBox="1"/>
          <p:nvPr/>
        </p:nvSpPr>
        <p:spPr>
          <a:xfrm>
            <a:off x="7848600" y="22860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{444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48600" y="17526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{507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48600" y="3581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{478 m/z}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48600" y="5334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{536 m/z}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5400000">
            <a:off x="7854335" y="2917511"/>
            <a:ext cx="7239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 rot="16200000">
            <a:off x="7983280" y="2848866"/>
            <a:ext cx="263208" cy="176967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800" dirty="0" smtClean="0"/>
              <a:t>H</a:t>
            </a:r>
            <a:r>
              <a:rPr lang="en-US" sz="800" baseline="-25000" dirty="0" smtClean="0"/>
              <a:t>2</a:t>
            </a:r>
            <a:r>
              <a:rPr lang="en-US" sz="800" dirty="0" smtClean="0"/>
              <a:t>S</a:t>
            </a:r>
            <a:endParaRPr lang="en-US" sz="800" baseline="30000" dirty="0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7998127" y="2822273"/>
            <a:ext cx="639913" cy="176967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800" dirty="0" smtClean="0"/>
              <a:t>-CH</a:t>
            </a:r>
            <a:r>
              <a:rPr lang="en-US" sz="800" baseline="-25000" dirty="0" smtClean="0"/>
              <a:t>3</a:t>
            </a:r>
            <a:r>
              <a:rPr lang="en-US" sz="800" dirty="0" smtClean="0"/>
              <a:t>COOH</a:t>
            </a:r>
            <a:endParaRPr lang="en-US" sz="800" baseline="30000" dirty="0"/>
          </a:p>
        </p:txBody>
      </p:sp>
      <p:sp>
        <p:nvSpPr>
          <p:cNvPr id="72" name="Left Bracket 71"/>
          <p:cNvSpPr/>
          <p:nvPr/>
        </p:nvSpPr>
        <p:spPr>
          <a:xfrm>
            <a:off x="7543800" y="1524000"/>
            <a:ext cx="228600" cy="990600"/>
          </a:xfrm>
          <a:prstGeom prst="leftBracket">
            <a:avLst>
              <a:gd name="adj" fmla="val 7255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Left Bracket 72"/>
          <p:cNvSpPr/>
          <p:nvPr/>
        </p:nvSpPr>
        <p:spPr>
          <a:xfrm rot="10800000">
            <a:off x="8610600" y="1524000"/>
            <a:ext cx="228600" cy="990600"/>
          </a:xfrm>
          <a:prstGeom prst="leftBracket">
            <a:avLst>
              <a:gd name="adj" fmla="val 7255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934200" y="228600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934200" y="3429000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6934200" y="1828800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7391400" y="91440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7315200" y="274320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7620000" y="411480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3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304800" y="533400"/>
            <a:ext cx="2655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 = k[Cluster Family][H</a:t>
            </a:r>
            <a:r>
              <a:rPr lang="en-US" baseline="-25000" dirty="0" smtClean="0"/>
              <a:t>2</a:t>
            </a:r>
            <a:r>
              <a:rPr lang="en-US" dirty="0" smtClean="0"/>
              <a:t>S]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304800" y="1066800"/>
            <a:ext cx="2150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 = k[Cluster Family]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304800" y="1600200"/>
            <a:ext cx="3313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is in excess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Pseudo First Order kinetics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5105400" y="1524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[S</a:t>
            </a:r>
            <a:r>
              <a:rPr lang="en-US" baseline="-25000" dirty="0" smtClean="0"/>
              <a:t>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5257800" y="5334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dt</a:t>
            </a:r>
            <a:endParaRPr lang="en-US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5181600" y="533400"/>
            <a:ext cx="60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91200" y="30480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 -k</a:t>
            </a:r>
            <a:r>
              <a:rPr lang="en-US" baseline="-25000" dirty="0" smtClean="0"/>
              <a:t>1</a:t>
            </a:r>
            <a:r>
              <a:rPr lang="en-US" dirty="0" smtClean="0"/>
              <a:t>[S</a:t>
            </a:r>
            <a:r>
              <a:rPr lang="en-US" baseline="-25000" dirty="0" smtClean="0"/>
              <a:t>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343400" y="16764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[S</a:t>
            </a:r>
            <a:r>
              <a:rPr lang="en-US" baseline="-25000" dirty="0" smtClean="0"/>
              <a:t>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4495800" y="20574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dt</a:t>
            </a:r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4419600" y="2057400"/>
            <a:ext cx="60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5029200" y="1828800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 k</a:t>
            </a:r>
            <a:r>
              <a:rPr lang="en-US" baseline="-25000" dirty="0" smtClean="0"/>
              <a:t>1</a:t>
            </a:r>
            <a:r>
              <a:rPr lang="en-US" dirty="0" smtClean="0"/>
              <a:t>[S</a:t>
            </a:r>
            <a:r>
              <a:rPr lang="en-US" baseline="-25000" dirty="0" smtClean="0"/>
              <a:t>0</a:t>
            </a:r>
            <a:r>
              <a:rPr lang="en-US" dirty="0" smtClean="0"/>
              <a:t>] – k</a:t>
            </a:r>
            <a:r>
              <a:rPr lang="en-US" baseline="-25000" dirty="0" smtClean="0"/>
              <a:t>2</a:t>
            </a:r>
            <a:r>
              <a:rPr lang="en-US" dirty="0" smtClean="0"/>
              <a:t>[S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5181600" y="32766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[S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5334000" y="36576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dt</a:t>
            </a:r>
            <a:endParaRPr lang="en-US" dirty="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5257800" y="3657600"/>
            <a:ext cx="60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867400" y="3429000"/>
            <a:ext cx="90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 k</a:t>
            </a:r>
            <a:r>
              <a:rPr lang="en-US" baseline="-25000" dirty="0" smtClean="0"/>
              <a:t>2</a:t>
            </a:r>
            <a:r>
              <a:rPr lang="en-US" dirty="0" smtClean="0"/>
              <a:t>[S</a:t>
            </a:r>
            <a:r>
              <a:rPr lang="en-US" baseline="-25000" dirty="0" smtClean="0"/>
              <a:t>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457200" y="3352800"/>
            <a:ext cx="283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Integrated Rate Equations</a:t>
            </a:r>
            <a:endParaRPr lang="en-US" b="1" i="1" dirty="0"/>
          </a:p>
        </p:txBody>
      </p:sp>
      <p:sp>
        <p:nvSpPr>
          <p:cNvPr id="62" name="Rectangle 61"/>
          <p:cNvSpPr/>
          <p:nvPr/>
        </p:nvSpPr>
        <p:spPr>
          <a:xfrm>
            <a:off x="1066800" y="449580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[A]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tuff\Project Data\Metal Clusters\Cadmium Nitrate\Anions\2008May20_CdNO3negALL\Cd2\2008May20_CdNO3negCd2_S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08" y="609600"/>
            <a:ext cx="8717492" cy="552007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228600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(NO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-25000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 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S (g)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1600200"/>
            <a:ext cx="2590800" cy="1254185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SH(NO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)</a:t>
            </a:r>
            <a:r>
              <a:rPr lang="en-US" baseline="-25000" dirty="0" smtClean="0">
                <a:solidFill>
                  <a:srgbClr val="FF9900"/>
                </a:solidFill>
              </a:rPr>
              <a:t>4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S(NO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)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</a:p>
          <a:p>
            <a:endParaRPr lang="en-US" dirty="0" smtClean="0">
              <a:solidFill>
                <a:srgbClr val="92D050"/>
              </a:solidFill>
            </a:endParaRPr>
          </a:p>
          <a:p>
            <a:pPr algn="r"/>
            <a:endParaRPr lang="en-US" baseline="30000" dirty="0" smtClean="0">
              <a:solidFill>
                <a:srgbClr val="FF9900"/>
              </a:solidFill>
            </a:endParaRPr>
          </a:p>
          <a:p>
            <a:pPr algn="r"/>
            <a:endParaRPr lang="en-US" baseline="30000" dirty="0" smtClean="0">
              <a:solidFill>
                <a:srgbClr val="FF99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4038600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(SH)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(NO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-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572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8400" y="13716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</a:t>
            </a:r>
            <a:r>
              <a:rPr lang="en-US" baseline="-25000" dirty="0" smtClean="0">
                <a:solidFill>
                  <a:srgbClr val="FF9900"/>
                </a:solidFill>
              </a:rPr>
              <a:t>1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  <a:endParaRPr lang="en-US" baseline="30000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7600" y="22860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-</a:t>
            </a:r>
            <a:endParaRPr lang="en-US" baseline="30000" dirty="0">
              <a:solidFill>
                <a:srgbClr val="92D05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828800" y="8382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0480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762000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= 0.084 ± 0.004</a:t>
            </a:r>
            <a:r>
              <a:rPr lang="en-US" baseline="30000" dirty="0" smtClean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167640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= 0.019 ± 0.001s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533400"/>
          </a:xfrm>
        </p:spPr>
        <p:txBody>
          <a:bodyPr/>
          <a:lstStyle/>
          <a:p>
            <a:r>
              <a:rPr lang="en-US" sz="2400" b="0" dirty="0" smtClean="0">
                <a:solidFill>
                  <a:srgbClr val="FF0000"/>
                </a:solidFill>
              </a:rPr>
              <a:t>[Cd</a:t>
            </a:r>
            <a:r>
              <a:rPr lang="en-US" sz="2400" b="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0" dirty="0" smtClean="0">
                <a:solidFill>
                  <a:srgbClr val="FF0000"/>
                </a:solidFill>
              </a:rPr>
              <a:t>(NO</a:t>
            </a:r>
            <a:r>
              <a:rPr lang="en-US" sz="2400" b="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0" dirty="0" smtClean="0">
                <a:solidFill>
                  <a:srgbClr val="FF0000"/>
                </a:solidFill>
              </a:rPr>
              <a:t>)</a:t>
            </a:r>
            <a:r>
              <a:rPr lang="en-US" sz="2400" b="0" baseline="-25000" dirty="0" smtClean="0">
                <a:solidFill>
                  <a:srgbClr val="FF0000"/>
                </a:solidFill>
              </a:rPr>
              <a:t>5</a:t>
            </a:r>
            <a:r>
              <a:rPr lang="en-US" sz="2400" b="0" dirty="0" smtClean="0">
                <a:solidFill>
                  <a:srgbClr val="FF0000"/>
                </a:solidFill>
              </a:rPr>
              <a:t>]</a:t>
            </a:r>
            <a:r>
              <a:rPr lang="en-US" sz="2400" b="0" baseline="30000" dirty="0" smtClean="0">
                <a:solidFill>
                  <a:srgbClr val="FF0000"/>
                </a:solidFill>
              </a:rPr>
              <a:t>- </a:t>
            </a:r>
            <a:r>
              <a:rPr lang="en-US" sz="2400" b="0" dirty="0" smtClean="0"/>
              <a:t>+H</a:t>
            </a:r>
            <a:r>
              <a:rPr lang="en-US" sz="2400" b="0" baseline="-25000" dirty="0" smtClean="0"/>
              <a:t>2</a:t>
            </a:r>
            <a:r>
              <a:rPr lang="en-US" sz="2400" b="0" dirty="0" smtClean="0"/>
              <a:t>S</a:t>
            </a:r>
            <a:endParaRPr lang="en-US" sz="2400" b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9900"/>
                </a:solidFill>
              </a:rPr>
              <a:t>[Cd</a:t>
            </a:r>
            <a:r>
              <a:rPr lang="en-US" sz="1800" baseline="-25000" dirty="0" smtClean="0">
                <a:solidFill>
                  <a:srgbClr val="FF9900"/>
                </a:solidFill>
              </a:rPr>
              <a:t>2</a:t>
            </a:r>
            <a:r>
              <a:rPr lang="en-US" sz="1800" dirty="0" smtClean="0">
                <a:solidFill>
                  <a:srgbClr val="FF9900"/>
                </a:solidFill>
              </a:rPr>
              <a:t>SH(NO</a:t>
            </a:r>
            <a:r>
              <a:rPr lang="en-US" sz="1800" baseline="-25000" dirty="0" smtClean="0">
                <a:solidFill>
                  <a:srgbClr val="FF9900"/>
                </a:solidFill>
              </a:rPr>
              <a:t>3</a:t>
            </a:r>
            <a:r>
              <a:rPr lang="en-US" sz="1800" dirty="0" smtClean="0">
                <a:solidFill>
                  <a:srgbClr val="FF9900"/>
                </a:solidFill>
              </a:rPr>
              <a:t>)</a:t>
            </a:r>
            <a:r>
              <a:rPr lang="en-US" sz="1800" baseline="-25000" dirty="0" smtClean="0">
                <a:solidFill>
                  <a:srgbClr val="FF9900"/>
                </a:solidFill>
              </a:rPr>
              <a:t>4</a:t>
            </a:r>
            <a:r>
              <a:rPr lang="en-US" sz="1800" dirty="0" smtClean="0">
                <a:solidFill>
                  <a:srgbClr val="FF9900"/>
                </a:solidFill>
              </a:rPr>
              <a:t>]</a:t>
            </a:r>
            <a:r>
              <a:rPr lang="en-US" sz="1800" baseline="30000" dirty="0" smtClean="0">
                <a:solidFill>
                  <a:srgbClr val="FF9900"/>
                </a:solidFill>
              </a:rPr>
              <a:t>-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9900"/>
                </a:solidFill>
              </a:rPr>
              <a:t>[Cd</a:t>
            </a:r>
            <a:r>
              <a:rPr lang="en-US" sz="1800" baseline="-25000" dirty="0" smtClean="0">
                <a:solidFill>
                  <a:srgbClr val="FF9900"/>
                </a:solidFill>
              </a:rPr>
              <a:t>2</a:t>
            </a:r>
            <a:r>
              <a:rPr lang="en-US" sz="1800" dirty="0" smtClean="0">
                <a:solidFill>
                  <a:srgbClr val="FF9900"/>
                </a:solidFill>
              </a:rPr>
              <a:t>S(NO</a:t>
            </a:r>
            <a:r>
              <a:rPr lang="en-US" sz="1800" baseline="-25000" dirty="0" smtClean="0">
                <a:solidFill>
                  <a:srgbClr val="FF9900"/>
                </a:solidFill>
              </a:rPr>
              <a:t>3</a:t>
            </a:r>
            <a:r>
              <a:rPr lang="en-US" sz="1800" dirty="0" smtClean="0">
                <a:solidFill>
                  <a:srgbClr val="FF9900"/>
                </a:solidFill>
              </a:rPr>
              <a:t>)</a:t>
            </a:r>
            <a:r>
              <a:rPr lang="en-US" sz="1800" baseline="-25000" dirty="0" smtClean="0">
                <a:solidFill>
                  <a:srgbClr val="FF9900"/>
                </a:solidFill>
              </a:rPr>
              <a:t>3</a:t>
            </a:r>
            <a:r>
              <a:rPr lang="en-US" sz="1800" dirty="0" smtClean="0">
                <a:solidFill>
                  <a:srgbClr val="FF9900"/>
                </a:solidFill>
              </a:rPr>
              <a:t>]</a:t>
            </a:r>
            <a:r>
              <a:rPr lang="en-US" sz="1800" baseline="30000" dirty="0" smtClean="0">
                <a:solidFill>
                  <a:srgbClr val="FF9900"/>
                </a:solidFill>
              </a:rPr>
              <a:t>-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aseline="30000" dirty="0" smtClean="0">
              <a:solidFill>
                <a:srgbClr val="FF99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2D050"/>
                </a:solidFill>
              </a:rPr>
              <a:t>[Cd</a:t>
            </a:r>
            <a:r>
              <a:rPr lang="en-US" sz="1800" baseline="-25000" dirty="0" smtClean="0">
                <a:solidFill>
                  <a:srgbClr val="92D050"/>
                </a:solidFill>
              </a:rPr>
              <a:t>2</a:t>
            </a:r>
            <a:r>
              <a:rPr lang="en-US" sz="1800" dirty="0" smtClean="0">
                <a:solidFill>
                  <a:srgbClr val="92D050"/>
                </a:solidFill>
              </a:rPr>
              <a:t>(SH)</a:t>
            </a:r>
            <a:r>
              <a:rPr lang="en-US" sz="1800" baseline="-25000" dirty="0" smtClean="0">
                <a:solidFill>
                  <a:srgbClr val="92D050"/>
                </a:solidFill>
              </a:rPr>
              <a:t>2</a:t>
            </a:r>
            <a:r>
              <a:rPr lang="en-US" sz="1800" dirty="0" smtClean="0">
                <a:solidFill>
                  <a:srgbClr val="92D050"/>
                </a:solidFill>
              </a:rPr>
              <a:t>(NO</a:t>
            </a:r>
            <a:r>
              <a:rPr lang="en-US" sz="1800" baseline="-25000" dirty="0" smtClean="0">
                <a:solidFill>
                  <a:srgbClr val="92D050"/>
                </a:solidFill>
              </a:rPr>
              <a:t>3</a:t>
            </a:r>
            <a:r>
              <a:rPr lang="en-US" sz="1800" dirty="0" smtClean="0">
                <a:solidFill>
                  <a:srgbClr val="92D050"/>
                </a:solidFill>
              </a:rPr>
              <a:t>)</a:t>
            </a:r>
            <a:r>
              <a:rPr lang="en-US" sz="1800" baseline="-25000" dirty="0" smtClean="0">
                <a:solidFill>
                  <a:srgbClr val="92D050"/>
                </a:solidFill>
              </a:rPr>
              <a:t>3</a:t>
            </a:r>
            <a:r>
              <a:rPr lang="en-US" sz="1800" dirty="0" smtClean="0">
                <a:solidFill>
                  <a:srgbClr val="92D050"/>
                </a:solidFill>
              </a:rPr>
              <a:t>]</a:t>
            </a:r>
            <a:r>
              <a:rPr lang="en-US" sz="1800" baseline="30000" dirty="0" smtClean="0">
                <a:solidFill>
                  <a:srgbClr val="92D050"/>
                </a:solidFill>
              </a:rPr>
              <a:t>-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aseline="30000" dirty="0" smtClean="0">
              <a:solidFill>
                <a:srgbClr val="FF99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aseline="30000" dirty="0" smtClean="0">
              <a:solidFill>
                <a:srgbClr val="FF99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aseline="30000" dirty="0" smtClean="0">
              <a:solidFill>
                <a:srgbClr val="FF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341313" indent="-341313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19600" y="5943600"/>
            <a:ext cx="170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 4x10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-9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572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8400" y="13716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</a:t>
            </a:r>
            <a:r>
              <a:rPr lang="en-US" baseline="-25000" dirty="0" smtClean="0">
                <a:solidFill>
                  <a:srgbClr val="FF9900"/>
                </a:solidFill>
              </a:rPr>
              <a:t>1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  <a:endParaRPr lang="en-US" baseline="30000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7600" y="22860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-</a:t>
            </a:r>
            <a:endParaRPr lang="en-US" baseline="30000" dirty="0">
              <a:solidFill>
                <a:srgbClr val="92D05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828800" y="8382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0480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762000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= 0.084 ± 0.004</a:t>
            </a:r>
            <a:r>
              <a:rPr lang="en-US" baseline="30000" dirty="0" smtClean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167640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= 0.019 ± 0.001s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Reaction Efficiency</a:t>
            </a:r>
            <a:endParaRPr lang="en-US" sz="2400" b="0" dirty="0">
              <a:latin typeface="+mj-lt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2"/>
          </p:nvPr>
        </p:nvSpPr>
        <p:spPr>
          <a:xfrm>
            <a:off x="6324600" y="1066800"/>
            <a:ext cx="2514600" cy="48434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FF9900"/>
              </a:solidFill>
            </a:endParaRP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Assume fastest RXN is collision rate limited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[Cd(NO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)(CH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OH)]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2.85 ± 0.27 s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aseline="30000" dirty="0" smtClean="0"/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Capture Collision Theory</a:t>
            </a:r>
            <a:r>
              <a:rPr lang="en-US" baseline="30000" dirty="0" smtClean="0">
                <a:solidFill>
                  <a:schemeClr val="tx1"/>
                </a:solidFill>
              </a:rPr>
              <a:t>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341313" indent="-341313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19600" y="5943600"/>
            <a:ext cx="170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 4x10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-9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572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8400" y="13716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</a:t>
            </a:r>
            <a:r>
              <a:rPr lang="en-US" baseline="-25000" dirty="0" smtClean="0">
                <a:solidFill>
                  <a:srgbClr val="FF9900"/>
                </a:solidFill>
              </a:rPr>
              <a:t>1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  <a:endParaRPr lang="en-US" baseline="30000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7600" y="22860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-</a:t>
            </a:r>
            <a:endParaRPr lang="en-US" baseline="30000" dirty="0">
              <a:solidFill>
                <a:srgbClr val="92D05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828800" y="8382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0480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762000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= 0.084 ± 0.004</a:t>
            </a:r>
            <a:r>
              <a:rPr lang="en-US" baseline="30000" dirty="0" smtClean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167640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= 0.019 ± 0.001s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Reaction Efficiency</a:t>
            </a:r>
            <a:endParaRPr lang="en-US" sz="2400" b="0" dirty="0">
              <a:latin typeface="+mj-lt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2"/>
          </p:nvPr>
        </p:nvSpPr>
        <p:spPr>
          <a:xfrm>
            <a:off x="6324600" y="1066800"/>
            <a:ext cx="2514600" cy="48434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FF9900"/>
              </a:solidFill>
            </a:endParaRP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Assume fastest RXN is collision rate limited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[Cd(NO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)(CH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OH)]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2.85 ± 0.27 s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aseline="30000" dirty="0" smtClean="0"/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Capture Collision Theory</a:t>
            </a:r>
            <a:r>
              <a:rPr lang="en-US" baseline="30000" dirty="0" smtClean="0">
                <a:solidFill>
                  <a:schemeClr val="tx1"/>
                </a:solidFill>
              </a:rPr>
              <a:t>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341313" indent="-341313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19600" y="5943600"/>
            <a:ext cx="170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 4x10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-9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09601" name="Object 1"/>
          <p:cNvGraphicFramePr>
            <a:graphicFrameLocks noChangeAspect="1"/>
          </p:cNvGraphicFramePr>
          <p:nvPr/>
        </p:nvGraphicFramePr>
        <p:xfrm>
          <a:off x="1066800" y="3962400"/>
          <a:ext cx="4267200" cy="921138"/>
        </p:xfrm>
        <a:graphic>
          <a:graphicData uri="http://schemas.openxmlformats.org/presentationml/2006/ole">
            <p:oleObj spid="_x0000_s454658" name="Equation" r:id="rId4" imgW="2476440" imgH="53316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572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8400" y="13716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2</a:t>
            </a:r>
            <a:r>
              <a:rPr lang="en-US" dirty="0" smtClean="0">
                <a:solidFill>
                  <a:srgbClr val="FF9900"/>
                </a:solidFill>
              </a:rPr>
              <a:t>S</a:t>
            </a:r>
            <a:r>
              <a:rPr lang="en-US" baseline="-25000" dirty="0" smtClean="0">
                <a:solidFill>
                  <a:srgbClr val="FF9900"/>
                </a:solidFill>
              </a:rPr>
              <a:t>1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  <a:endParaRPr lang="en-US" baseline="30000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7600" y="2286000"/>
            <a:ext cx="85150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-</a:t>
            </a:r>
            <a:endParaRPr lang="en-US" baseline="30000" dirty="0">
              <a:solidFill>
                <a:srgbClr val="92D05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828800" y="8382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0480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762000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= 0.084 ± 0.004</a:t>
            </a:r>
            <a:r>
              <a:rPr lang="en-US" baseline="30000" dirty="0" smtClean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167640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= 0.019 ± 0.001s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1143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0.031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05000" y="20574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0.0069</a:t>
            </a:r>
            <a:endParaRPr lang="en-US" baseline="3000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latin typeface="+mj-lt"/>
              </a:rPr>
              <a:t>Reaction Efficiency</a:t>
            </a:r>
            <a:endParaRPr lang="en-US" sz="2400" b="0" dirty="0">
              <a:latin typeface="+mj-lt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2"/>
          </p:nvPr>
        </p:nvSpPr>
        <p:spPr>
          <a:xfrm>
            <a:off x="6324600" y="1066800"/>
            <a:ext cx="2514600" cy="48434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FF9900"/>
              </a:solidFill>
            </a:endParaRP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Assume fastest RXN is collision rate limited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[Cd(NO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)(CH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OH)]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2.85 ± 0.27 s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aseline="30000" dirty="0" smtClean="0"/>
          </a:p>
          <a:p>
            <a:pPr marL="177800" indent="-17780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• Capture Collision Theory</a:t>
            </a:r>
            <a:r>
              <a:rPr lang="en-US" baseline="30000" dirty="0" smtClean="0">
                <a:solidFill>
                  <a:schemeClr val="tx1"/>
                </a:solidFill>
              </a:rPr>
              <a:t>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341313" indent="-341313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409601" name="Object 1"/>
          <p:cNvGraphicFramePr>
            <a:graphicFrameLocks noChangeAspect="1"/>
          </p:cNvGraphicFramePr>
          <p:nvPr/>
        </p:nvGraphicFramePr>
        <p:xfrm>
          <a:off x="1066800" y="3962400"/>
          <a:ext cx="4267200" cy="921138"/>
        </p:xfrm>
        <a:graphic>
          <a:graphicData uri="http://schemas.openxmlformats.org/presentationml/2006/ole">
            <p:oleObj spid="_x0000_s452610" name="Equation" r:id="rId4" imgW="2476440" imgH="533160" progId="Equation.3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4419600" y="5943600"/>
            <a:ext cx="170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 4x10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-9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95400"/>
          <a:ext cx="8610598" cy="301676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219200"/>
                <a:gridCol w="850743"/>
                <a:gridCol w="948607"/>
                <a:gridCol w="745606"/>
                <a:gridCol w="798864"/>
                <a:gridCol w="798864"/>
                <a:gridCol w="817434"/>
                <a:gridCol w="602482"/>
                <a:gridCol w="914400"/>
                <a:gridCol w="914398"/>
              </a:tblGrid>
              <a:tr h="4821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6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[Cd(CH</a:t>
                      </a:r>
                      <a:r>
                        <a:rPr lang="en-US" sz="1100" baseline="-25000" dirty="0"/>
                        <a:t>3</a:t>
                      </a:r>
                      <a:r>
                        <a:rPr lang="en-US" sz="1100" dirty="0"/>
                        <a:t>COO)</a:t>
                      </a:r>
                      <a:r>
                        <a:rPr lang="en-US" sz="1100" baseline="-25000" dirty="0"/>
                        <a:t>3</a:t>
                      </a:r>
                      <a:r>
                        <a:rPr lang="en-US" sz="1100" dirty="0"/>
                        <a:t>]</a:t>
                      </a:r>
                      <a:r>
                        <a:rPr lang="en-US" sz="1100" baseline="30000" dirty="0"/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-6.236082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-6.236082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78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687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2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5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2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5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62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7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7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0.0082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4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9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0.034(24)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0.0079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0.0097(15)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latin typeface="+mn-lt"/>
                        </a:rPr>
                        <a:t>4</a:t>
                      </a:r>
                      <a:r>
                        <a:rPr lang="en-US" sz="1100" dirty="0"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9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0.042(15)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0.0080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0.015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Anionic Cadmium Clusters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4419600"/>
          <a:ext cx="8610599" cy="1227039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1219200"/>
                <a:gridCol w="762000"/>
                <a:gridCol w="980847"/>
                <a:gridCol w="826618"/>
                <a:gridCol w="826618"/>
                <a:gridCol w="757733"/>
                <a:gridCol w="826618"/>
                <a:gridCol w="757733"/>
                <a:gridCol w="826616"/>
                <a:gridCol w="826616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Cd(NO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9.710921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0.00090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4</a:t>
                      </a:r>
                      <a:r>
                        <a:rPr lang="en-US" sz="1100" u="none" strike="noStrike" dirty="0"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9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0.0090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5715000"/>
          <a:ext cx="8610598" cy="52821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19200"/>
                <a:gridCol w="762000"/>
                <a:gridCol w="914400"/>
                <a:gridCol w="990600"/>
                <a:gridCol w="1219200"/>
                <a:gridCol w="838200"/>
                <a:gridCol w="914400"/>
                <a:gridCol w="838200"/>
                <a:gridCol w="914398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CdCl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8.8245642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[Cd</a:t>
                      </a:r>
                      <a:r>
                        <a:rPr lang="en-US" sz="1100" u="none" strike="noStrike" baseline="-25000" dirty="0" smtClean="0">
                          <a:latin typeface="+mn-lt"/>
                        </a:rPr>
                        <a:t>x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Cl</a:t>
                      </a:r>
                      <a:r>
                        <a:rPr lang="en-US" sz="1100" u="none" strike="noStrike" baseline="-25000" dirty="0" smtClean="0">
                          <a:latin typeface="+mn-lt"/>
                        </a:rPr>
                        <a:t>2x+1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 smtClean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Asp-Arg-Val-Tyr-Ile-His-Pro-Phe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457200" y="1295400"/>
            <a:ext cx="8305800" cy="49530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3222" name="Picture 38" descr="unmod_proton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924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95400"/>
          <a:ext cx="8610598" cy="301676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219200"/>
                <a:gridCol w="850743"/>
                <a:gridCol w="948607"/>
                <a:gridCol w="745606"/>
                <a:gridCol w="798864"/>
                <a:gridCol w="798864"/>
                <a:gridCol w="817434"/>
                <a:gridCol w="602482"/>
                <a:gridCol w="914400"/>
                <a:gridCol w="914398"/>
              </a:tblGrid>
              <a:tr h="4821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6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-6.236082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0.023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-6.236082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78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687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0.0020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0.0034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62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0.24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0.061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0.0082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0.034(24)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0.0079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0.0097(15)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0.042(15)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0.0080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Anionic Cadmium Clusters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4419600"/>
          <a:ext cx="8610599" cy="1227039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1219200"/>
                <a:gridCol w="762000"/>
                <a:gridCol w="980847"/>
                <a:gridCol w="826618"/>
                <a:gridCol w="826618"/>
                <a:gridCol w="757733"/>
                <a:gridCol w="826618"/>
                <a:gridCol w="757733"/>
                <a:gridCol w="826616"/>
                <a:gridCol w="826616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9.710921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0.0069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5715000"/>
          <a:ext cx="8610598" cy="52821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19200"/>
                <a:gridCol w="762000"/>
                <a:gridCol w="914400"/>
                <a:gridCol w="990600"/>
                <a:gridCol w="1219200"/>
                <a:gridCol w="838200"/>
                <a:gridCol w="914400"/>
                <a:gridCol w="838200"/>
                <a:gridCol w="914398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CdCl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8.8245642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[Cd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Cl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2x+1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89352" y="2362200"/>
            <a:ext cx="4365299" cy="64633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Most Anionic Metal Cluster reactions</a:t>
            </a:r>
          </a:p>
          <a:p>
            <a:pPr algn="ctr"/>
            <a:r>
              <a:rPr lang="en-US" dirty="0" smtClean="0">
                <a:latin typeface="+mj-lt"/>
              </a:rPr>
              <a:t>are &lt; 5% efficient.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95400"/>
          <a:ext cx="8610598" cy="301676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219200"/>
                <a:gridCol w="850743"/>
                <a:gridCol w="948607"/>
                <a:gridCol w="745606"/>
                <a:gridCol w="798864"/>
                <a:gridCol w="798864"/>
                <a:gridCol w="817434"/>
                <a:gridCol w="602482"/>
                <a:gridCol w="914400"/>
                <a:gridCol w="914398"/>
              </a:tblGrid>
              <a:tr h="4821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6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-6.236082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0.023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-6.236082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78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687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0.0020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0.0034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62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0.24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0.061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0.0082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0.034(24)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0.0079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0.0097(15)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0.042(15)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0.0080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0.015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Anionic Cadmium Clusters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4419600"/>
          <a:ext cx="8610599" cy="1227039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1219200"/>
                <a:gridCol w="762000"/>
                <a:gridCol w="980847"/>
                <a:gridCol w="826618"/>
                <a:gridCol w="826618"/>
                <a:gridCol w="757733"/>
                <a:gridCol w="826618"/>
                <a:gridCol w="757733"/>
                <a:gridCol w="826616"/>
                <a:gridCol w="826616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9.710921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0.0069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5715000"/>
          <a:ext cx="8610598" cy="52821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19200"/>
                <a:gridCol w="762000"/>
                <a:gridCol w="914400"/>
                <a:gridCol w="990600"/>
                <a:gridCol w="1219200"/>
                <a:gridCol w="838200"/>
                <a:gridCol w="914400"/>
                <a:gridCol w="838200"/>
                <a:gridCol w="914398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CdCl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8.8245642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[Cd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Cl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2x+1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65154" y="2362200"/>
            <a:ext cx="2013693" cy="369332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The Exception…</a:t>
            </a:r>
            <a:endParaRPr lang="en-US" dirty="0">
              <a:latin typeface="+mj-lt"/>
            </a:endParaRPr>
          </a:p>
        </p:txBody>
      </p:sp>
      <p:cxnSp>
        <p:nvCxnSpPr>
          <p:cNvPr id="16" name="Shape 15"/>
          <p:cNvCxnSpPr>
            <a:stCxn id="6" idx="2"/>
          </p:cNvCxnSpPr>
          <p:nvPr/>
        </p:nvCxnSpPr>
        <p:spPr>
          <a:xfrm rot="5400000">
            <a:off x="2432567" y="1137166"/>
            <a:ext cx="545068" cy="3733801"/>
          </a:xfrm>
          <a:prstGeom prst="bentConnector2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533400" y="3581400"/>
            <a:ext cx="609600" cy="158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/>
          <p:cNvSpPr/>
          <p:nvPr/>
        </p:nvSpPr>
        <p:spPr>
          <a:xfrm>
            <a:off x="4495800" y="5715000"/>
            <a:ext cx="4495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TextBox 200"/>
          <p:cNvSpPr txBox="1"/>
          <p:nvPr/>
        </p:nvSpPr>
        <p:spPr>
          <a:xfrm>
            <a:off x="152400" y="152400"/>
            <a:ext cx="1656217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[Cd</a:t>
            </a:r>
            <a:r>
              <a:rPr lang="en-US" sz="160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(CH</a:t>
            </a:r>
            <a:r>
              <a:rPr 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COO)</a:t>
            </a:r>
            <a:r>
              <a:rPr lang="en-US" sz="1600" baseline="-25000" dirty="0" smtClean="0">
                <a:solidFill>
                  <a:srgbClr val="FF0000"/>
                </a:solidFill>
              </a:rPr>
              <a:t>9</a:t>
            </a:r>
            <a:r>
              <a:rPr lang="en-US" sz="1600" dirty="0" smtClean="0">
                <a:solidFill>
                  <a:srgbClr val="FF0000"/>
                </a:solidFill>
              </a:rPr>
              <a:t>]</a:t>
            </a:r>
            <a:r>
              <a:rPr lang="en-US" sz="1600" baseline="30000" dirty="0" smtClean="0">
                <a:solidFill>
                  <a:srgbClr val="FF0000"/>
                </a:solidFill>
              </a:rPr>
              <a:t>-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747000" y="762000"/>
            <a:ext cx="896393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(CH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COO)</a:t>
            </a:r>
            <a:r>
              <a:rPr lang="en-US" sz="700" baseline="-25000" dirty="0" smtClean="0"/>
              <a:t>8</a:t>
            </a:r>
            <a:r>
              <a:rPr lang="en-US" sz="700" dirty="0" smtClean="0"/>
              <a:t>SH]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sp>
        <p:nvSpPr>
          <p:cNvPr id="203" name="TextBox 202"/>
          <p:cNvSpPr txBox="1"/>
          <p:nvPr/>
        </p:nvSpPr>
        <p:spPr>
          <a:xfrm>
            <a:off x="7620000" y="15240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4" name="Straight Arrow Connector 203"/>
          <p:cNvCxnSpPr/>
          <p:nvPr/>
        </p:nvCxnSpPr>
        <p:spPr>
          <a:xfrm rot="5400000">
            <a:off x="5925096" y="475705"/>
            <a:ext cx="495300" cy="1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 rot="16200000">
            <a:off x="5938546" y="4048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H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endParaRPr lang="en-US" sz="700" baseline="30000" dirty="0"/>
          </a:p>
        </p:txBody>
      </p:sp>
      <p:sp>
        <p:nvSpPr>
          <p:cNvPr id="206" name="TextBox 205"/>
          <p:cNvSpPr txBox="1"/>
          <p:nvPr/>
        </p:nvSpPr>
        <p:spPr>
          <a:xfrm rot="16200000">
            <a:off x="5954995" y="412387"/>
            <a:ext cx="6190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-2CH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cxnSp>
        <p:nvCxnSpPr>
          <p:cNvPr id="207" name="Straight Arrow Connector 206"/>
          <p:cNvCxnSpPr/>
          <p:nvPr/>
        </p:nvCxnSpPr>
        <p:spPr>
          <a:xfrm rot="5400000">
            <a:off x="8128001" y="457201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 rot="16200000">
            <a:off x="8122946" y="366788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H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endParaRPr lang="en-US" sz="700" baseline="30000" dirty="0"/>
          </a:p>
        </p:txBody>
      </p:sp>
      <p:sp>
        <p:nvSpPr>
          <p:cNvPr id="209" name="TextBox 208"/>
          <p:cNvSpPr txBox="1"/>
          <p:nvPr/>
        </p:nvSpPr>
        <p:spPr>
          <a:xfrm rot="16200000">
            <a:off x="8161837" y="3931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sp>
        <p:nvSpPr>
          <p:cNvPr id="210" name="TextBox 209"/>
          <p:cNvSpPr txBox="1"/>
          <p:nvPr/>
        </p:nvSpPr>
        <p:spPr>
          <a:xfrm>
            <a:off x="5715000" y="762000"/>
            <a:ext cx="830671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(CH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COO)</a:t>
            </a:r>
            <a:r>
              <a:rPr lang="en-US" sz="700" baseline="-25000" dirty="0" smtClean="0"/>
              <a:t>7</a:t>
            </a:r>
            <a:r>
              <a:rPr lang="en-US" sz="700" dirty="0" smtClean="0"/>
              <a:t>S]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sp>
        <p:nvSpPr>
          <p:cNvPr id="211" name="TextBox 210"/>
          <p:cNvSpPr txBox="1"/>
          <p:nvPr/>
        </p:nvSpPr>
        <p:spPr>
          <a:xfrm>
            <a:off x="5486400" y="1524000"/>
            <a:ext cx="99577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S(SH)]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934200" y="838200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cxnSp>
        <p:nvCxnSpPr>
          <p:cNvPr id="213" name="Straight Arrow Connector 212"/>
          <p:cNvCxnSpPr/>
          <p:nvPr/>
        </p:nvCxnSpPr>
        <p:spPr>
          <a:xfrm rot="10800000">
            <a:off x="6477000" y="1600200"/>
            <a:ext cx="11176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6781800" y="16002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15" name="Straight Arrow Connector 214"/>
          <p:cNvCxnSpPr>
            <a:stCxn id="202" idx="1"/>
            <a:endCxn id="210" idx="3"/>
          </p:cNvCxnSpPr>
          <p:nvPr/>
        </p:nvCxnSpPr>
        <p:spPr>
          <a:xfrm rot="10800000">
            <a:off x="6545672" y="842790"/>
            <a:ext cx="120132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1803400" y="228600"/>
            <a:ext cx="4368800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6172200" y="228600"/>
            <a:ext cx="2184400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5867400" y="8763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tx2"/>
                </a:solidFill>
              </a:rPr>
              <a:t>{894 m/z}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85800" y="457200"/>
            <a:ext cx="710445" cy="238523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{980 m/z}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20" name="Straight Arrow Connector 219"/>
          <p:cNvCxnSpPr/>
          <p:nvPr/>
        </p:nvCxnSpPr>
        <p:spPr>
          <a:xfrm rot="5400000">
            <a:off x="8128794" y="12565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 rot="16200000">
            <a:off x="8122946" y="11668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 rot="16200000">
            <a:off x="8161837" y="11932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8051800" y="8763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{954 m/z}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765800" y="16764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{868 m/z}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8077200" y="16764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{928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8" name="Straight Arrow Connector 227"/>
          <p:cNvCxnSpPr/>
          <p:nvPr/>
        </p:nvCxnSpPr>
        <p:spPr>
          <a:xfrm rot="5400000">
            <a:off x="5944394" y="12565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 rot="16200000">
            <a:off x="5938546" y="11668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H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endParaRPr lang="en-US" sz="700" baseline="30000" dirty="0"/>
          </a:p>
        </p:txBody>
      </p:sp>
      <p:sp>
        <p:nvSpPr>
          <p:cNvPr id="230" name="TextBox 229"/>
          <p:cNvSpPr txBox="1"/>
          <p:nvPr/>
        </p:nvSpPr>
        <p:spPr>
          <a:xfrm rot="16200000">
            <a:off x="6028237" y="11932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sp>
        <p:nvSpPr>
          <p:cNvPr id="231" name="TextBox 230"/>
          <p:cNvSpPr txBox="1"/>
          <p:nvPr/>
        </p:nvSpPr>
        <p:spPr>
          <a:xfrm>
            <a:off x="3454400" y="1524000"/>
            <a:ext cx="86112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32" name="Straight Arrow Connector 231"/>
          <p:cNvCxnSpPr>
            <a:stCxn id="211" idx="1"/>
            <a:endCxn id="231" idx="3"/>
          </p:cNvCxnSpPr>
          <p:nvPr/>
        </p:nvCxnSpPr>
        <p:spPr>
          <a:xfrm rot="10800000">
            <a:off x="4315528" y="1604790"/>
            <a:ext cx="117087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4648200" y="16764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3581400" y="16764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{808 m/z}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7594600" y="23622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5486400" y="23622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39" name="Straight Arrow Connector 238"/>
          <p:cNvCxnSpPr>
            <a:stCxn id="237" idx="1"/>
            <a:endCxn id="238" idx="3"/>
          </p:cNvCxnSpPr>
          <p:nvPr/>
        </p:nvCxnSpPr>
        <p:spPr>
          <a:xfrm rot="10800000">
            <a:off x="6512638" y="2442990"/>
            <a:ext cx="108196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6781800" y="24384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rot="5400000">
            <a:off x="8128794" y="20566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 rot="16200000">
            <a:off x="8122946" y="19669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 rot="16200000">
            <a:off x="8161837" y="19933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5765800" y="24765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{842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8001000" y="25146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{902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47" name="Straight Arrow Connector 246"/>
          <p:cNvCxnSpPr/>
          <p:nvPr/>
        </p:nvCxnSpPr>
        <p:spPr>
          <a:xfrm rot="5400000">
            <a:off x="5944394" y="20566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8" name="TextBox 247"/>
          <p:cNvSpPr txBox="1"/>
          <p:nvPr/>
        </p:nvSpPr>
        <p:spPr>
          <a:xfrm rot="16200000">
            <a:off x="5938546" y="19669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 rot="16200000">
            <a:off x="5977437" y="19933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3175000" y="23622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51" name="Straight Arrow Connector 250"/>
          <p:cNvCxnSpPr>
            <a:endCxn id="250" idx="3"/>
          </p:cNvCxnSpPr>
          <p:nvPr/>
        </p:nvCxnSpPr>
        <p:spPr>
          <a:xfrm rot="10800000">
            <a:off x="4201237" y="2442991"/>
            <a:ext cx="1208972" cy="19245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4572000" y="2514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3581400" y="24765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{782 m/z}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55" name="Straight Arrow Connector 254"/>
          <p:cNvCxnSpPr/>
          <p:nvPr/>
        </p:nvCxnSpPr>
        <p:spPr>
          <a:xfrm rot="5400000">
            <a:off x="3759994" y="20566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 rot="16200000">
            <a:off x="3754146" y="19669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7" name="TextBox 256"/>
          <p:cNvSpPr txBox="1"/>
          <p:nvPr/>
        </p:nvSpPr>
        <p:spPr>
          <a:xfrm rot="16200000">
            <a:off x="3793037" y="19933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1092200" y="2362200"/>
            <a:ext cx="86112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59" name="Straight Arrow Connector 258"/>
          <p:cNvCxnSpPr>
            <a:stCxn id="250" idx="1"/>
            <a:endCxn id="258" idx="3"/>
          </p:cNvCxnSpPr>
          <p:nvPr/>
        </p:nvCxnSpPr>
        <p:spPr>
          <a:xfrm rot="10800000">
            <a:off x="1953328" y="2442990"/>
            <a:ext cx="122167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2286000" y="2514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1397000" y="24765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{722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7594600" y="31623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5359400" y="31623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65" name="Straight Arrow Connector 264"/>
          <p:cNvCxnSpPr>
            <a:stCxn id="263" idx="1"/>
            <a:endCxn id="264" idx="3"/>
          </p:cNvCxnSpPr>
          <p:nvPr/>
        </p:nvCxnSpPr>
        <p:spPr>
          <a:xfrm rot="10800000">
            <a:off x="6385638" y="3243090"/>
            <a:ext cx="120896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6" name="TextBox 265"/>
          <p:cNvSpPr txBox="1"/>
          <p:nvPr/>
        </p:nvSpPr>
        <p:spPr>
          <a:xfrm>
            <a:off x="6705600" y="3276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67" name="Straight Arrow Connector 266"/>
          <p:cNvCxnSpPr/>
          <p:nvPr/>
        </p:nvCxnSpPr>
        <p:spPr>
          <a:xfrm rot="5400000">
            <a:off x="8128794" y="28567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 rot="16200000">
            <a:off x="8122946" y="27670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 rot="16200000">
            <a:off x="8161837" y="27934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765800" y="32766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{816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8001000" y="33147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{876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73" name="Straight Arrow Connector 272"/>
          <p:cNvCxnSpPr/>
          <p:nvPr/>
        </p:nvCxnSpPr>
        <p:spPr>
          <a:xfrm rot="5400000">
            <a:off x="5944394" y="28567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 rot="16200000">
            <a:off x="5938546" y="27670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5" name="TextBox 274"/>
          <p:cNvSpPr txBox="1"/>
          <p:nvPr/>
        </p:nvSpPr>
        <p:spPr>
          <a:xfrm rot="16200000">
            <a:off x="5977437" y="27934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3175001" y="3162300"/>
            <a:ext cx="1056693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77" name="Straight Arrow Connector 276"/>
          <p:cNvCxnSpPr>
            <a:endCxn id="276" idx="3"/>
          </p:cNvCxnSpPr>
          <p:nvPr/>
        </p:nvCxnSpPr>
        <p:spPr>
          <a:xfrm rot="10800000">
            <a:off x="4231694" y="3243091"/>
            <a:ext cx="1178512" cy="19245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4572000" y="3276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3581400" y="32766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{756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1" name="Straight Arrow Connector 280"/>
          <p:cNvCxnSpPr/>
          <p:nvPr/>
        </p:nvCxnSpPr>
        <p:spPr>
          <a:xfrm rot="5400000">
            <a:off x="3759994" y="28567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 rot="16200000">
            <a:off x="3754146" y="27670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3" name="TextBox 282"/>
          <p:cNvSpPr txBox="1"/>
          <p:nvPr/>
        </p:nvSpPr>
        <p:spPr>
          <a:xfrm rot="16200000">
            <a:off x="3843837" y="27934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990600" y="31623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(SH)]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5" name="Straight Arrow Connector 284"/>
          <p:cNvCxnSpPr>
            <a:endCxn id="284" idx="3"/>
          </p:cNvCxnSpPr>
          <p:nvPr/>
        </p:nvCxnSpPr>
        <p:spPr>
          <a:xfrm rot="10800000">
            <a:off x="2016837" y="3243091"/>
            <a:ext cx="1208970" cy="19243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6" name="TextBox 285"/>
          <p:cNvSpPr txBox="1"/>
          <p:nvPr/>
        </p:nvSpPr>
        <p:spPr>
          <a:xfrm>
            <a:off x="2362200" y="3276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1397000" y="32766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{696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9" name="Straight Arrow Connector 288"/>
          <p:cNvCxnSpPr/>
          <p:nvPr/>
        </p:nvCxnSpPr>
        <p:spPr>
          <a:xfrm rot="5400000">
            <a:off x="1575594" y="28567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0" name="TextBox 289"/>
          <p:cNvSpPr txBox="1"/>
          <p:nvPr/>
        </p:nvSpPr>
        <p:spPr>
          <a:xfrm rot="16200000">
            <a:off x="1569746" y="27670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1" name="TextBox 290"/>
          <p:cNvSpPr txBox="1"/>
          <p:nvPr/>
        </p:nvSpPr>
        <p:spPr>
          <a:xfrm rot="16200000">
            <a:off x="1608637" y="27934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7594600" y="39624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5359400" y="39624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4" name="Straight Arrow Connector 293"/>
          <p:cNvCxnSpPr>
            <a:stCxn id="292" idx="1"/>
            <a:endCxn id="293" idx="3"/>
          </p:cNvCxnSpPr>
          <p:nvPr/>
        </p:nvCxnSpPr>
        <p:spPr>
          <a:xfrm rot="10800000">
            <a:off x="6385638" y="4043190"/>
            <a:ext cx="120896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5" name="TextBox 294"/>
          <p:cNvSpPr txBox="1"/>
          <p:nvPr/>
        </p:nvSpPr>
        <p:spPr>
          <a:xfrm>
            <a:off x="6705600" y="4114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96" name="Straight Arrow Connector 295"/>
          <p:cNvCxnSpPr/>
          <p:nvPr/>
        </p:nvCxnSpPr>
        <p:spPr>
          <a:xfrm rot="5400000">
            <a:off x="8128794" y="36568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7" name="TextBox 296"/>
          <p:cNvSpPr txBox="1"/>
          <p:nvPr/>
        </p:nvSpPr>
        <p:spPr>
          <a:xfrm rot="16200000">
            <a:off x="8122946" y="35671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8" name="TextBox 297"/>
          <p:cNvSpPr txBox="1"/>
          <p:nvPr/>
        </p:nvSpPr>
        <p:spPr>
          <a:xfrm rot="16200000">
            <a:off x="8161837" y="35935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5765800" y="40767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{790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8001000" y="41148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{850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02" name="Straight Arrow Connector 301"/>
          <p:cNvCxnSpPr/>
          <p:nvPr/>
        </p:nvCxnSpPr>
        <p:spPr>
          <a:xfrm rot="5400000">
            <a:off x="5944394" y="36568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3" name="TextBox 302"/>
          <p:cNvSpPr txBox="1"/>
          <p:nvPr/>
        </p:nvSpPr>
        <p:spPr>
          <a:xfrm rot="16200000">
            <a:off x="5938546" y="35671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4" name="TextBox 303"/>
          <p:cNvSpPr txBox="1"/>
          <p:nvPr/>
        </p:nvSpPr>
        <p:spPr>
          <a:xfrm rot="16200000">
            <a:off x="5977437" y="35935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3175000" y="3962400"/>
            <a:ext cx="1056693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(CH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COO)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(SH)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cxnSp>
        <p:nvCxnSpPr>
          <p:cNvPr id="306" name="Straight Arrow Connector 305"/>
          <p:cNvCxnSpPr>
            <a:endCxn id="305" idx="3"/>
          </p:cNvCxnSpPr>
          <p:nvPr/>
        </p:nvCxnSpPr>
        <p:spPr>
          <a:xfrm rot="10800000">
            <a:off x="4231693" y="4043191"/>
            <a:ext cx="1178514" cy="19247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4572000" y="4114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3581400" y="40767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tx2"/>
                </a:solidFill>
              </a:rPr>
              <a:t>{730 m/z}</a:t>
            </a:r>
            <a:endParaRPr lang="en-US" sz="700" dirty="0">
              <a:solidFill>
                <a:schemeClr val="tx2"/>
              </a:solidFill>
            </a:endParaRPr>
          </a:p>
        </p:txBody>
      </p:sp>
      <p:cxnSp>
        <p:nvCxnSpPr>
          <p:cNvPr id="310" name="Straight Arrow Connector 309"/>
          <p:cNvCxnSpPr/>
          <p:nvPr/>
        </p:nvCxnSpPr>
        <p:spPr>
          <a:xfrm rot="5400000">
            <a:off x="3759994" y="36568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1" name="TextBox 310"/>
          <p:cNvSpPr txBox="1"/>
          <p:nvPr/>
        </p:nvSpPr>
        <p:spPr>
          <a:xfrm rot="16200000">
            <a:off x="3754146" y="35671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2" name="TextBox 311"/>
          <p:cNvSpPr txBox="1"/>
          <p:nvPr/>
        </p:nvSpPr>
        <p:spPr>
          <a:xfrm rot="16200000">
            <a:off x="3793037" y="35935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990600" y="39624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COO)S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14" name="Straight Arrow Connector 313"/>
          <p:cNvCxnSpPr>
            <a:endCxn id="313" idx="3"/>
          </p:cNvCxnSpPr>
          <p:nvPr/>
        </p:nvCxnSpPr>
        <p:spPr>
          <a:xfrm rot="10800000">
            <a:off x="2016837" y="4043191"/>
            <a:ext cx="1208970" cy="19245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5" name="TextBox 314"/>
          <p:cNvSpPr txBox="1"/>
          <p:nvPr/>
        </p:nvSpPr>
        <p:spPr>
          <a:xfrm>
            <a:off x="2438400" y="4114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1397000" y="40767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{670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18" name="Straight Arrow Connector 317"/>
          <p:cNvCxnSpPr/>
          <p:nvPr/>
        </p:nvCxnSpPr>
        <p:spPr>
          <a:xfrm rot="5400000">
            <a:off x="1575594" y="36568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 rot="16200000">
            <a:off x="1569746" y="35671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0" name="TextBox 319"/>
          <p:cNvSpPr txBox="1"/>
          <p:nvPr/>
        </p:nvSpPr>
        <p:spPr>
          <a:xfrm rot="16200000">
            <a:off x="1608637" y="35935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7620000" y="47244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5384800" y="47244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3" name="Straight Arrow Connector 322"/>
          <p:cNvCxnSpPr>
            <a:stCxn id="321" idx="1"/>
            <a:endCxn id="322" idx="3"/>
          </p:cNvCxnSpPr>
          <p:nvPr/>
        </p:nvCxnSpPr>
        <p:spPr>
          <a:xfrm rot="10800000">
            <a:off x="6411038" y="4805190"/>
            <a:ext cx="120896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4" name="TextBox 323"/>
          <p:cNvSpPr txBox="1"/>
          <p:nvPr/>
        </p:nvSpPr>
        <p:spPr>
          <a:xfrm>
            <a:off x="6781800" y="4876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25" name="Straight Arrow Connector 324"/>
          <p:cNvCxnSpPr/>
          <p:nvPr/>
        </p:nvCxnSpPr>
        <p:spPr>
          <a:xfrm rot="5400000">
            <a:off x="8128794" y="44569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6" name="TextBox 325"/>
          <p:cNvSpPr txBox="1"/>
          <p:nvPr/>
        </p:nvSpPr>
        <p:spPr>
          <a:xfrm rot="16200000">
            <a:off x="8122946" y="43672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7" name="TextBox 326"/>
          <p:cNvSpPr txBox="1"/>
          <p:nvPr/>
        </p:nvSpPr>
        <p:spPr>
          <a:xfrm rot="16200000">
            <a:off x="8161837" y="43936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5765800" y="48768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{764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8001000" y="49149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{824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31" name="Straight Arrow Connector 330"/>
          <p:cNvCxnSpPr/>
          <p:nvPr/>
        </p:nvCxnSpPr>
        <p:spPr>
          <a:xfrm rot="5400000">
            <a:off x="5944394" y="44569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2" name="TextBox 331"/>
          <p:cNvSpPr txBox="1"/>
          <p:nvPr/>
        </p:nvSpPr>
        <p:spPr>
          <a:xfrm rot="16200000">
            <a:off x="5938546" y="43672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3" name="TextBox 332"/>
          <p:cNvSpPr txBox="1"/>
          <p:nvPr/>
        </p:nvSpPr>
        <p:spPr>
          <a:xfrm rot="16200000">
            <a:off x="5977437" y="43936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3200400" y="4724400"/>
            <a:ext cx="1026237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(CH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COO)S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(SH)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cxnSp>
        <p:nvCxnSpPr>
          <p:cNvPr id="335" name="Straight Arrow Connector 334"/>
          <p:cNvCxnSpPr>
            <a:stCxn id="322" idx="1"/>
            <a:endCxn id="334" idx="3"/>
          </p:cNvCxnSpPr>
          <p:nvPr/>
        </p:nvCxnSpPr>
        <p:spPr>
          <a:xfrm rot="10800000">
            <a:off x="4226638" y="4805190"/>
            <a:ext cx="1158163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4495800" y="4876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3581400" y="48768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tx2"/>
                </a:solidFill>
              </a:rPr>
              <a:t>{704 m/z}</a:t>
            </a:r>
            <a:endParaRPr lang="en-US" sz="700" dirty="0">
              <a:solidFill>
                <a:schemeClr val="tx2"/>
              </a:solidFill>
            </a:endParaRPr>
          </a:p>
        </p:txBody>
      </p:sp>
      <p:cxnSp>
        <p:nvCxnSpPr>
          <p:cNvPr id="339" name="Straight Arrow Connector 338"/>
          <p:cNvCxnSpPr/>
          <p:nvPr/>
        </p:nvCxnSpPr>
        <p:spPr>
          <a:xfrm rot="5400000">
            <a:off x="3759994" y="44569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0" name="TextBox 339"/>
          <p:cNvSpPr txBox="1"/>
          <p:nvPr/>
        </p:nvSpPr>
        <p:spPr>
          <a:xfrm rot="16200000">
            <a:off x="3754146" y="43672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H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endParaRPr lang="en-US" sz="700" baseline="30000" dirty="0"/>
          </a:p>
        </p:txBody>
      </p:sp>
      <p:sp>
        <p:nvSpPr>
          <p:cNvPr id="341" name="TextBox 340"/>
          <p:cNvSpPr txBox="1"/>
          <p:nvPr/>
        </p:nvSpPr>
        <p:spPr>
          <a:xfrm rot="16200000">
            <a:off x="3793037" y="43936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sp>
        <p:nvSpPr>
          <p:cNvPr id="342" name="TextBox 341"/>
          <p:cNvSpPr txBox="1"/>
          <p:nvPr/>
        </p:nvSpPr>
        <p:spPr>
          <a:xfrm>
            <a:off x="1574800" y="4724400"/>
            <a:ext cx="596632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S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(SH)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cxnSp>
        <p:nvCxnSpPr>
          <p:cNvPr id="343" name="Straight Arrow Connector 342"/>
          <p:cNvCxnSpPr>
            <a:stCxn id="334" idx="1"/>
            <a:endCxn id="342" idx="3"/>
          </p:cNvCxnSpPr>
          <p:nvPr/>
        </p:nvCxnSpPr>
        <p:spPr>
          <a:xfrm rot="10800000">
            <a:off x="2171432" y="4805190"/>
            <a:ext cx="10289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4" name="TextBox 343"/>
          <p:cNvSpPr txBox="1"/>
          <p:nvPr/>
        </p:nvSpPr>
        <p:spPr>
          <a:xfrm>
            <a:off x="2438400" y="48006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sp>
        <p:nvSpPr>
          <p:cNvPr id="345" name="TextBox 344"/>
          <p:cNvSpPr txBox="1"/>
          <p:nvPr/>
        </p:nvSpPr>
        <p:spPr>
          <a:xfrm>
            <a:off x="1600200" y="48768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{644 m/z}</a:t>
            </a:r>
            <a:endParaRPr lang="en-US" sz="700" dirty="0"/>
          </a:p>
        </p:txBody>
      </p:sp>
      <p:cxnSp>
        <p:nvCxnSpPr>
          <p:cNvPr id="347" name="Straight Arrow Connector 346"/>
          <p:cNvCxnSpPr/>
          <p:nvPr/>
        </p:nvCxnSpPr>
        <p:spPr>
          <a:xfrm rot="5400000">
            <a:off x="1575594" y="44569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 rot="16200000">
            <a:off x="1569746" y="43672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9" name="TextBox 348"/>
          <p:cNvSpPr txBox="1"/>
          <p:nvPr/>
        </p:nvSpPr>
        <p:spPr>
          <a:xfrm rot="16200000">
            <a:off x="1608637" y="43936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7620000" y="5524500"/>
            <a:ext cx="98455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5384800" y="5524500"/>
            <a:ext cx="995779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COO)S(SH)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52" name="Straight Arrow Connector 351"/>
          <p:cNvCxnSpPr>
            <a:stCxn id="350" idx="1"/>
            <a:endCxn id="351" idx="3"/>
          </p:cNvCxnSpPr>
          <p:nvPr/>
        </p:nvCxnSpPr>
        <p:spPr>
          <a:xfrm rot="10800000">
            <a:off x="6380580" y="5605290"/>
            <a:ext cx="1239421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3" name="TextBox 352"/>
          <p:cNvSpPr txBox="1"/>
          <p:nvPr/>
        </p:nvSpPr>
        <p:spPr>
          <a:xfrm>
            <a:off x="6705600" y="5638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54" name="Straight Arrow Connector 353"/>
          <p:cNvCxnSpPr/>
          <p:nvPr/>
        </p:nvCxnSpPr>
        <p:spPr>
          <a:xfrm rot="5400000">
            <a:off x="8128794" y="52570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5" name="TextBox 354"/>
          <p:cNvSpPr txBox="1"/>
          <p:nvPr/>
        </p:nvSpPr>
        <p:spPr>
          <a:xfrm rot="16200000">
            <a:off x="8122946" y="51673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6" name="TextBox 355"/>
          <p:cNvSpPr txBox="1"/>
          <p:nvPr/>
        </p:nvSpPr>
        <p:spPr>
          <a:xfrm rot="16200000">
            <a:off x="8161837" y="51937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5765800" y="56769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{738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8001000" y="57150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{798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60" name="Straight Arrow Connector 359"/>
          <p:cNvCxnSpPr/>
          <p:nvPr/>
        </p:nvCxnSpPr>
        <p:spPr>
          <a:xfrm rot="5400000">
            <a:off x="5944394" y="52570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1" name="TextBox 360"/>
          <p:cNvSpPr txBox="1"/>
          <p:nvPr/>
        </p:nvSpPr>
        <p:spPr>
          <a:xfrm rot="16200000">
            <a:off x="5938546" y="51673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2" name="TextBox 361"/>
          <p:cNvSpPr txBox="1"/>
          <p:nvPr/>
        </p:nvSpPr>
        <p:spPr>
          <a:xfrm rot="16200000">
            <a:off x="5977437" y="51937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3860800" y="5524500"/>
            <a:ext cx="566175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[Cd</a:t>
            </a:r>
            <a:r>
              <a:rPr lang="en-US" sz="700" baseline="-25000" dirty="0" smtClean="0"/>
              <a:t>4</a:t>
            </a:r>
            <a:r>
              <a:rPr lang="en-US" sz="700" dirty="0" smtClean="0"/>
              <a:t>S(SH)</a:t>
            </a:r>
            <a:r>
              <a:rPr lang="en-US" sz="700" baseline="-25000" dirty="0" smtClean="0"/>
              <a:t>5</a:t>
            </a:r>
            <a:r>
              <a:rPr lang="en-US" sz="700" dirty="0" smtClean="0"/>
              <a:t>]</a:t>
            </a:r>
            <a:r>
              <a:rPr lang="en-US" sz="700" baseline="30000" dirty="0" smtClean="0"/>
              <a:t>-</a:t>
            </a:r>
            <a:endParaRPr lang="en-US" sz="700" baseline="30000" dirty="0"/>
          </a:p>
        </p:txBody>
      </p:sp>
      <p:cxnSp>
        <p:nvCxnSpPr>
          <p:cNvPr id="364" name="Straight Arrow Connector 363"/>
          <p:cNvCxnSpPr>
            <a:stCxn id="351" idx="1"/>
            <a:endCxn id="363" idx="3"/>
          </p:cNvCxnSpPr>
          <p:nvPr/>
        </p:nvCxnSpPr>
        <p:spPr>
          <a:xfrm rot="10800000">
            <a:off x="4426976" y="5605290"/>
            <a:ext cx="957825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5" name="TextBox 364"/>
          <p:cNvSpPr txBox="1"/>
          <p:nvPr/>
        </p:nvSpPr>
        <p:spPr>
          <a:xfrm>
            <a:off x="4648200" y="56388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6" name="TextBox 365"/>
          <p:cNvSpPr txBox="1"/>
          <p:nvPr/>
        </p:nvSpPr>
        <p:spPr>
          <a:xfrm>
            <a:off x="3886200" y="57150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tx2"/>
                </a:solidFill>
              </a:rPr>
              <a:t>{678 m/z}</a:t>
            </a:r>
            <a:endParaRPr lang="en-US" sz="700" dirty="0">
              <a:solidFill>
                <a:schemeClr val="tx2"/>
              </a:solidFill>
            </a:endParaRPr>
          </a:p>
        </p:txBody>
      </p:sp>
      <p:cxnSp>
        <p:nvCxnSpPr>
          <p:cNvPr id="368" name="Straight Arrow Connector 367"/>
          <p:cNvCxnSpPr/>
          <p:nvPr/>
        </p:nvCxnSpPr>
        <p:spPr>
          <a:xfrm rot="5400000">
            <a:off x="3759994" y="52570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 rot="16200000">
            <a:off x="3754146" y="51673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H</a:t>
            </a:r>
            <a:r>
              <a:rPr lang="en-US" sz="700" baseline="-25000" dirty="0" smtClean="0"/>
              <a:t>2</a:t>
            </a:r>
            <a:r>
              <a:rPr lang="en-US" sz="700" dirty="0" smtClean="0"/>
              <a:t>S</a:t>
            </a:r>
            <a:endParaRPr lang="en-US" sz="700" baseline="30000" dirty="0"/>
          </a:p>
        </p:txBody>
      </p:sp>
      <p:sp>
        <p:nvSpPr>
          <p:cNvPr id="370" name="TextBox 369"/>
          <p:cNvSpPr txBox="1"/>
          <p:nvPr/>
        </p:nvSpPr>
        <p:spPr>
          <a:xfrm rot="16200000">
            <a:off x="3793037" y="51937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/>
              <a:t>-CH</a:t>
            </a:r>
            <a:r>
              <a:rPr lang="en-US" sz="700" baseline="-25000" dirty="0" smtClean="0"/>
              <a:t>3</a:t>
            </a:r>
            <a:r>
              <a:rPr lang="en-US" sz="700" dirty="0" smtClean="0"/>
              <a:t>COOH</a:t>
            </a:r>
            <a:endParaRPr lang="en-US" sz="700" baseline="30000" dirty="0"/>
          </a:p>
        </p:txBody>
      </p:sp>
      <p:sp>
        <p:nvSpPr>
          <p:cNvPr id="371" name="TextBox 370"/>
          <p:cNvSpPr txBox="1"/>
          <p:nvPr/>
        </p:nvSpPr>
        <p:spPr>
          <a:xfrm>
            <a:off x="7620000" y="6324600"/>
            <a:ext cx="954101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(CH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COO)(SH)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8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7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5943600" y="6324600"/>
            <a:ext cx="566175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[Cd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S(SH)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sz="700" baseline="30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73" name="Straight Arrow Connector 372"/>
          <p:cNvCxnSpPr>
            <a:stCxn id="371" idx="1"/>
            <a:endCxn id="372" idx="3"/>
          </p:cNvCxnSpPr>
          <p:nvPr/>
        </p:nvCxnSpPr>
        <p:spPr>
          <a:xfrm rot="10800000">
            <a:off x="6509776" y="6405390"/>
            <a:ext cx="1110225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4" name="TextBox 373"/>
          <p:cNvSpPr txBox="1"/>
          <p:nvPr/>
        </p:nvSpPr>
        <p:spPr>
          <a:xfrm>
            <a:off x="6781800" y="6477000"/>
            <a:ext cx="660400" cy="161579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75" name="Straight Arrow Connector 374"/>
          <p:cNvCxnSpPr/>
          <p:nvPr/>
        </p:nvCxnSpPr>
        <p:spPr>
          <a:xfrm rot="5400000">
            <a:off x="8128794" y="60571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6" name="TextBox 375"/>
          <p:cNvSpPr txBox="1"/>
          <p:nvPr/>
        </p:nvSpPr>
        <p:spPr>
          <a:xfrm rot="16200000">
            <a:off x="8122946" y="59674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7" name="TextBox 376"/>
          <p:cNvSpPr txBox="1"/>
          <p:nvPr/>
        </p:nvSpPr>
        <p:spPr>
          <a:xfrm rot="16200000">
            <a:off x="8161837" y="59938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6045200" y="64389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{712 m/z}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8001000" y="6477000"/>
            <a:ext cx="460376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{772 m/z}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81" name="Straight Arrow Connector 380"/>
          <p:cNvCxnSpPr/>
          <p:nvPr/>
        </p:nvCxnSpPr>
        <p:spPr>
          <a:xfrm rot="5400000">
            <a:off x="5944394" y="6057106"/>
            <a:ext cx="457200" cy="158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 rot="16200000">
            <a:off x="5938546" y="5967487"/>
            <a:ext cx="245574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 rot="16200000">
            <a:off x="5977437" y="5993851"/>
            <a:ext cx="574190" cy="161579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-CH</a:t>
            </a:r>
            <a:r>
              <a:rPr lang="en-US" sz="7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COOH</a:t>
            </a:r>
            <a:endParaRPr lang="en-US" sz="7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arallelogram 78"/>
          <p:cNvSpPr/>
          <p:nvPr/>
        </p:nvSpPr>
        <p:spPr>
          <a:xfrm rot="9669292" flipH="1">
            <a:off x="1948479" y="1288494"/>
            <a:ext cx="4240540" cy="2939013"/>
          </a:xfrm>
          <a:prstGeom prst="parallelogram">
            <a:avLst>
              <a:gd name="adj" fmla="val 44962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36821" y="1524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(CH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COO)</a:t>
            </a:r>
            <a:r>
              <a:rPr lang="en-US" baseline="-25000" dirty="0" smtClean="0">
                <a:solidFill>
                  <a:srgbClr val="FF0000"/>
                </a:solidFill>
              </a:rPr>
              <a:t>9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 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S (g)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38200" y="152400"/>
            <a:ext cx="77296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[Cd</a:t>
            </a:r>
            <a:r>
              <a:rPr lang="en-US" sz="160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>
                <a:solidFill>
                  <a:srgbClr val="FF0000"/>
                </a:solidFill>
              </a:rPr>
              <a:t>]</a:t>
            </a:r>
            <a:r>
              <a:rPr lang="en-US" sz="1600" baseline="30000" dirty="0" smtClean="0">
                <a:solidFill>
                  <a:srgbClr val="FF0000"/>
                </a:solidFill>
              </a:rPr>
              <a:t>-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914400"/>
            <a:ext cx="77296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</a:rPr>
              <a:t>[Cd</a:t>
            </a:r>
            <a:r>
              <a:rPr lang="en-US" sz="1600" baseline="-25000" dirty="0" smtClean="0">
                <a:solidFill>
                  <a:srgbClr val="FF9900"/>
                </a:solidFill>
              </a:rPr>
              <a:t>4</a:t>
            </a:r>
            <a:r>
              <a:rPr lang="en-US" sz="1600" dirty="0" smtClean="0">
                <a:solidFill>
                  <a:srgbClr val="FF9900"/>
                </a:solidFill>
              </a:rPr>
              <a:t>S</a:t>
            </a:r>
            <a:r>
              <a:rPr lang="en-US" sz="1600" baseline="-25000" dirty="0" smtClean="0">
                <a:solidFill>
                  <a:srgbClr val="FF9900"/>
                </a:solidFill>
              </a:rPr>
              <a:t>1</a:t>
            </a:r>
            <a:r>
              <a:rPr lang="en-US" sz="1600" dirty="0" smtClean="0">
                <a:solidFill>
                  <a:srgbClr val="FF9900"/>
                </a:solidFill>
              </a:rPr>
              <a:t>]</a:t>
            </a:r>
            <a:r>
              <a:rPr lang="en-US" sz="1600" baseline="30000" dirty="0" smtClean="0">
                <a:solidFill>
                  <a:srgbClr val="FF9900"/>
                </a:solidFill>
              </a:rPr>
              <a:t>-</a:t>
            </a:r>
            <a:endParaRPr lang="en-US" sz="1600" baseline="30000" dirty="0">
              <a:solidFill>
                <a:srgbClr val="FF99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1676400"/>
            <a:ext cx="72487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i="1" dirty="0" smtClean="0"/>
              <a:t>[Cd</a:t>
            </a:r>
            <a:r>
              <a:rPr lang="en-US" sz="1600" i="1" baseline="-25000" dirty="0" smtClean="0"/>
              <a:t>4</a:t>
            </a:r>
            <a:r>
              <a:rPr lang="en-US" sz="1600" i="1" dirty="0" smtClean="0"/>
              <a:t>S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]</a:t>
            </a:r>
            <a:r>
              <a:rPr lang="en-US" sz="1600" i="1" baseline="30000" dirty="0" smtClean="0"/>
              <a:t>-</a:t>
            </a:r>
            <a:endParaRPr lang="en-US" sz="1600" i="1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9000" y="2438400"/>
            <a:ext cx="72487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i="1" dirty="0" smtClean="0"/>
              <a:t>[Cd</a:t>
            </a:r>
            <a:r>
              <a:rPr lang="en-US" sz="1600" i="1" baseline="-25000" dirty="0" smtClean="0"/>
              <a:t>4</a:t>
            </a:r>
            <a:r>
              <a:rPr lang="en-US" sz="1600" i="1" dirty="0" smtClean="0"/>
              <a:t>S</a:t>
            </a:r>
            <a:r>
              <a:rPr lang="en-US" sz="1600" i="1" baseline="-25000" dirty="0" smtClean="0"/>
              <a:t>3</a:t>
            </a:r>
            <a:r>
              <a:rPr lang="en-US" sz="1600" i="1" dirty="0" smtClean="0"/>
              <a:t>]</a:t>
            </a:r>
            <a:r>
              <a:rPr lang="en-US" sz="1600" i="1" baseline="30000" dirty="0" smtClean="0"/>
              <a:t>-</a:t>
            </a:r>
            <a:endParaRPr lang="en-US" sz="1600" i="1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4267200" y="3200400"/>
            <a:ext cx="72487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i="1" dirty="0" smtClean="0"/>
              <a:t>[Cd</a:t>
            </a:r>
            <a:r>
              <a:rPr lang="en-US" sz="1600" i="1" baseline="-25000" dirty="0" smtClean="0"/>
              <a:t>4</a:t>
            </a:r>
            <a:r>
              <a:rPr lang="en-US" sz="1600" i="1" dirty="0" smtClean="0"/>
              <a:t>S</a:t>
            </a:r>
            <a:r>
              <a:rPr lang="en-US" sz="1600" i="1" baseline="-25000" dirty="0" smtClean="0"/>
              <a:t>4</a:t>
            </a:r>
            <a:r>
              <a:rPr lang="en-US" sz="1600" i="1" dirty="0" smtClean="0"/>
              <a:t>]</a:t>
            </a:r>
            <a:r>
              <a:rPr lang="en-US" sz="1600" i="1" baseline="30000" dirty="0" smtClean="0"/>
              <a:t>-</a:t>
            </a:r>
            <a:endParaRPr lang="en-US" sz="1600" i="1" baseline="30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371600" y="457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05400" y="3886200"/>
            <a:ext cx="77296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92D050"/>
                </a:solidFill>
              </a:rPr>
              <a:t>[Cd</a:t>
            </a:r>
            <a:r>
              <a:rPr lang="en-US" sz="1600" baseline="-25000" dirty="0" smtClean="0">
                <a:solidFill>
                  <a:srgbClr val="92D050"/>
                </a:solidFill>
              </a:rPr>
              <a:t>4</a:t>
            </a:r>
            <a:r>
              <a:rPr lang="en-US" sz="1600" dirty="0" smtClean="0">
                <a:solidFill>
                  <a:srgbClr val="92D050"/>
                </a:solidFill>
              </a:rPr>
              <a:t>S</a:t>
            </a:r>
            <a:r>
              <a:rPr lang="en-US" sz="1600" baseline="-25000" dirty="0" smtClean="0">
                <a:solidFill>
                  <a:srgbClr val="92D050"/>
                </a:solidFill>
              </a:rPr>
              <a:t>5</a:t>
            </a:r>
            <a:r>
              <a:rPr lang="en-US" sz="1600" dirty="0" smtClean="0">
                <a:solidFill>
                  <a:srgbClr val="92D050"/>
                </a:solidFill>
              </a:rPr>
              <a:t>]</a:t>
            </a:r>
            <a:r>
              <a:rPr lang="en-US" sz="1600" baseline="30000" dirty="0" smtClean="0">
                <a:solidFill>
                  <a:srgbClr val="92D050"/>
                </a:solidFill>
              </a:rPr>
              <a:t>-</a:t>
            </a:r>
            <a:endParaRPr lang="en-US" sz="1600" baseline="30000" dirty="0">
              <a:solidFill>
                <a:srgbClr val="92D05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286000" y="1219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124200" y="1981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962400" y="2743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00600" y="3505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38800" y="4267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43600" y="4724400"/>
            <a:ext cx="77296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[Cd</a:t>
            </a:r>
            <a:r>
              <a:rPr lang="en-US" sz="1600" baseline="-25000" dirty="0" smtClean="0">
                <a:solidFill>
                  <a:srgbClr val="3366FF"/>
                </a:solidFill>
              </a:rPr>
              <a:t>4</a:t>
            </a:r>
            <a:r>
              <a:rPr lang="en-US" sz="1600" dirty="0" smtClean="0">
                <a:solidFill>
                  <a:srgbClr val="3366FF"/>
                </a:solidFill>
              </a:rPr>
              <a:t>S</a:t>
            </a:r>
            <a:r>
              <a:rPr lang="en-US" sz="1600" baseline="-25000" dirty="0" smtClean="0">
                <a:solidFill>
                  <a:srgbClr val="3366FF"/>
                </a:solidFill>
              </a:rPr>
              <a:t>6</a:t>
            </a:r>
            <a:r>
              <a:rPr lang="en-US" sz="1600" dirty="0" smtClean="0">
                <a:solidFill>
                  <a:srgbClr val="3366FF"/>
                </a:solidFill>
              </a:rPr>
              <a:t>]</a:t>
            </a:r>
            <a:r>
              <a:rPr lang="en-US" sz="1600" baseline="30000" dirty="0" smtClean="0">
                <a:solidFill>
                  <a:srgbClr val="3366FF"/>
                </a:solidFill>
              </a:rPr>
              <a:t>-</a:t>
            </a:r>
            <a:endParaRPr lang="en-US" sz="1600" baseline="30000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" y="685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0.013</a:t>
            </a:r>
            <a:endParaRPr lang="en-US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1219200" y="1447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0.034</a:t>
            </a:r>
            <a:endParaRPr lang="en-US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2057400" y="22098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3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2743200" y="29718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4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3581400" y="37338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4343400" y="44958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6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0.0079</a:t>
            </a:r>
            <a:endParaRPr lang="en-US" baseline="30000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553200" y="50292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58000" y="5486400"/>
            <a:ext cx="772962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>
                <a:solidFill>
                  <a:srgbClr val="C20EB9"/>
                </a:solidFill>
              </a:rPr>
              <a:t>[Cd</a:t>
            </a:r>
            <a:r>
              <a:rPr lang="en-US" sz="1600" baseline="-25000" dirty="0" smtClean="0">
                <a:solidFill>
                  <a:srgbClr val="C20EB9"/>
                </a:solidFill>
              </a:rPr>
              <a:t>4</a:t>
            </a:r>
            <a:r>
              <a:rPr lang="en-US" sz="1600" dirty="0" smtClean="0">
                <a:solidFill>
                  <a:srgbClr val="C20EB9"/>
                </a:solidFill>
              </a:rPr>
              <a:t>S</a:t>
            </a:r>
            <a:r>
              <a:rPr lang="en-US" sz="1600" baseline="-25000" dirty="0" smtClean="0">
                <a:solidFill>
                  <a:srgbClr val="C20EB9"/>
                </a:solidFill>
              </a:rPr>
              <a:t>7</a:t>
            </a:r>
            <a:r>
              <a:rPr lang="en-US" sz="1600" dirty="0" smtClean="0">
                <a:solidFill>
                  <a:srgbClr val="C20EB9"/>
                </a:solidFill>
              </a:rPr>
              <a:t>]</a:t>
            </a:r>
            <a:r>
              <a:rPr lang="en-US" sz="1600" baseline="30000" dirty="0" smtClean="0">
                <a:solidFill>
                  <a:srgbClr val="C20EB9"/>
                </a:solidFill>
              </a:rPr>
              <a:t>-</a:t>
            </a:r>
            <a:endParaRPr lang="en-US" sz="1600" baseline="30000" dirty="0">
              <a:solidFill>
                <a:srgbClr val="C20EB9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57800" y="52578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7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0.0097</a:t>
            </a:r>
            <a:endParaRPr lang="en-US" baseline="30000" dirty="0"/>
          </a:p>
        </p:txBody>
      </p:sp>
      <p:sp>
        <p:nvSpPr>
          <p:cNvPr id="69" name="TextBox 68"/>
          <p:cNvSpPr txBox="1"/>
          <p:nvPr/>
        </p:nvSpPr>
        <p:spPr>
          <a:xfrm>
            <a:off x="1905000" y="2286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0.013</a:t>
            </a:r>
            <a:endParaRPr lang="en-US" baseline="30000" dirty="0"/>
          </a:p>
        </p:txBody>
      </p:sp>
      <p:sp>
        <p:nvSpPr>
          <p:cNvPr id="73" name="TextBox 72"/>
          <p:cNvSpPr txBox="1"/>
          <p:nvPr/>
        </p:nvSpPr>
        <p:spPr>
          <a:xfrm>
            <a:off x="2743200" y="9144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0.043</a:t>
            </a:r>
            <a:endParaRPr lang="en-US" baseline="300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17526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3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4343400" y="25146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4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76" name="TextBox 75"/>
          <p:cNvSpPr txBox="1"/>
          <p:nvPr/>
        </p:nvSpPr>
        <p:spPr>
          <a:xfrm>
            <a:off x="5181600" y="32766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1.0*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6019800" y="41148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6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0.0080</a:t>
            </a:r>
            <a:endParaRPr lang="en-US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6858000" y="48006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7</a:t>
            </a:r>
            <a:r>
              <a:rPr lang="en-US" dirty="0" smtClean="0"/>
              <a:t>/k</a:t>
            </a:r>
            <a:r>
              <a:rPr lang="en-US" baseline="-25000" dirty="0" smtClean="0"/>
              <a:t>c</a:t>
            </a:r>
            <a:r>
              <a:rPr lang="en-US" dirty="0" smtClean="0"/>
              <a:t>= 0.015</a:t>
            </a:r>
            <a:endParaRPr lang="en-US" baseline="30000" dirty="0"/>
          </a:p>
        </p:txBody>
      </p:sp>
      <p:sp>
        <p:nvSpPr>
          <p:cNvPr id="80" name="Rectangle 79"/>
          <p:cNvSpPr/>
          <p:nvPr/>
        </p:nvSpPr>
        <p:spPr>
          <a:xfrm>
            <a:off x="6532388" y="762000"/>
            <a:ext cx="26116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4</a:t>
            </a:r>
            <a:r>
              <a:rPr lang="en-US" dirty="0" smtClean="0">
                <a:solidFill>
                  <a:srgbClr val="FF9900"/>
                </a:solidFill>
              </a:rPr>
              <a:t>S(CH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COO)</a:t>
            </a:r>
            <a:r>
              <a:rPr lang="en-US" baseline="-25000" dirty="0" smtClean="0">
                <a:solidFill>
                  <a:srgbClr val="FF9900"/>
                </a:solidFill>
              </a:rPr>
              <a:t>9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</a:p>
          <a:p>
            <a:pPr algn="r"/>
            <a:endParaRPr lang="en-US" baseline="30000" dirty="0" smtClean="0">
              <a:solidFill>
                <a:srgbClr val="FF9900"/>
              </a:solidFill>
            </a:endParaRPr>
          </a:p>
          <a:p>
            <a:pPr algn="r"/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(SH)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]</a:t>
            </a:r>
            <a:r>
              <a:rPr lang="en-US" baseline="30000" dirty="0" smtClean="0">
                <a:solidFill>
                  <a:srgbClr val="00CC66"/>
                </a:solidFill>
              </a:rPr>
              <a:t>-</a:t>
            </a:r>
          </a:p>
          <a:p>
            <a:pPr algn="r"/>
            <a:endParaRPr lang="en-US" baseline="30000" dirty="0" smtClean="0">
              <a:solidFill>
                <a:srgbClr val="00CC66"/>
              </a:solidFill>
            </a:endParaRP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COO)]</a:t>
            </a:r>
            <a:r>
              <a:rPr lang="en-US" baseline="30000" dirty="0" smtClean="0">
                <a:solidFill>
                  <a:srgbClr val="3366FF"/>
                </a:solidFill>
              </a:rPr>
              <a:t>-</a:t>
            </a: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-</a:t>
            </a:r>
            <a:r>
              <a:rPr lang="en-US" baseline="30000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713800" y="2514600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S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5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-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43000" y="3200400"/>
            <a:ext cx="1200329" cy="369332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648200" y="685800"/>
            <a:ext cx="1200329" cy="369332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 descr="E:\stuff\Project Data\Metal Clusters\Cadmium Acetate\Anions\2008June30_CdAcnegCd4\2008June30_CdAcnegCd4_S5p3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62341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228600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05000" y="762000"/>
            <a:ext cx="26116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4</a:t>
            </a:r>
            <a:r>
              <a:rPr lang="en-US" dirty="0" smtClean="0">
                <a:solidFill>
                  <a:srgbClr val="FF9900"/>
                </a:solidFill>
              </a:rPr>
              <a:t>S(CH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COO)</a:t>
            </a:r>
            <a:r>
              <a:rPr lang="en-US" baseline="-25000" dirty="0" smtClean="0">
                <a:solidFill>
                  <a:srgbClr val="FF9900"/>
                </a:solidFill>
              </a:rPr>
              <a:t>9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-</a:t>
            </a:r>
          </a:p>
          <a:p>
            <a:endParaRPr lang="en-US" baseline="30000" dirty="0" smtClean="0">
              <a:solidFill>
                <a:srgbClr val="FF9900"/>
              </a:solidFill>
            </a:endParaRPr>
          </a:p>
          <a:p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(SH)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]</a:t>
            </a:r>
            <a:r>
              <a:rPr lang="en-US" baseline="30000" dirty="0" smtClean="0">
                <a:solidFill>
                  <a:srgbClr val="00CC66"/>
                </a:solidFill>
              </a:rPr>
              <a:t>-</a:t>
            </a:r>
          </a:p>
          <a:p>
            <a:endParaRPr lang="en-US" baseline="30000" dirty="0" smtClean="0">
              <a:solidFill>
                <a:srgbClr val="00CC66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COO)]</a:t>
            </a:r>
            <a:r>
              <a:rPr lang="en-US" baseline="30000" dirty="0" smtClean="0">
                <a:solidFill>
                  <a:srgbClr val="3366FF"/>
                </a:solidFill>
              </a:rPr>
              <a:t>-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-</a:t>
            </a:r>
            <a:r>
              <a:rPr lang="en-US" baseline="30000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524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(CH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COO)</a:t>
            </a:r>
            <a:r>
              <a:rPr lang="en-US" baseline="-25000" dirty="0" smtClean="0">
                <a:solidFill>
                  <a:srgbClr val="FF0000"/>
                </a:solidFill>
              </a:rPr>
              <a:t>9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- 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S (g)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762000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S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5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-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95400"/>
          <a:ext cx="8610598" cy="301676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219200"/>
                <a:gridCol w="850743"/>
                <a:gridCol w="948607"/>
                <a:gridCol w="745606"/>
                <a:gridCol w="798864"/>
                <a:gridCol w="798864"/>
                <a:gridCol w="817434"/>
                <a:gridCol w="602482"/>
                <a:gridCol w="914400"/>
                <a:gridCol w="914398"/>
              </a:tblGrid>
              <a:tr h="4821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6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[Cd(CH</a:t>
                      </a:r>
                      <a:r>
                        <a:rPr lang="en-US" sz="1100" baseline="-25000" dirty="0"/>
                        <a:t>3</a:t>
                      </a:r>
                      <a:r>
                        <a:rPr lang="en-US" sz="1100" dirty="0"/>
                        <a:t>COO)</a:t>
                      </a:r>
                      <a:r>
                        <a:rPr lang="en-US" sz="1100" baseline="-25000" dirty="0"/>
                        <a:t>3</a:t>
                      </a:r>
                      <a:r>
                        <a:rPr lang="en-US" sz="1100" dirty="0"/>
                        <a:t>]</a:t>
                      </a:r>
                      <a:r>
                        <a:rPr lang="en-US" sz="1100" baseline="30000" dirty="0"/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-</a:t>
                      </a:r>
                      <a:r>
                        <a:rPr lang="en-US" sz="1100" dirty="0" smtClean="0"/>
                        <a:t>6.236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[Cd(CH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latin typeface="+mn-lt"/>
                        </a:rPr>
                        <a:t>3</a:t>
                      </a:r>
                      <a:r>
                        <a:rPr lang="en-US" sz="1100" dirty="0"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n-lt"/>
                        </a:rPr>
                        <a:t>-</a:t>
                      </a:r>
                      <a:r>
                        <a:rPr lang="en-US" sz="1100" dirty="0" smtClean="0">
                          <a:latin typeface="+mn-lt"/>
                        </a:rPr>
                        <a:t>6.236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0.030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78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687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0.0020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0.0034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162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0.24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0.061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0.0082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0.034(24)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0.0079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0.0097(15)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  <a:tr h="2410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[Cd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(CH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COO)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0.042(15)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1.00*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0.0080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0.015</a:t>
                      </a:r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50494" marR="50494" marT="0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Anionic Cadmium Clusters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4419600"/>
          <a:ext cx="8610599" cy="1227039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1219200"/>
                <a:gridCol w="762000"/>
                <a:gridCol w="980847"/>
                <a:gridCol w="826618"/>
                <a:gridCol w="826618"/>
                <a:gridCol w="757733"/>
                <a:gridCol w="826618"/>
                <a:gridCol w="757733"/>
                <a:gridCol w="826616"/>
                <a:gridCol w="826616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Cd(NO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9.711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0.0069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0.046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0.035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Cd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(NO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)</a:t>
                      </a:r>
                      <a:r>
                        <a:rPr lang="en-US" sz="11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0.0090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0.017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5715000"/>
          <a:ext cx="8610598" cy="52821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19200"/>
                <a:gridCol w="762000"/>
                <a:gridCol w="914400"/>
                <a:gridCol w="990600"/>
                <a:gridCol w="1219200"/>
                <a:gridCol w="838200"/>
                <a:gridCol w="914400"/>
                <a:gridCol w="838200"/>
                <a:gridCol w="914398"/>
              </a:tblGrid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latin typeface="+mn-lt"/>
                        </a:rPr>
                        <a:t>  [</a:t>
                      </a:r>
                      <a:r>
                        <a:rPr lang="en-US" sz="1100" u="none" strike="noStrike" dirty="0">
                          <a:latin typeface="+mn-lt"/>
                        </a:rPr>
                        <a:t>CdCl</a:t>
                      </a:r>
                      <a:r>
                        <a:rPr lang="en-US" sz="1100" u="none" strike="noStrike" baseline="-25000" dirty="0"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latin typeface="+mn-lt"/>
                        </a:rPr>
                        <a:t>8.825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46" marR="6246" marT="6246" marB="0" anchor="b"/>
                </a:tc>
              </a:tr>
              <a:tr h="124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  [Cd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Cl</a:t>
                      </a:r>
                      <a:r>
                        <a:rPr lang="en-US" sz="11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2x+1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]</a:t>
                      </a:r>
                      <a:r>
                        <a:rPr lang="en-US" sz="11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en-US" sz="11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4 &amp; 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No RXN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62200" y="2895600"/>
            <a:ext cx="4213013" cy="64633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Calculated reaction enthalpies are </a:t>
            </a:r>
          </a:p>
          <a:p>
            <a:pPr algn="ctr"/>
            <a:r>
              <a:rPr lang="en-US" dirty="0" smtClean="0">
                <a:latin typeface="+mj-lt"/>
              </a:rPr>
              <a:t>consistent with observed reactivity.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Cationic Metal Sulfide Clusters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990600"/>
          </a:xfrm>
        </p:spPr>
        <p:txBody>
          <a:bodyPr/>
          <a:lstStyle/>
          <a:p>
            <a:pPr algn="ctr"/>
            <a:r>
              <a:rPr lang="en-US" b="0" dirty="0" smtClean="0"/>
              <a:t>[Cd</a:t>
            </a:r>
            <a:r>
              <a:rPr lang="en-US" b="0" baseline="-25000" dirty="0" smtClean="0"/>
              <a:t>4</a:t>
            </a:r>
            <a:r>
              <a:rPr lang="en-US" b="0" dirty="0" smtClean="0"/>
              <a:t>(CH</a:t>
            </a:r>
            <a:r>
              <a:rPr lang="en-US" b="0" baseline="-25000" dirty="0" smtClean="0"/>
              <a:t>3</a:t>
            </a:r>
            <a:r>
              <a:rPr lang="en-US" b="0" dirty="0" smtClean="0"/>
              <a:t>COO)</a:t>
            </a:r>
            <a:r>
              <a:rPr lang="en-US" b="0" baseline="-25000" dirty="0" smtClean="0"/>
              <a:t>7</a:t>
            </a:r>
            <a:r>
              <a:rPr lang="en-US" b="0" dirty="0" smtClean="0"/>
              <a:t>]</a:t>
            </a:r>
            <a:r>
              <a:rPr lang="en-US" b="0" baseline="30000" dirty="0" smtClean="0"/>
              <a:t>+</a:t>
            </a:r>
            <a:br>
              <a:rPr lang="en-US" b="0" baseline="30000" dirty="0" smtClean="0"/>
            </a:br>
            <a:r>
              <a:rPr lang="en-US" b="0" dirty="0" smtClean="0"/>
              <a:t>+</a:t>
            </a:r>
            <a:br>
              <a:rPr lang="en-US" b="0" dirty="0" smtClean="0"/>
            </a:br>
            <a:r>
              <a:rPr lang="en-US" b="0" dirty="0" smtClean="0"/>
              <a:t>H</a:t>
            </a:r>
            <a:r>
              <a:rPr lang="en-US" b="0" baseline="-25000" dirty="0" smtClean="0"/>
              <a:t>2</a:t>
            </a:r>
            <a:r>
              <a:rPr lang="en-US" b="0" dirty="0" smtClean="0"/>
              <a:t>S</a:t>
            </a:r>
            <a:endParaRPr lang="en-US" b="0" baseline="30000" dirty="0"/>
          </a:p>
        </p:txBody>
      </p:sp>
      <p:sp>
        <p:nvSpPr>
          <p:cNvPr id="147" name="Text Placeholder 146"/>
          <p:cNvSpPr>
            <a:spLocks noGrp="1"/>
          </p:cNvSpPr>
          <p:nvPr>
            <p:ph type="body" idx="2"/>
          </p:nvPr>
        </p:nvSpPr>
        <p:spPr>
          <a:xfrm>
            <a:off x="6324600" y="1981200"/>
            <a:ext cx="2514600" cy="4081463"/>
          </a:xfrm>
        </p:spPr>
        <p:txBody>
          <a:bodyPr/>
          <a:lstStyle/>
          <a:p>
            <a:r>
              <a:rPr lang="en-US" dirty="0" smtClean="0"/>
              <a:t>SH</a:t>
            </a:r>
            <a:r>
              <a:rPr lang="en-US" baseline="30000" dirty="0" smtClean="0"/>
              <a:t>-</a:t>
            </a:r>
            <a:r>
              <a:rPr lang="en-US" dirty="0" smtClean="0"/>
              <a:t> Substitution</a:t>
            </a:r>
          </a:p>
          <a:p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r>
              <a:rPr lang="en-US" dirty="0" smtClean="0"/>
              <a:t>COOH Elimination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Addition</a:t>
            </a:r>
            <a:endParaRPr lang="en-US" dirty="0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615623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tuff\Project Data\Metal Clusters\Cadmium Acetate\Cations\2009Dec05_CdAc863hp\2009Dec05_CdAc863hp_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61540" cy="5486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1524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(CH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COO)</a:t>
            </a:r>
            <a:r>
              <a:rPr lang="en-US" baseline="-25000" dirty="0" smtClean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S (g)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685800"/>
            <a:ext cx="2209800" cy="330856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4</a:t>
            </a:r>
            <a:r>
              <a:rPr lang="en-US" dirty="0" smtClean="0">
                <a:solidFill>
                  <a:srgbClr val="FF9900"/>
                </a:solidFill>
              </a:rPr>
              <a:t>SH(CH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COO)</a:t>
            </a:r>
            <a:r>
              <a:rPr lang="en-US" baseline="-25000" dirty="0" smtClean="0">
                <a:solidFill>
                  <a:srgbClr val="FF9900"/>
                </a:solidFill>
              </a:rPr>
              <a:t>6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1676400"/>
            <a:ext cx="29706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S(SH)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5</a:t>
            </a:r>
            <a:r>
              <a:rPr lang="en-US" dirty="0" smtClean="0">
                <a:solidFill>
                  <a:srgbClr val="3366FF"/>
                </a:solidFill>
              </a:rPr>
              <a:t>(H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S)]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</a:p>
          <a:p>
            <a:endParaRPr lang="en-US" baseline="30000" dirty="0" smtClean="0">
              <a:solidFill>
                <a:srgbClr val="C20EB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609600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(SH)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5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S(SH)(CH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SH(CH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6</a:t>
            </a:r>
            <a:r>
              <a:rPr lang="en-US" dirty="0" smtClean="0">
                <a:solidFill>
                  <a:srgbClr val="92D050"/>
                </a:solidFill>
              </a:rPr>
              <a:t>(H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S)]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200" y="152400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4267200"/>
            <a:ext cx="2970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</a:p>
          <a:p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S(SH)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  <a:endParaRPr lang="en-US" dirty="0" smtClean="0">
              <a:solidFill>
                <a:srgbClr val="C20EB9"/>
              </a:solidFill>
            </a:endParaRPr>
          </a:p>
          <a:p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(H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S)]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4191000"/>
            <a:ext cx="3076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S(SH)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COO)]</a:t>
            </a:r>
            <a:r>
              <a:rPr lang="en-US" baseline="30000" dirty="0" smtClean="0">
                <a:solidFill>
                  <a:srgbClr val="00CC66"/>
                </a:solidFill>
              </a:rPr>
              <a:t>+</a:t>
            </a:r>
            <a:endParaRPr lang="en-US" dirty="0" smtClean="0">
              <a:solidFill>
                <a:srgbClr val="00CC66"/>
              </a:solidFill>
            </a:endParaRPr>
          </a:p>
          <a:p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S(SH)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(H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S)]</a:t>
            </a:r>
            <a:r>
              <a:rPr lang="en-US" baseline="30000" dirty="0" smtClean="0">
                <a:solidFill>
                  <a:srgbClr val="00CC66"/>
                </a:solidFill>
              </a:rPr>
              <a:t>+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tuff\Project Data\Metal Clusters\Cadmium Acetate\Cations\2009Dec05_CdAc863hp\2009Dec05_CdAc863hp_Szo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72" y="533400"/>
            <a:ext cx="8789523" cy="5562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" y="1524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[Cd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(CH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COO)</a:t>
            </a:r>
            <a:r>
              <a:rPr lang="en-US" baseline="-25000" dirty="0" smtClean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S (g)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2514600"/>
            <a:ext cx="2209800" cy="330856"/>
          </a:xfrm>
          <a:prstGeom prst="rect">
            <a:avLst/>
          </a:prstGeom>
          <a:noFill/>
        </p:spPr>
        <p:txBody>
          <a:bodyPr wrap="squar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[Cd</a:t>
            </a:r>
            <a:r>
              <a:rPr lang="en-US" baseline="-25000" dirty="0" smtClean="0">
                <a:solidFill>
                  <a:srgbClr val="FF9900"/>
                </a:solidFill>
              </a:rPr>
              <a:t>4</a:t>
            </a:r>
            <a:r>
              <a:rPr lang="en-US" dirty="0" smtClean="0">
                <a:solidFill>
                  <a:srgbClr val="FF9900"/>
                </a:solidFill>
              </a:rPr>
              <a:t>SH(CH</a:t>
            </a:r>
            <a:r>
              <a:rPr lang="en-US" baseline="-25000" dirty="0" smtClean="0">
                <a:solidFill>
                  <a:srgbClr val="FF9900"/>
                </a:solidFill>
              </a:rPr>
              <a:t>3</a:t>
            </a:r>
            <a:r>
              <a:rPr lang="en-US" dirty="0" smtClean="0">
                <a:solidFill>
                  <a:srgbClr val="FF9900"/>
                </a:solidFill>
              </a:rPr>
              <a:t>COO)</a:t>
            </a:r>
            <a:r>
              <a:rPr lang="en-US" baseline="-25000" dirty="0" smtClean="0">
                <a:solidFill>
                  <a:srgbClr val="FF9900"/>
                </a:solidFill>
              </a:rPr>
              <a:t>6</a:t>
            </a:r>
            <a:r>
              <a:rPr lang="en-US" dirty="0" smtClean="0">
                <a:solidFill>
                  <a:srgbClr val="FF9900"/>
                </a:solidFill>
              </a:rPr>
              <a:t>]</a:t>
            </a:r>
            <a:r>
              <a:rPr lang="en-US" baseline="30000" dirty="0" smtClean="0">
                <a:solidFill>
                  <a:srgbClr val="FF9900"/>
                </a:solidFill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1143000"/>
            <a:ext cx="29706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S(SH)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  <a:endParaRPr lang="en-US" dirty="0" smtClean="0">
              <a:solidFill>
                <a:srgbClr val="3366FF"/>
              </a:solidFill>
            </a:endParaRP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[Cd</a:t>
            </a:r>
            <a:r>
              <a:rPr lang="en-US" baseline="-25000" dirty="0" smtClean="0">
                <a:solidFill>
                  <a:srgbClr val="3366FF"/>
                </a:solidFill>
              </a:rPr>
              <a:t>4</a:t>
            </a:r>
            <a:r>
              <a:rPr lang="en-US" dirty="0" smtClean="0">
                <a:solidFill>
                  <a:srgbClr val="3366FF"/>
                </a:solidFill>
              </a:rPr>
              <a:t>(SH)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(CH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COO)</a:t>
            </a:r>
            <a:r>
              <a:rPr lang="en-US" baseline="-25000" dirty="0" smtClean="0">
                <a:solidFill>
                  <a:srgbClr val="3366FF"/>
                </a:solidFill>
              </a:rPr>
              <a:t>5</a:t>
            </a:r>
            <a:r>
              <a:rPr lang="en-US" dirty="0" smtClean="0">
                <a:solidFill>
                  <a:srgbClr val="3366FF"/>
                </a:solidFill>
              </a:rPr>
              <a:t>(H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S)]</a:t>
            </a:r>
            <a:r>
              <a:rPr lang="en-US" baseline="30000" dirty="0" smtClean="0">
                <a:solidFill>
                  <a:srgbClr val="3366FF"/>
                </a:solidFill>
              </a:rPr>
              <a:t>+</a:t>
            </a:r>
          </a:p>
          <a:p>
            <a:pPr algn="r"/>
            <a:endParaRPr lang="en-US" baseline="30000" dirty="0" smtClean="0">
              <a:solidFill>
                <a:srgbClr val="C20EB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2971800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(SH)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5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S(SH)(CH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[Cd</a:t>
            </a:r>
            <a:r>
              <a:rPr lang="en-US" baseline="-25000" dirty="0" smtClean="0">
                <a:solidFill>
                  <a:srgbClr val="92D050"/>
                </a:solidFill>
              </a:rPr>
              <a:t>4</a:t>
            </a:r>
            <a:r>
              <a:rPr lang="en-US" dirty="0" smtClean="0">
                <a:solidFill>
                  <a:srgbClr val="92D050"/>
                </a:solidFill>
              </a:rPr>
              <a:t>SH(CH</a:t>
            </a:r>
            <a:r>
              <a:rPr lang="en-US" baseline="-25000" dirty="0" smtClean="0">
                <a:solidFill>
                  <a:srgbClr val="92D050"/>
                </a:solidFill>
              </a:rPr>
              <a:t>3</a:t>
            </a:r>
            <a:r>
              <a:rPr lang="en-US" dirty="0" smtClean="0">
                <a:solidFill>
                  <a:srgbClr val="92D050"/>
                </a:solidFill>
              </a:rPr>
              <a:t>COO)</a:t>
            </a:r>
            <a:r>
              <a:rPr lang="en-US" baseline="-25000" dirty="0" smtClean="0">
                <a:solidFill>
                  <a:srgbClr val="92D050"/>
                </a:solidFill>
              </a:rPr>
              <a:t>6</a:t>
            </a:r>
            <a:r>
              <a:rPr lang="en-US" dirty="0" smtClean="0">
                <a:solidFill>
                  <a:srgbClr val="92D050"/>
                </a:solidFill>
              </a:rPr>
              <a:t>(H</a:t>
            </a:r>
            <a:r>
              <a:rPr lang="en-US" baseline="-25000" dirty="0" smtClean="0">
                <a:solidFill>
                  <a:srgbClr val="92D050"/>
                </a:solidFill>
              </a:rPr>
              <a:t>2</a:t>
            </a:r>
            <a:r>
              <a:rPr lang="en-US" dirty="0" smtClean="0">
                <a:solidFill>
                  <a:srgbClr val="92D050"/>
                </a:solidFill>
              </a:rPr>
              <a:t>S)]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152400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9x10</a:t>
            </a:r>
            <a:r>
              <a:rPr lang="en-US" baseline="30000" dirty="0" smtClean="0"/>
              <a:t>-9 </a:t>
            </a:r>
            <a:r>
              <a:rPr lang="en-US" dirty="0" smtClean="0"/>
              <a:t>torr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3124200"/>
            <a:ext cx="2970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</a:p>
          <a:p>
            <a:pPr algn="r"/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S(SH)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  <a:endParaRPr lang="en-US" dirty="0" smtClean="0">
              <a:solidFill>
                <a:srgbClr val="C20EB9"/>
              </a:solidFill>
            </a:endParaRPr>
          </a:p>
          <a:p>
            <a:pPr algn="r"/>
            <a:r>
              <a:rPr lang="en-US" dirty="0" smtClean="0">
                <a:solidFill>
                  <a:srgbClr val="C20EB9"/>
                </a:solidFill>
              </a:rPr>
              <a:t>[Cd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(SH)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(CH</a:t>
            </a:r>
            <a:r>
              <a:rPr lang="en-US" baseline="-25000" dirty="0" smtClean="0">
                <a:solidFill>
                  <a:srgbClr val="C20EB9"/>
                </a:solidFill>
              </a:rPr>
              <a:t>3</a:t>
            </a:r>
            <a:r>
              <a:rPr lang="en-US" dirty="0" smtClean="0">
                <a:solidFill>
                  <a:srgbClr val="C20EB9"/>
                </a:solidFill>
              </a:rPr>
              <a:t>COO)</a:t>
            </a:r>
            <a:r>
              <a:rPr lang="en-US" baseline="-25000" dirty="0" smtClean="0">
                <a:solidFill>
                  <a:srgbClr val="C20EB9"/>
                </a:solidFill>
              </a:rPr>
              <a:t>4</a:t>
            </a:r>
            <a:r>
              <a:rPr lang="en-US" dirty="0" smtClean="0">
                <a:solidFill>
                  <a:srgbClr val="C20EB9"/>
                </a:solidFill>
              </a:rPr>
              <a:t>(H</a:t>
            </a:r>
            <a:r>
              <a:rPr lang="en-US" baseline="-25000" dirty="0" smtClean="0">
                <a:solidFill>
                  <a:srgbClr val="C20EB9"/>
                </a:solidFill>
              </a:rPr>
              <a:t>2</a:t>
            </a:r>
            <a:r>
              <a:rPr lang="en-US" dirty="0" smtClean="0">
                <a:solidFill>
                  <a:srgbClr val="C20EB9"/>
                </a:solidFill>
              </a:rPr>
              <a:t>S)]</a:t>
            </a:r>
            <a:r>
              <a:rPr lang="en-US" baseline="30000" dirty="0" smtClean="0">
                <a:solidFill>
                  <a:srgbClr val="C20EB9"/>
                </a:solidFill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4191000"/>
            <a:ext cx="3076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S(SH)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COO)]</a:t>
            </a:r>
            <a:r>
              <a:rPr lang="en-US" baseline="30000" dirty="0" smtClean="0">
                <a:solidFill>
                  <a:srgbClr val="00CC66"/>
                </a:solidFill>
              </a:rPr>
              <a:t>+</a:t>
            </a:r>
            <a:endParaRPr lang="en-US" dirty="0" smtClean="0">
              <a:solidFill>
                <a:srgbClr val="00CC66"/>
              </a:solidFill>
            </a:endParaRPr>
          </a:p>
          <a:p>
            <a:pPr algn="r"/>
            <a:r>
              <a:rPr lang="en-US" dirty="0" smtClean="0">
                <a:solidFill>
                  <a:srgbClr val="00CC66"/>
                </a:solidFill>
              </a:rPr>
              <a:t>[Cd</a:t>
            </a:r>
            <a:r>
              <a:rPr lang="en-US" baseline="-25000" dirty="0" smtClean="0">
                <a:solidFill>
                  <a:srgbClr val="00CC66"/>
                </a:solidFill>
              </a:rPr>
              <a:t>4</a:t>
            </a:r>
            <a:r>
              <a:rPr lang="en-US" dirty="0" smtClean="0">
                <a:solidFill>
                  <a:srgbClr val="00CC66"/>
                </a:solidFill>
              </a:rPr>
              <a:t>S(SH)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(CH</a:t>
            </a:r>
            <a:r>
              <a:rPr lang="en-US" baseline="-25000" dirty="0" smtClean="0">
                <a:solidFill>
                  <a:srgbClr val="00CC66"/>
                </a:solidFill>
              </a:rPr>
              <a:t>3</a:t>
            </a:r>
            <a:r>
              <a:rPr lang="en-US" dirty="0" smtClean="0">
                <a:solidFill>
                  <a:srgbClr val="00CC66"/>
                </a:solidFill>
              </a:rPr>
              <a:t>COO)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(H</a:t>
            </a:r>
            <a:r>
              <a:rPr lang="en-US" baseline="-25000" dirty="0" smtClean="0">
                <a:solidFill>
                  <a:srgbClr val="00CC66"/>
                </a:solidFill>
              </a:rPr>
              <a:t>2</a:t>
            </a:r>
            <a:r>
              <a:rPr lang="en-US" dirty="0" smtClean="0">
                <a:solidFill>
                  <a:srgbClr val="00CC66"/>
                </a:solidFill>
              </a:rPr>
              <a:t>S)]</a:t>
            </a:r>
            <a:r>
              <a:rPr lang="en-US" baseline="30000" dirty="0" smtClean="0">
                <a:solidFill>
                  <a:srgbClr val="00CC66"/>
                </a:solidFill>
              </a:rPr>
              <a:t>+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T FT-ICR MS: PNNL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295400"/>
            <a:ext cx="8305800" cy="4876800"/>
            <a:chOff x="604" y="752"/>
            <a:chExt cx="4184" cy="251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37" y="1375"/>
              <a:ext cx="226" cy="416"/>
              <a:chOff x="737" y="1375"/>
              <a:chExt cx="226" cy="416"/>
            </a:xfrm>
          </p:grpSpPr>
          <p:sp>
            <p:nvSpPr>
              <p:cNvPr id="100358" name="Rectangle 6"/>
              <p:cNvSpPr>
                <a:spLocks noChangeArrowheads="1"/>
              </p:cNvSpPr>
              <p:nvPr/>
            </p:nvSpPr>
            <p:spPr bwMode="auto">
              <a:xfrm>
                <a:off x="737" y="1602"/>
                <a:ext cx="226" cy="189"/>
              </a:xfrm>
              <a:prstGeom prst="rect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59" name="Rectangle 7"/>
              <p:cNvSpPr>
                <a:spLocks noChangeArrowheads="1"/>
              </p:cNvSpPr>
              <p:nvPr/>
            </p:nvSpPr>
            <p:spPr bwMode="auto">
              <a:xfrm>
                <a:off x="737" y="1375"/>
                <a:ext cx="226" cy="189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0360" name="Freeform 8"/>
            <p:cNvSpPr>
              <a:spLocks/>
            </p:cNvSpPr>
            <p:nvPr/>
          </p:nvSpPr>
          <p:spPr bwMode="auto">
            <a:xfrm>
              <a:off x="737" y="1827"/>
              <a:ext cx="225" cy="412"/>
            </a:xfrm>
            <a:custGeom>
              <a:avLst/>
              <a:gdLst/>
              <a:ahLst/>
              <a:cxnLst>
                <a:cxn ang="0">
                  <a:pos x="1" y="412"/>
                </a:cxn>
                <a:cxn ang="0">
                  <a:pos x="225" y="412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1" y="412"/>
                </a:cxn>
              </a:cxnLst>
              <a:rect l="0" t="0" r="r" b="b"/>
              <a:pathLst>
                <a:path w="225" h="412">
                  <a:moveTo>
                    <a:pt x="1" y="412"/>
                  </a:moveTo>
                  <a:lnTo>
                    <a:pt x="225" y="412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1" y="41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1" name="Rectangle 9"/>
            <p:cNvSpPr>
              <a:spLocks noChangeArrowheads="1"/>
            </p:cNvSpPr>
            <p:nvPr/>
          </p:nvSpPr>
          <p:spPr bwMode="auto">
            <a:xfrm>
              <a:off x="885" y="2275"/>
              <a:ext cx="67" cy="302"/>
            </a:xfrm>
            <a:prstGeom prst="rect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2" name="Rectangle 10"/>
            <p:cNvSpPr>
              <a:spLocks noChangeArrowheads="1"/>
            </p:cNvSpPr>
            <p:nvPr/>
          </p:nvSpPr>
          <p:spPr bwMode="auto">
            <a:xfrm>
              <a:off x="813" y="2277"/>
              <a:ext cx="66" cy="301"/>
            </a:xfrm>
            <a:prstGeom prst="rect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3" name="Rectangle 11"/>
            <p:cNvSpPr>
              <a:spLocks noChangeArrowheads="1"/>
            </p:cNvSpPr>
            <p:nvPr/>
          </p:nvSpPr>
          <p:spPr bwMode="auto">
            <a:xfrm>
              <a:off x="741" y="2275"/>
              <a:ext cx="66" cy="302"/>
            </a:xfrm>
            <a:prstGeom prst="rect">
              <a:avLst/>
            </a:prstGeom>
            <a:solidFill>
              <a:srgbClr val="80808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4" name="Rectangle 12"/>
            <p:cNvSpPr>
              <a:spLocks noChangeArrowheads="1"/>
            </p:cNvSpPr>
            <p:nvPr/>
          </p:nvSpPr>
          <p:spPr bwMode="auto">
            <a:xfrm>
              <a:off x="926" y="2328"/>
              <a:ext cx="39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5" name="Rectangle 13"/>
            <p:cNvSpPr>
              <a:spLocks noChangeArrowheads="1"/>
            </p:cNvSpPr>
            <p:nvPr/>
          </p:nvSpPr>
          <p:spPr bwMode="auto">
            <a:xfrm>
              <a:off x="971" y="2359"/>
              <a:ext cx="242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Lens 1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66" name="Rectangle 14"/>
            <p:cNvSpPr>
              <a:spLocks noChangeArrowheads="1"/>
            </p:cNvSpPr>
            <p:nvPr/>
          </p:nvSpPr>
          <p:spPr bwMode="auto">
            <a:xfrm>
              <a:off x="937" y="1616"/>
              <a:ext cx="39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7" name="Rectangle 15"/>
            <p:cNvSpPr>
              <a:spLocks noChangeArrowheads="1"/>
            </p:cNvSpPr>
            <p:nvPr/>
          </p:nvSpPr>
          <p:spPr bwMode="auto">
            <a:xfrm>
              <a:off x="982" y="1647"/>
              <a:ext cx="242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Lens 2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68" name="Rectangle 16"/>
            <p:cNvSpPr>
              <a:spLocks noChangeArrowheads="1"/>
            </p:cNvSpPr>
            <p:nvPr/>
          </p:nvSpPr>
          <p:spPr bwMode="auto">
            <a:xfrm>
              <a:off x="2163" y="1114"/>
              <a:ext cx="564" cy="22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69" name="Rectangle 17"/>
            <p:cNvSpPr>
              <a:spLocks noChangeArrowheads="1"/>
            </p:cNvSpPr>
            <p:nvPr/>
          </p:nvSpPr>
          <p:spPr bwMode="auto">
            <a:xfrm>
              <a:off x="1451" y="1114"/>
              <a:ext cx="414" cy="22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1863" y="1130"/>
              <a:ext cx="302" cy="197"/>
              <a:chOff x="1863" y="1130"/>
              <a:chExt cx="302" cy="197"/>
            </a:xfrm>
          </p:grpSpPr>
          <p:sp>
            <p:nvSpPr>
              <p:cNvPr id="100371" name="Rectangle 19"/>
              <p:cNvSpPr>
                <a:spLocks noChangeArrowheads="1"/>
              </p:cNvSpPr>
              <p:nvPr/>
            </p:nvSpPr>
            <p:spPr bwMode="auto">
              <a:xfrm>
                <a:off x="1863" y="1130"/>
                <a:ext cx="302" cy="61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72" name="Rectangle 20"/>
              <p:cNvSpPr>
                <a:spLocks noChangeArrowheads="1"/>
              </p:cNvSpPr>
              <p:nvPr/>
            </p:nvSpPr>
            <p:spPr bwMode="auto">
              <a:xfrm>
                <a:off x="1863" y="1197"/>
                <a:ext cx="302" cy="61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73" name="Rectangle 21"/>
              <p:cNvSpPr>
                <a:spLocks noChangeArrowheads="1"/>
              </p:cNvSpPr>
              <p:nvPr/>
            </p:nvSpPr>
            <p:spPr bwMode="auto">
              <a:xfrm>
                <a:off x="1863" y="1264"/>
                <a:ext cx="302" cy="63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726" y="1130"/>
              <a:ext cx="301" cy="197"/>
              <a:chOff x="2726" y="1130"/>
              <a:chExt cx="301" cy="197"/>
            </a:xfrm>
          </p:grpSpPr>
          <p:sp>
            <p:nvSpPr>
              <p:cNvPr id="100375" name="Rectangle 23"/>
              <p:cNvSpPr>
                <a:spLocks noChangeArrowheads="1"/>
              </p:cNvSpPr>
              <p:nvPr/>
            </p:nvSpPr>
            <p:spPr bwMode="auto">
              <a:xfrm>
                <a:off x="2726" y="1130"/>
                <a:ext cx="301" cy="61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76" name="Rectangle 24"/>
              <p:cNvSpPr>
                <a:spLocks noChangeArrowheads="1"/>
              </p:cNvSpPr>
              <p:nvPr/>
            </p:nvSpPr>
            <p:spPr bwMode="auto">
              <a:xfrm>
                <a:off x="2726" y="1197"/>
                <a:ext cx="301" cy="61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77" name="Rectangle 25"/>
              <p:cNvSpPr>
                <a:spLocks noChangeArrowheads="1"/>
              </p:cNvSpPr>
              <p:nvPr/>
            </p:nvSpPr>
            <p:spPr bwMode="auto">
              <a:xfrm>
                <a:off x="2726" y="1264"/>
                <a:ext cx="301" cy="63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0378" name="Rectangle 26"/>
            <p:cNvSpPr>
              <a:spLocks noChangeArrowheads="1"/>
            </p:cNvSpPr>
            <p:nvPr/>
          </p:nvSpPr>
          <p:spPr bwMode="auto">
            <a:xfrm>
              <a:off x="1226" y="1114"/>
              <a:ext cx="189" cy="227"/>
            </a:xfrm>
            <a:prstGeom prst="rect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79" name="Rectangle 27"/>
            <p:cNvSpPr>
              <a:spLocks noChangeArrowheads="1"/>
            </p:cNvSpPr>
            <p:nvPr/>
          </p:nvSpPr>
          <p:spPr bwMode="auto">
            <a:xfrm>
              <a:off x="1001" y="1114"/>
              <a:ext cx="189" cy="22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80" name="Rectangle 28"/>
            <p:cNvSpPr>
              <a:spLocks noChangeArrowheads="1"/>
            </p:cNvSpPr>
            <p:nvPr/>
          </p:nvSpPr>
          <p:spPr bwMode="auto">
            <a:xfrm>
              <a:off x="701" y="1077"/>
              <a:ext cx="301" cy="30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734" y="1113"/>
              <a:ext cx="234" cy="226"/>
              <a:chOff x="734" y="1113"/>
              <a:chExt cx="234" cy="226"/>
            </a:xfrm>
          </p:grpSpPr>
          <p:sp>
            <p:nvSpPr>
              <p:cNvPr id="100382" name="Oval 30"/>
              <p:cNvSpPr>
                <a:spLocks noChangeArrowheads="1"/>
              </p:cNvSpPr>
              <p:nvPr/>
            </p:nvSpPr>
            <p:spPr bwMode="auto">
              <a:xfrm>
                <a:off x="734" y="1113"/>
                <a:ext cx="101" cy="96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83" name="Oval 31"/>
              <p:cNvSpPr>
                <a:spLocks noChangeArrowheads="1"/>
              </p:cNvSpPr>
              <p:nvPr/>
            </p:nvSpPr>
            <p:spPr bwMode="auto">
              <a:xfrm>
                <a:off x="866" y="1241"/>
                <a:ext cx="102" cy="9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84" name="Oval 32"/>
              <p:cNvSpPr>
                <a:spLocks noChangeArrowheads="1"/>
              </p:cNvSpPr>
              <p:nvPr/>
            </p:nvSpPr>
            <p:spPr bwMode="auto">
              <a:xfrm>
                <a:off x="734" y="1241"/>
                <a:ext cx="101" cy="9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385" name="Oval 33"/>
              <p:cNvSpPr>
                <a:spLocks noChangeArrowheads="1"/>
              </p:cNvSpPr>
              <p:nvPr/>
            </p:nvSpPr>
            <p:spPr bwMode="auto">
              <a:xfrm>
                <a:off x="866" y="1113"/>
                <a:ext cx="102" cy="96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0386" name="Rectangle 34"/>
            <p:cNvSpPr>
              <a:spLocks noChangeArrowheads="1"/>
            </p:cNvSpPr>
            <p:nvPr/>
          </p:nvSpPr>
          <p:spPr bwMode="auto">
            <a:xfrm>
              <a:off x="627" y="789"/>
              <a:ext cx="480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87" name="Rectangle 35"/>
            <p:cNvSpPr>
              <a:spLocks noChangeArrowheads="1"/>
            </p:cNvSpPr>
            <p:nvPr/>
          </p:nvSpPr>
          <p:spPr bwMode="auto">
            <a:xfrm>
              <a:off x="723" y="815"/>
              <a:ext cx="2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Quad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88" name="Rectangle 36"/>
            <p:cNvSpPr>
              <a:spLocks noChangeArrowheads="1"/>
            </p:cNvSpPr>
            <p:nvPr/>
          </p:nvSpPr>
          <p:spPr bwMode="auto">
            <a:xfrm>
              <a:off x="673" y="951"/>
              <a:ext cx="30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Bender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89" name="Rectangle 37"/>
            <p:cNvSpPr>
              <a:spLocks noChangeArrowheads="1"/>
            </p:cNvSpPr>
            <p:nvPr/>
          </p:nvSpPr>
          <p:spPr bwMode="auto">
            <a:xfrm>
              <a:off x="1793" y="1316"/>
              <a:ext cx="39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90" name="Rectangle 38"/>
            <p:cNvSpPr>
              <a:spLocks noChangeArrowheads="1"/>
            </p:cNvSpPr>
            <p:nvPr/>
          </p:nvSpPr>
          <p:spPr bwMode="auto">
            <a:xfrm>
              <a:off x="1838" y="1347"/>
              <a:ext cx="24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Lens 4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91" name="Rectangle 39"/>
            <p:cNvSpPr>
              <a:spLocks noChangeArrowheads="1"/>
            </p:cNvSpPr>
            <p:nvPr/>
          </p:nvSpPr>
          <p:spPr bwMode="auto">
            <a:xfrm>
              <a:off x="2707" y="1316"/>
              <a:ext cx="39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92" name="Rectangle 40"/>
            <p:cNvSpPr>
              <a:spLocks noChangeArrowheads="1"/>
            </p:cNvSpPr>
            <p:nvPr/>
          </p:nvSpPr>
          <p:spPr bwMode="auto">
            <a:xfrm>
              <a:off x="2752" y="1347"/>
              <a:ext cx="24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Lens 5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393" name="Rectangle 41"/>
            <p:cNvSpPr>
              <a:spLocks noChangeArrowheads="1"/>
            </p:cNvSpPr>
            <p:nvPr/>
          </p:nvSpPr>
          <p:spPr bwMode="auto">
            <a:xfrm>
              <a:off x="1137" y="1316"/>
              <a:ext cx="39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394" name="Rectangle 42"/>
            <p:cNvSpPr>
              <a:spLocks noChangeArrowheads="1"/>
            </p:cNvSpPr>
            <p:nvPr/>
          </p:nvSpPr>
          <p:spPr bwMode="auto">
            <a:xfrm>
              <a:off x="1182" y="1347"/>
              <a:ext cx="242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Lens 3</a:t>
              </a:r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2274" y="1714"/>
              <a:ext cx="302" cy="300"/>
              <a:chOff x="2274" y="1714"/>
              <a:chExt cx="302" cy="300"/>
            </a:xfrm>
          </p:grpSpPr>
          <p:grpSp>
            <p:nvGrpSpPr>
              <p:cNvPr id="8" name="Group 44"/>
              <p:cNvGrpSpPr>
                <a:grpSpLocks/>
              </p:cNvGrpSpPr>
              <p:nvPr/>
            </p:nvGrpSpPr>
            <p:grpSpPr bwMode="auto">
              <a:xfrm>
                <a:off x="2274" y="1714"/>
                <a:ext cx="302" cy="300"/>
                <a:chOff x="2274" y="1714"/>
                <a:chExt cx="302" cy="300"/>
              </a:xfrm>
            </p:grpSpPr>
            <p:sp>
              <p:nvSpPr>
                <p:cNvPr id="100397" name="Freeform 45"/>
                <p:cNvSpPr>
                  <a:spLocks/>
                </p:cNvSpPr>
                <p:nvPr/>
              </p:nvSpPr>
              <p:spPr bwMode="auto">
                <a:xfrm>
                  <a:off x="2274" y="1714"/>
                  <a:ext cx="302" cy="300"/>
                </a:xfrm>
                <a:custGeom>
                  <a:avLst/>
                  <a:gdLst/>
                  <a:ahLst/>
                  <a:cxnLst>
                    <a:cxn ang="0">
                      <a:pos x="257" y="44"/>
                    </a:cxn>
                    <a:cxn ang="0">
                      <a:pos x="233" y="25"/>
                    </a:cxn>
                    <a:cxn ang="0">
                      <a:pos x="208" y="11"/>
                    </a:cxn>
                    <a:cxn ang="0">
                      <a:pos x="180" y="3"/>
                    </a:cxn>
                    <a:cxn ang="0">
                      <a:pos x="150" y="0"/>
                    </a:cxn>
                    <a:cxn ang="0">
                      <a:pos x="122" y="3"/>
                    </a:cxn>
                    <a:cxn ang="0">
                      <a:pos x="94" y="11"/>
                    </a:cxn>
                    <a:cxn ang="0">
                      <a:pos x="67" y="25"/>
                    </a:cxn>
                    <a:cxn ang="0">
                      <a:pos x="44" y="44"/>
                    </a:cxn>
                    <a:cxn ang="0">
                      <a:pos x="25" y="67"/>
                    </a:cxn>
                    <a:cxn ang="0">
                      <a:pos x="11" y="94"/>
                    </a:cxn>
                    <a:cxn ang="0">
                      <a:pos x="3" y="122"/>
                    </a:cxn>
                    <a:cxn ang="0">
                      <a:pos x="0" y="150"/>
                    </a:cxn>
                    <a:cxn ang="0">
                      <a:pos x="3" y="180"/>
                    </a:cxn>
                    <a:cxn ang="0">
                      <a:pos x="13" y="208"/>
                    </a:cxn>
                    <a:cxn ang="0">
                      <a:pos x="27" y="233"/>
                    </a:cxn>
                    <a:cxn ang="0">
                      <a:pos x="46" y="256"/>
                    </a:cxn>
                    <a:cxn ang="0">
                      <a:pos x="69" y="275"/>
                    </a:cxn>
                    <a:cxn ang="0">
                      <a:pos x="96" y="289"/>
                    </a:cxn>
                    <a:cxn ang="0">
                      <a:pos x="122" y="297"/>
                    </a:cxn>
                    <a:cxn ang="0">
                      <a:pos x="152" y="300"/>
                    </a:cxn>
                    <a:cxn ang="0">
                      <a:pos x="180" y="297"/>
                    </a:cxn>
                    <a:cxn ang="0">
                      <a:pos x="208" y="289"/>
                    </a:cxn>
                    <a:cxn ang="0">
                      <a:pos x="235" y="275"/>
                    </a:cxn>
                    <a:cxn ang="0">
                      <a:pos x="258" y="256"/>
                    </a:cxn>
                    <a:cxn ang="0">
                      <a:pos x="277" y="233"/>
                    </a:cxn>
                    <a:cxn ang="0">
                      <a:pos x="291" y="206"/>
                    </a:cxn>
                    <a:cxn ang="0">
                      <a:pos x="299" y="178"/>
                    </a:cxn>
                    <a:cxn ang="0">
                      <a:pos x="302" y="150"/>
                    </a:cxn>
                    <a:cxn ang="0">
                      <a:pos x="299" y="120"/>
                    </a:cxn>
                    <a:cxn ang="0">
                      <a:pos x="289" y="94"/>
                    </a:cxn>
                    <a:cxn ang="0">
                      <a:pos x="277" y="67"/>
                    </a:cxn>
                    <a:cxn ang="0">
                      <a:pos x="257" y="44"/>
                    </a:cxn>
                  </a:cxnLst>
                  <a:rect l="0" t="0" r="r" b="b"/>
                  <a:pathLst>
                    <a:path w="302" h="300">
                      <a:moveTo>
                        <a:pt x="257" y="44"/>
                      </a:moveTo>
                      <a:lnTo>
                        <a:pt x="233" y="25"/>
                      </a:lnTo>
                      <a:lnTo>
                        <a:pt x="208" y="11"/>
                      </a:lnTo>
                      <a:lnTo>
                        <a:pt x="180" y="3"/>
                      </a:lnTo>
                      <a:lnTo>
                        <a:pt x="150" y="0"/>
                      </a:lnTo>
                      <a:lnTo>
                        <a:pt x="122" y="3"/>
                      </a:lnTo>
                      <a:lnTo>
                        <a:pt x="94" y="11"/>
                      </a:lnTo>
                      <a:lnTo>
                        <a:pt x="67" y="25"/>
                      </a:lnTo>
                      <a:lnTo>
                        <a:pt x="44" y="44"/>
                      </a:lnTo>
                      <a:lnTo>
                        <a:pt x="25" y="67"/>
                      </a:lnTo>
                      <a:lnTo>
                        <a:pt x="11" y="94"/>
                      </a:lnTo>
                      <a:lnTo>
                        <a:pt x="3" y="122"/>
                      </a:lnTo>
                      <a:lnTo>
                        <a:pt x="0" y="150"/>
                      </a:lnTo>
                      <a:lnTo>
                        <a:pt x="3" y="180"/>
                      </a:lnTo>
                      <a:lnTo>
                        <a:pt x="13" y="208"/>
                      </a:lnTo>
                      <a:lnTo>
                        <a:pt x="27" y="233"/>
                      </a:lnTo>
                      <a:lnTo>
                        <a:pt x="46" y="256"/>
                      </a:lnTo>
                      <a:lnTo>
                        <a:pt x="69" y="275"/>
                      </a:lnTo>
                      <a:lnTo>
                        <a:pt x="96" y="289"/>
                      </a:lnTo>
                      <a:lnTo>
                        <a:pt x="122" y="297"/>
                      </a:lnTo>
                      <a:lnTo>
                        <a:pt x="152" y="300"/>
                      </a:lnTo>
                      <a:lnTo>
                        <a:pt x="180" y="297"/>
                      </a:lnTo>
                      <a:lnTo>
                        <a:pt x="208" y="289"/>
                      </a:lnTo>
                      <a:lnTo>
                        <a:pt x="235" y="275"/>
                      </a:lnTo>
                      <a:lnTo>
                        <a:pt x="258" y="256"/>
                      </a:lnTo>
                      <a:lnTo>
                        <a:pt x="277" y="233"/>
                      </a:lnTo>
                      <a:lnTo>
                        <a:pt x="291" y="206"/>
                      </a:lnTo>
                      <a:lnTo>
                        <a:pt x="299" y="178"/>
                      </a:lnTo>
                      <a:lnTo>
                        <a:pt x="302" y="150"/>
                      </a:lnTo>
                      <a:lnTo>
                        <a:pt x="299" y="120"/>
                      </a:lnTo>
                      <a:lnTo>
                        <a:pt x="289" y="94"/>
                      </a:lnTo>
                      <a:lnTo>
                        <a:pt x="277" y="67"/>
                      </a:lnTo>
                      <a:lnTo>
                        <a:pt x="257" y="4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398" name="Freeform 46"/>
                <p:cNvSpPr>
                  <a:spLocks/>
                </p:cNvSpPr>
                <p:nvPr/>
              </p:nvSpPr>
              <p:spPr bwMode="auto">
                <a:xfrm>
                  <a:off x="2313" y="1752"/>
                  <a:ext cx="225" cy="225"/>
                </a:xfrm>
                <a:custGeom>
                  <a:avLst/>
                  <a:gdLst/>
                  <a:ahLst/>
                  <a:cxnLst>
                    <a:cxn ang="0">
                      <a:pos x="191" y="32"/>
                    </a:cxn>
                    <a:cxn ang="0">
                      <a:pos x="174" y="18"/>
                    </a:cxn>
                    <a:cxn ang="0">
                      <a:pos x="153" y="7"/>
                    </a:cxn>
                    <a:cxn ang="0">
                      <a:pos x="133" y="1"/>
                    </a:cxn>
                    <a:cxn ang="0">
                      <a:pos x="111" y="0"/>
                    </a:cxn>
                    <a:cxn ang="0">
                      <a:pos x="89" y="1"/>
                    </a:cxn>
                    <a:cxn ang="0">
                      <a:pos x="69" y="7"/>
                    </a:cxn>
                    <a:cxn ang="0">
                      <a:pos x="49" y="18"/>
                    </a:cxn>
                    <a:cxn ang="0">
                      <a:pos x="32" y="32"/>
                    </a:cxn>
                    <a:cxn ang="0">
                      <a:pos x="18" y="50"/>
                    </a:cxn>
                    <a:cxn ang="0">
                      <a:pos x="7" y="70"/>
                    </a:cxn>
                    <a:cxn ang="0">
                      <a:pos x="2" y="90"/>
                    </a:cxn>
                    <a:cxn ang="0">
                      <a:pos x="0" y="112"/>
                    </a:cxn>
                    <a:cxn ang="0">
                      <a:pos x="2" y="134"/>
                    </a:cxn>
                    <a:cxn ang="0">
                      <a:pos x="8" y="154"/>
                    </a:cxn>
                    <a:cxn ang="0">
                      <a:pos x="19" y="175"/>
                    </a:cxn>
                    <a:cxn ang="0">
                      <a:pos x="33" y="192"/>
                    </a:cxn>
                    <a:cxn ang="0">
                      <a:pos x="50" y="206"/>
                    </a:cxn>
                    <a:cxn ang="0">
                      <a:pos x="71" y="217"/>
                    </a:cxn>
                    <a:cxn ang="0">
                      <a:pos x="91" y="223"/>
                    </a:cxn>
                    <a:cxn ang="0">
                      <a:pos x="113" y="225"/>
                    </a:cxn>
                    <a:cxn ang="0">
                      <a:pos x="135" y="223"/>
                    </a:cxn>
                    <a:cxn ang="0">
                      <a:pos x="155" y="217"/>
                    </a:cxn>
                    <a:cxn ang="0">
                      <a:pos x="175" y="206"/>
                    </a:cxn>
                    <a:cxn ang="0">
                      <a:pos x="193" y="192"/>
                    </a:cxn>
                    <a:cxn ang="0">
                      <a:pos x="207" y="175"/>
                    </a:cxn>
                    <a:cxn ang="0">
                      <a:pos x="218" y="154"/>
                    </a:cxn>
                    <a:cxn ang="0">
                      <a:pos x="222" y="134"/>
                    </a:cxn>
                    <a:cxn ang="0">
                      <a:pos x="225" y="112"/>
                    </a:cxn>
                    <a:cxn ang="0">
                      <a:pos x="222" y="90"/>
                    </a:cxn>
                    <a:cxn ang="0">
                      <a:pos x="216" y="70"/>
                    </a:cxn>
                    <a:cxn ang="0">
                      <a:pos x="205" y="50"/>
                    </a:cxn>
                    <a:cxn ang="0">
                      <a:pos x="191" y="32"/>
                    </a:cxn>
                  </a:cxnLst>
                  <a:rect l="0" t="0" r="r" b="b"/>
                  <a:pathLst>
                    <a:path w="225" h="225">
                      <a:moveTo>
                        <a:pt x="191" y="32"/>
                      </a:moveTo>
                      <a:lnTo>
                        <a:pt x="174" y="18"/>
                      </a:lnTo>
                      <a:lnTo>
                        <a:pt x="153" y="7"/>
                      </a:lnTo>
                      <a:lnTo>
                        <a:pt x="133" y="1"/>
                      </a:lnTo>
                      <a:lnTo>
                        <a:pt x="111" y="0"/>
                      </a:lnTo>
                      <a:lnTo>
                        <a:pt x="89" y="1"/>
                      </a:lnTo>
                      <a:lnTo>
                        <a:pt x="69" y="7"/>
                      </a:lnTo>
                      <a:lnTo>
                        <a:pt x="49" y="18"/>
                      </a:lnTo>
                      <a:lnTo>
                        <a:pt x="32" y="32"/>
                      </a:lnTo>
                      <a:lnTo>
                        <a:pt x="18" y="50"/>
                      </a:lnTo>
                      <a:lnTo>
                        <a:pt x="7" y="70"/>
                      </a:lnTo>
                      <a:lnTo>
                        <a:pt x="2" y="90"/>
                      </a:lnTo>
                      <a:lnTo>
                        <a:pt x="0" y="112"/>
                      </a:lnTo>
                      <a:lnTo>
                        <a:pt x="2" y="134"/>
                      </a:lnTo>
                      <a:lnTo>
                        <a:pt x="8" y="154"/>
                      </a:lnTo>
                      <a:lnTo>
                        <a:pt x="19" y="175"/>
                      </a:lnTo>
                      <a:lnTo>
                        <a:pt x="33" y="192"/>
                      </a:lnTo>
                      <a:lnTo>
                        <a:pt x="50" y="206"/>
                      </a:lnTo>
                      <a:lnTo>
                        <a:pt x="71" y="217"/>
                      </a:lnTo>
                      <a:lnTo>
                        <a:pt x="91" y="223"/>
                      </a:lnTo>
                      <a:lnTo>
                        <a:pt x="113" y="225"/>
                      </a:lnTo>
                      <a:lnTo>
                        <a:pt x="135" y="223"/>
                      </a:lnTo>
                      <a:lnTo>
                        <a:pt x="155" y="217"/>
                      </a:lnTo>
                      <a:lnTo>
                        <a:pt x="175" y="206"/>
                      </a:lnTo>
                      <a:lnTo>
                        <a:pt x="193" y="192"/>
                      </a:lnTo>
                      <a:lnTo>
                        <a:pt x="207" y="175"/>
                      </a:lnTo>
                      <a:lnTo>
                        <a:pt x="218" y="154"/>
                      </a:lnTo>
                      <a:lnTo>
                        <a:pt x="222" y="134"/>
                      </a:lnTo>
                      <a:lnTo>
                        <a:pt x="225" y="112"/>
                      </a:lnTo>
                      <a:lnTo>
                        <a:pt x="222" y="90"/>
                      </a:lnTo>
                      <a:lnTo>
                        <a:pt x="216" y="70"/>
                      </a:lnTo>
                      <a:lnTo>
                        <a:pt x="205" y="50"/>
                      </a:lnTo>
                      <a:lnTo>
                        <a:pt x="191" y="3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399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2504" y="1756"/>
                  <a:ext cx="27" cy="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0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20" y="1944"/>
                  <a:ext cx="25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01" name="Line 49"/>
                <p:cNvSpPr>
                  <a:spLocks noChangeShapeType="1"/>
                </p:cNvSpPr>
                <p:nvPr/>
              </p:nvSpPr>
              <p:spPr bwMode="auto">
                <a:xfrm>
                  <a:off x="2318" y="1758"/>
                  <a:ext cx="27" cy="2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02" name="Line 50"/>
                <p:cNvSpPr>
                  <a:spLocks noChangeShapeType="1"/>
                </p:cNvSpPr>
                <p:nvPr/>
              </p:nvSpPr>
              <p:spPr bwMode="auto">
                <a:xfrm>
                  <a:off x="2504" y="1944"/>
                  <a:ext cx="28" cy="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0403" name="Line 51"/>
              <p:cNvSpPr>
                <a:spLocks noChangeShapeType="1"/>
              </p:cNvSpPr>
              <p:nvPr/>
            </p:nvSpPr>
            <p:spPr bwMode="auto">
              <a:xfrm>
                <a:off x="2276" y="1864"/>
                <a:ext cx="3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04" name="Line 52"/>
              <p:cNvSpPr>
                <a:spLocks noChangeShapeType="1"/>
              </p:cNvSpPr>
              <p:nvPr/>
            </p:nvSpPr>
            <p:spPr bwMode="auto">
              <a:xfrm>
                <a:off x="2538" y="1864"/>
                <a:ext cx="3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05" name="Line 53"/>
              <p:cNvSpPr>
                <a:spLocks noChangeShapeType="1"/>
              </p:cNvSpPr>
              <p:nvPr/>
            </p:nvSpPr>
            <p:spPr bwMode="auto">
              <a:xfrm>
                <a:off x="2426" y="1977"/>
                <a:ext cx="1" cy="3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06" name="Line 54"/>
              <p:cNvSpPr>
                <a:spLocks noChangeShapeType="1"/>
              </p:cNvSpPr>
              <p:nvPr/>
            </p:nvSpPr>
            <p:spPr bwMode="auto">
              <a:xfrm>
                <a:off x="2426" y="1714"/>
                <a:ext cx="1" cy="3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0407" name="Freeform 55"/>
            <p:cNvSpPr>
              <a:spLocks/>
            </p:cNvSpPr>
            <p:nvPr/>
          </p:nvSpPr>
          <p:spPr bwMode="auto">
            <a:xfrm>
              <a:off x="2123" y="1338"/>
              <a:ext cx="193" cy="37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"/>
                </a:cxn>
                <a:cxn ang="0">
                  <a:pos x="186" y="378"/>
                </a:cxn>
                <a:cxn ang="0">
                  <a:pos x="193" y="375"/>
                </a:cxn>
                <a:cxn ang="0">
                  <a:pos x="8" y="0"/>
                </a:cxn>
              </a:cxnLst>
              <a:rect l="0" t="0" r="r" b="b"/>
              <a:pathLst>
                <a:path w="193" h="378">
                  <a:moveTo>
                    <a:pt x="8" y="0"/>
                  </a:moveTo>
                  <a:lnTo>
                    <a:pt x="0" y="3"/>
                  </a:lnTo>
                  <a:lnTo>
                    <a:pt x="186" y="378"/>
                  </a:lnTo>
                  <a:lnTo>
                    <a:pt x="193" y="37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08" name="Freeform 56"/>
            <p:cNvSpPr>
              <a:spLocks/>
            </p:cNvSpPr>
            <p:nvPr/>
          </p:nvSpPr>
          <p:spPr bwMode="auto">
            <a:xfrm>
              <a:off x="2534" y="1338"/>
              <a:ext cx="232" cy="378"/>
            </a:xfrm>
            <a:custGeom>
              <a:avLst/>
              <a:gdLst/>
              <a:ahLst/>
              <a:cxnLst>
                <a:cxn ang="0">
                  <a:pos x="232" y="3"/>
                </a:cxn>
                <a:cxn ang="0">
                  <a:pos x="225" y="0"/>
                </a:cxn>
                <a:cxn ang="0">
                  <a:pos x="0" y="375"/>
                </a:cxn>
                <a:cxn ang="0">
                  <a:pos x="7" y="378"/>
                </a:cxn>
                <a:cxn ang="0">
                  <a:pos x="232" y="3"/>
                </a:cxn>
              </a:cxnLst>
              <a:rect l="0" t="0" r="r" b="b"/>
              <a:pathLst>
                <a:path w="232" h="378">
                  <a:moveTo>
                    <a:pt x="232" y="3"/>
                  </a:moveTo>
                  <a:lnTo>
                    <a:pt x="225" y="0"/>
                  </a:lnTo>
                  <a:lnTo>
                    <a:pt x="0" y="375"/>
                  </a:lnTo>
                  <a:lnTo>
                    <a:pt x="7" y="378"/>
                  </a:lnTo>
                  <a:lnTo>
                    <a:pt x="23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09" name="Rectangle 57"/>
            <p:cNvSpPr>
              <a:spLocks noChangeArrowheads="1"/>
            </p:cNvSpPr>
            <p:nvPr/>
          </p:nvSpPr>
          <p:spPr bwMode="auto">
            <a:xfrm>
              <a:off x="2079" y="1972"/>
              <a:ext cx="69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10" name="Rectangle 58"/>
            <p:cNvSpPr>
              <a:spLocks noChangeArrowheads="1"/>
            </p:cNvSpPr>
            <p:nvPr/>
          </p:nvSpPr>
          <p:spPr bwMode="auto">
            <a:xfrm>
              <a:off x="2124" y="1998"/>
              <a:ext cx="58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    Segmented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11" name="Rectangle 59"/>
            <p:cNvSpPr>
              <a:spLocks noChangeArrowheads="1"/>
            </p:cNvSpPr>
            <p:nvPr/>
          </p:nvSpPr>
          <p:spPr bwMode="auto">
            <a:xfrm>
              <a:off x="2234" y="2134"/>
              <a:ext cx="38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   Lenses</a:t>
              </a:r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9" name="Group 60"/>
            <p:cNvGrpSpPr>
              <a:grpSpLocks/>
            </p:cNvGrpSpPr>
            <p:nvPr/>
          </p:nvGrpSpPr>
          <p:grpSpPr bwMode="auto">
            <a:xfrm>
              <a:off x="3701" y="927"/>
              <a:ext cx="825" cy="601"/>
              <a:chOff x="3701" y="927"/>
              <a:chExt cx="825" cy="601"/>
            </a:xfrm>
          </p:grpSpPr>
          <p:sp>
            <p:nvSpPr>
              <p:cNvPr id="100413" name="Rectangle 61"/>
              <p:cNvSpPr>
                <a:spLocks noChangeArrowheads="1"/>
              </p:cNvSpPr>
              <p:nvPr/>
            </p:nvSpPr>
            <p:spPr bwMode="auto">
              <a:xfrm>
                <a:off x="3701" y="927"/>
                <a:ext cx="823" cy="600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14" name="Rectangle 62"/>
              <p:cNvSpPr>
                <a:spLocks noChangeArrowheads="1"/>
              </p:cNvSpPr>
              <p:nvPr/>
            </p:nvSpPr>
            <p:spPr bwMode="auto">
              <a:xfrm>
                <a:off x="3701" y="927"/>
                <a:ext cx="825" cy="60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63"/>
            <p:cNvGrpSpPr>
              <a:grpSpLocks/>
            </p:cNvGrpSpPr>
            <p:nvPr/>
          </p:nvGrpSpPr>
          <p:grpSpPr bwMode="auto">
            <a:xfrm>
              <a:off x="3845" y="1077"/>
              <a:ext cx="89" cy="300"/>
              <a:chOff x="3845" y="1077"/>
              <a:chExt cx="89" cy="300"/>
            </a:xfrm>
          </p:grpSpPr>
          <p:grpSp>
            <p:nvGrpSpPr>
              <p:cNvPr id="11" name="Group 64"/>
              <p:cNvGrpSpPr>
                <a:grpSpLocks/>
              </p:cNvGrpSpPr>
              <p:nvPr/>
            </p:nvGrpSpPr>
            <p:grpSpPr bwMode="auto">
              <a:xfrm>
                <a:off x="3845" y="1077"/>
                <a:ext cx="14" cy="300"/>
                <a:chOff x="3845" y="1077"/>
                <a:chExt cx="14" cy="300"/>
              </a:xfrm>
            </p:grpSpPr>
            <p:sp>
              <p:nvSpPr>
                <p:cNvPr id="100417" name="Rectangle 65"/>
                <p:cNvSpPr>
                  <a:spLocks noChangeArrowheads="1"/>
                </p:cNvSpPr>
                <p:nvPr/>
              </p:nvSpPr>
              <p:spPr bwMode="auto">
                <a:xfrm>
                  <a:off x="3845" y="1077"/>
                  <a:ext cx="14" cy="12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18" name="Rectangle 66"/>
                <p:cNvSpPr>
                  <a:spLocks noChangeArrowheads="1"/>
                </p:cNvSpPr>
                <p:nvPr/>
              </p:nvSpPr>
              <p:spPr bwMode="auto">
                <a:xfrm>
                  <a:off x="3845" y="1248"/>
                  <a:ext cx="14" cy="12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2" name="Group 67"/>
              <p:cNvGrpSpPr>
                <a:grpSpLocks/>
              </p:cNvGrpSpPr>
              <p:nvPr/>
            </p:nvGrpSpPr>
            <p:grpSpPr bwMode="auto">
              <a:xfrm>
                <a:off x="3920" y="1077"/>
                <a:ext cx="14" cy="300"/>
                <a:chOff x="3920" y="1077"/>
                <a:chExt cx="14" cy="300"/>
              </a:xfrm>
            </p:grpSpPr>
            <p:sp>
              <p:nvSpPr>
                <p:cNvPr id="100420" name="Rectangle 68"/>
                <p:cNvSpPr>
                  <a:spLocks noChangeArrowheads="1"/>
                </p:cNvSpPr>
                <p:nvPr/>
              </p:nvSpPr>
              <p:spPr bwMode="auto">
                <a:xfrm>
                  <a:off x="3920" y="1077"/>
                  <a:ext cx="14" cy="12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21" name="Rectangle 69"/>
                <p:cNvSpPr>
                  <a:spLocks noChangeArrowheads="1"/>
                </p:cNvSpPr>
                <p:nvPr/>
              </p:nvSpPr>
              <p:spPr bwMode="auto">
                <a:xfrm>
                  <a:off x="3920" y="1248"/>
                  <a:ext cx="14" cy="12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3882" y="1077"/>
                <a:ext cx="14" cy="300"/>
                <a:chOff x="3882" y="1077"/>
                <a:chExt cx="14" cy="300"/>
              </a:xfrm>
            </p:grpSpPr>
            <p:sp>
              <p:nvSpPr>
                <p:cNvPr id="100423" name="Rectangle 71"/>
                <p:cNvSpPr>
                  <a:spLocks noChangeArrowheads="1"/>
                </p:cNvSpPr>
                <p:nvPr/>
              </p:nvSpPr>
              <p:spPr bwMode="auto">
                <a:xfrm>
                  <a:off x="3882" y="1077"/>
                  <a:ext cx="14" cy="12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24" name="Rectangle 72"/>
                <p:cNvSpPr>
                  <a:spLocks noChangeArrowheads="1"/>
                </p:cNvSpPr>
                <p:nvPr/>
              </p:nvSpPr>
              <p:spPr bwMode="auto">
                <a:xfrm>
                  <a:off x="3882" y="1248"/>
                  <a:ext cx="14" cy="12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" name="Group 73"/>
            <p:cNvGrpSpPr>
              <a:grpSpLocks/>
            </p:cNvGrpSpPr>
            <p:nvPr/>
          </p:nvGrpSpPr>
          <p:grpSpPr bwMode="auto">
            <a:xfrm>
              <a:off x="4295" y="1077"/>
              <a:ext cx="14" cy="300"/>
              <a:chOff x="4295" y="1077"/>
              <a:chExt cx="14" cy="300"/>
            </a:xfrm>
          </p:grpSpPr>
          <p:sp>
            <p:nvSpPr>
              <p:cNvPr id="100426" name="Rectangle 74"/>
              <p:cNvSpPr>
                <a:spLocks noChangeArrowheads="1"/>
              </p:cNvSpPr>
              <p:nvPr/>
            </p:nvSpPr>
            <p:spPr bwMode="auto">
              <a:xfrm>
                <a:off x="4295" y="1077"/>
                <a:ext cx="14" cy="12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27" name="Rectangle 75"/>
              <p:cNvSpPr>
                <a:spLocks noChangeArrowheads="1"/>
              </p:cNvSpPr>
              <p:nvPr/>
            </p:nvSpPr>
            <p:spPr bwMode="auto">
              <a:xfrm>
                <a:off x="4295" y="1248"/>
                <a:ext cx="14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0428" name="Rectangle 76"/>
            <p:cNvSpPr>
              <a:spLocks noChangeArrowheads="1"/>
            </p:cNvSpPr>
            <p:nvPr/>
          </p:nvSpPr>
          <p:spPr bwMode="auto">
            <a:xfrm>
              <a:off x="4284" y="1589"/>
              <a:ext cx="50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29" name="Rectangle 77"/>
            <p:cNvSpPr>
              <a:spLocks noChangeArrowheads="1"/>
            </p:cNvSpPr>
            <p:nvPr/>
          </p:nvSpPr>
          <p:spPr bwMode="auto">
            <a:xfrm>
              <a:off x="4410" y="1615"/>
              <a:ext cx="199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SAM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30" name="Rectangle 78"/>
            <p:cNvSpPr>
              <a:spLocks noChangeArrowheads="1"/>
            </p:cNvSpPr>
            <p:nvPr/>
          </p:nvSpPr>
          <p:spPr bwMode="auto">
            <a:xfrm>
              <a:off x="4329" y="1751"/>
              <a:ext cx="3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Surface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31" name="Rectangle 79"/>
            <p:cNvSpPr>
              <a:spLocks noChangeArrowheads="1"/>
            </p:cNvSpPr>
            <p:nvPr/>
          </p:nvSpPr>
          <p:spPr bwMode="auto">
            <a:xfrm>
              <a:off x="3826" y="752"/>
              <a:ext cx="64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32" name="Rectangle 80"/>
            <p:cNvSpPr>
              <a:spLocks noChangeArrowheads="1"/>
            </p:cNvSpPr>
            <p:nvPr/>
          </p:nvSpPr>
          <p:spPr bwMode="auto">
            <a:xfrm>
              <a:off x="3871" y="778"/>
              <a:ext cx="44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6T Magnet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33" name="Rectangle 81"/>
            <p:cNvSpPr>
              <a:spLocks noChangeArrowheads="1"/>
            </p:cNvSpPr>
            <p:nvPr/>
          </p:nvSpPr>
          <p:spPr bwMode="auto">
            <a:xfrm>
              <a:off x="3299" y="1577"/>
              <a:ext cx="76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34" name="Rectangle 82"/>
            <p:cNvSpPr>
              <a:spLocks noChangeArrowheads="1"/>
            </p:cNvSpPr>
            <p:nvPr/>
          </p:nvSpPr>
          <p:spPr bwMode="auto">
            <a:xfrm>
              <a:off x="3345" y="1603"/>
              <a:ext cx="536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Deceleration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35" name="Rectangle 83"/>
            <p:cNvSpPr>
              <a:spLocks noChangeArrowheads="1"/>
            </p:cNvSpPr>
            <p:nvPr/>
          </p:nvSpPr>
          <p:spPr bwMode="auto">
            <a:xfrm>
              <a:off x="3488" y="1739"/>
              <a:ext cx="30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Lenses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36" name="Freeform 84"/>
            <p:cNvSpPr>
              <a:spLocks/>
            </p:cNvSpPr>
            <p:nvPr/>
          </p:nvSpPr>
          <p:spPr bwMode="auto">
            <a:xfrm>
              <a:off x="3734" y="1375"/>
              <a:ext cx="157" cy="266"/>
            </a:xfrm>
            <a:custGeom>
              <a:avLst/>
              <a:gdLst/>
              <a:ahLst/>
              <a:cxnLst>
                <a:cxn ang="0">
                  <a:pos x="157" y="3"/>
                </a:cxn>
                <a:cxn ang="0">
                  <a:pos x="150" y="0"/>
                </a:cxn>
                <a:cxn ang="0">
                  <a:pos x="0" y="263"/>
                </a:cxn>
                <a:cxn ang="0">
                  <a:pos x="7" y="266"/>
                </a:cxn>
                <a:cxn ang="0">
                  <a:pos x="157" y="3"/>
                </a:cxn>
              </a:cxnLst>
              <a:rect l="0" t="0" r="r" b="b"/>
              <a:pathLst>
                <a:path w="157" h="266">
                  <a:moveTo>
                    <a:pt x="157" y="3"/>
                  </a:moveTo>
                  <a:lnTo>
                    <a:pt x="150" y="0"/>
                  </a:lnTo>
                  <a:lnTo>
                    <a:pt x="0" y="263"/>
                  </a:lnTo>
                  <a:lnTo>
                    <a:pt x="7" y="266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37" name="Freeform 85"/>
            <p:cNvSpPr>
              <a:spLocks/>
            </p:cNvSpPr>
            <p:nvPr/>
          </p:nvSpPr>
          <p:spPr bwMode="auto">
            <a:xfrm>
              <a:off x="3732" y="1375"/>
              <a:ext cx="122" cy="266"/>
            </a:xfrm>
            <a:custGeom>
              <a:avLst/>
              <a:gdLst/>
              <a:ahLst/>
              <a:cxnLst>
                <a:cxn ang="0">
                  <a:pos x="122" y="3"/>
                </a:cxn>
                <a:cxn ang="0">
                  <a:pos x="113" y="0"/>
                </a:cxn>
                <a:cxn ang="0">
                  <a:pos x="0" y="263"/>
                </a:cxn>
                <a:cxn ang="0">
                  <a:pos x="9" y="266"/>
                </a:cxn>
                <a:cxn ang="0">
                  <a:pos x="122" y="3"/>
                </a:cxn>
              </a:cxnLst>
              <a:rect l="0" t="0" r="r" b="b"/>
              <a:pathLst>
                <a:path w="122" h="266">
                  <a:moveTo>
                    <a:pt x="122" y="3"/>
                  </a:moveTo>
                  <a:lnTo>
                    <a:pt x="113" y="0"/>
                  </a:lnTo>
                  <a:lnTo>
                    <a:pt x="0" y="263"/>
                  </a:lnTo>
                  <a:lnTo>
                    <a:pt x="9" y="266"/>
                  </a:lnTo>
                  <a:lnTo>
                    <a:pt x="12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38" name="Freeform 86"/>
            <p:cNvSpPr>
              <a:spLocks/>
            </p:cNvSpPr>
            <p:nvPr/>
          </p:nvSpPr>
          <p:spPr bwMode="auto">
            <a:xfrm>
              <a:off x="4296" y="1225"/>
              <a:ext cx="195" cy="4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3"/>
                </a:cxn>
                <a:cxn ang="0">
                  <a:pos x="186" y="416"/>
                </a:cxn>
                <a:cxn ang="0">
                  <a:pos x="195" y="413"/>
                </a:cxn>
                <a:cxn ang="0">
                  <a:pos x="10" y="0"/>
                </a:cxn>
              </a:cxnLst>
              <a:rect l="0" t="0" r="r" b="b"/>
              <a:pathLst>
                <a:path w="195" h="416">
                  <a:moveTo>
                    <a:pt x="10" y="0"/>
                  </a:moveTo>
                  <a:lnTo>
                    <a:pt x="0" y="3"/>
                  </a:lnTo>
                  <a:lnTo>
                    <a:pt x="186" y="416"/>
                  </a:lnTo>
                  <a:lnTo>
                    <a:pt x="195" y="41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39" name="Freeform 87"/>
            <p:cNvSpPr>
              <a:spLocks/>
            </p:cNvSpPr>
            <p:nvPr/>
          </p:nvSpPr>
          <p:spPr bwMode="auto">
            <a:xfrm>
              <a:off x="3921" y="1377"/>
              <a:ext cx="210" cy="63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"/>
                </a:cxn>
                <a:cxn ang="0">
                  <a:pos x="200" y="634"/>
                </a:cxn>
                <a:cxn ang="0">
                  <a:pos x="210" y="632"/>
                </a:cxn>
                <a:cxn ang="0">
                  <a:pos x="10" y="0"/>
                </a:cxn>
              </a:cxnLst>
              <a:rect l="0" t="0" r="r" b="b"/>
              <a:pathLst>
                <a:path w="210" h="634">
                  <a:moveTo>
                    <a:pt x="10" y="0"/>
                  </a:moveTo>
                  <a:lnTo>
                    <a:pt x="0" y="1"/>
                  </a:lnTo>
                  <a:lnTo>
                    <a:pt x="200" y="634"/>
                  </a:lnTo>
                  <a:lnTo>
                    <a:pt x="210" y="63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40" name="Freeform 88"/>
            <p:cNvSpPr>
              <a:spLocks/>
            </p:cNvSpPr>
            <p:nvPr/>
          </p:nvSpPr>
          <p:spPr bwMode="auto">
            <a:xfrm>
              <a:off x="4135" y="1377"/>
              <a:ext cx="169" cy="661"/>
            </a:xfrm>
            <a:custGeom>
              <a:avLst/>
              <a:gdLst/>
              <a:ahLst/>
              <a:cxnLst>
                <a:cxn ang="0">
                  <a:pos x="169" y="1"/>
                </a:cxn>
                <a:cxn ang="0">
                  <a:pos x="160" y="0"/>
                </a:cxn>
                <a:cxn ang="0">
                  <a:pos x="0" y="659"/>
                </a:cxn>
                <a:cxn ang="0">
                  <a:pos x="10" y="661"/>
                </a:cxn>
                <a:cxn ang="0">
                  <a:pos x="169" y="1"/>
                </a:cxn>
              </a:cxnLst>
              <a:rect l="0" t="0" r="r" b="b"/>
              <a:pathLst>
                <a:path w="169" h="661">
                  <a:moveTo>
                    <a:pt x="169" y="1"/>
                  </a:moveTo>
                  <a:lnTo>
                    <a:pt x="160" y="0"/>
                  </a:lnTo>
                  <a:lnTo>
                    <a:pt x="0" y="659"/>
                  </a:lnTo>
                  <a:lnTo>
                    <a:pt x="10" y="66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41" name="Rectangle 89"/>
            <p:cNvSpPr>
              <a:spLocks noChangeArrowheads="1"/>
            </p:cNvSpPr>
            <p:nvPr/>
          </p:nvSpPr>
          <p:spPr bwMode="auto">
            <a:xfrm>
              <a:off x="3862" y="2058"/>
              <a:ext cx="573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42" name="Rectangle 90"/>
            <p:cNvSpPr>
              <a:spLocks noChangeArrowheads="1"/>
            </p:cNvSpPr>
            <p:nvPr/>
          </p:nvSpPr>
          <p:spPr bwMode="auto">
            <a:xfrm>
              <a:off x="3907" y="2084"/>
              <a:ext cx="43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  Trapping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0443" name="Rectangle 91"/>
            <p:cNvSpPr>
              <a:spLocks noChangeArrowheads="1"/>
            </p:cNvSpPr>
            <p:nvPr/>
          </p:nvSpPr>
          <p:spPr bwMode="auto">
            <a:xfrm>
              <a:off x="3982" y="2220"/>
              <a:ext cx="28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 Plates</a:t>
              </a:r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>
              <a:off x="4262" y="1217"/>
              <a:ext cx="337" cy="19"/>
              <a:chOff x="4262" y="1217"/>
              <a:chExt cx="337" cy="19"/>
            </a:xfrm>
          </p:grpSpPr>
          <p:sp>
            <p:nvSpPr>
              <p:cNvPr id="100445" name="Rectangle 93"/>
              <p:cNvSpPr>
                <a:spLocks noChangeArrowheads="1"/>
              </p:cNvSpPr>
              <p:nvPr/>
            </p:nvSpPr>
            <p:spPr bwMode="auto">
              <a:xfrm>
                <a:off x="4301" y="1217"/>
                <a:ext cx="298" cy="1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46" name="Rectangle 94"/>
              <p:cNvSpPr>
                <a:spLocks noChangeArrowheads="1"/>
              </p:cNvSpPr>
              <p:nvPr/>
            </p:nvSpPr>
            <p:spPr bwMode="auto">
              <a:xfrm>
                <a:off x="4262" y="1217"/>
                <a:ext cx="37" cy="19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95"/>
            <p:cNvGrpSpPr>
              <a:grpSpLocks/>
            </p:cNvGrpSpPr>
            <p:nvPr/>
          </p:nvGrpSpPr>
          <p:grpSpPr bwMode="auto">
            <a:xfrm>
              <a:off x="3026" y="1114"/>
              <a:ext cx="751" cy="226"/>
              <a:chOff x="3026" y="1114"/>
              <a:chExt cx="751" cy="226"/>
            </a:xfrm>
          </p:grpSpPr>
          <p:sp>
            <p:nvSpPr>
              <p:cNvPr id="100448" name="Line 96"/>
              <p:cNvSpPr>
                <a:spLocks noChangeShapeType="1"/>
              </p:cNvSpPr>
              <p:nvPr/>
            </p:nvSpPr>
            <p:spPr bwMode="auto">
              <a:xfrm>
                <a:off x="3026" y="1114"/>
                <a:ext cx="3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49" name="Line 97"/>
              <p:cNvSpPr>
                <a:spLocks noChangeShapeType="1"/>
              </p:cNvSpPr>
              <p:nvPr/>
            </p:nvSpPr>
            <p:spPr bwMode="auto">
              <a:xfrm>
                <a:off x="3354" y="1114"/>
                <a:ext cx="92" cy="1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0" name="Line 98"/>
              <p:cNvSpPr>
                <a:spLocks noChangeShapeType="1"/>
              </p:cNvSpPr>
              <p:nvPr/>
            </p:nvSpPr>
            <p:spPr bwMode="auto">
              <a:xfrm flipH="1">
                <a:off x="3352" y="1227"/>
                <a:ext cx="94" cy="1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1" name="Line 99"/>
              <p:cNvSpPr>
                <a:spLocks noChangeShapeType="1"/>
              </p:cNvSpPr>
              <p:nvPr/>
            </p:nvSpPr>
            <p:spPr bwMode="auto">
              <a:xfrm>
                <a:off x="3448" y="1114"/>
                <a:ext cx="92" cy="1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2" name="Line 100"/>
              <p:cNvSpPr>
                <a:spLocks noChangeShapeType="1"/>
              </p:cNvSpPr>
              <p:nvPr/>
            </p:nvSpPr>
            <p:spPr bwMode="auto">
              <a:xfrm flipH="1">
                <a:off x="3446" y="1227"/>
                <a:ext cx="94" cy="1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3" name="Line 101"/>
              <p:cNvSpPr>
                <a:spLocks noChangeShapeType="1"/>
              </p:cNvSpPr>
              <p:nvPr/>
            </p:nvSpPr>
            <p:spPr bwMode="auto">
              <a:xfrm>
                <a:off x="3026" y="1114"/>
                <a:ext cx="1" cy="2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4" name="Line 102"/>
              <p:cNvSpPr>
                <a:spLocks noChangeShapeType="1"/>
              </p:cNvSpPr>
              <p:nvPr/>
            </p:nvSpPr>
            <p:spPr bwMode="auto">
              <a:xfrm>
                <a:off x="3776" y="1114"/>
                <a:ext cx="1" cy="2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5" name="Line 103"/>
              <p:cNvSpPr>
                <a:spLocks noChangeShapeType="1"/>
              </p:cNvSpPr>
              <p:nvPr/>
            </p:nvSpPr>
            <p:spPr bwMode="auto">
              <a:xfrm>
                <a:off x="3026" y="1339"/>
                <a:ext cx="3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6" name="Line 104"/>
              <p:cNvSpPr>
                <a:spLocks noChangeShapeType="1"/>
              </p:cNvSpPr>
              <p:nvPr/>
            </p:nvSpPr>
            <p:spPr bwMode="auto">
              <a:xfrm>
                <a:off x="3448" y="1114"/>
                <a:ext cx="3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57" name="Line 105"/>
              <p:cNvSpPr>
                <a:spLocks noChangeShapeType="1"/>
              </p:cNvSpPr>
              <p:nvPr/>
            </p:nvSpPr>
            <p:spPr bwMode="auto">
              <a:xfrm>
                <a:off x="3448" y="1339"/>
                <a:ext cx="3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" name="Group 106"/>
            <p:cNvGrpSpPr>
              <a:grpSpLocks/>
            </p:cNvGrpSpPr>
            <p:nvPr/>
          </p:nvGrpSpPr>
          <p:grpSpPr bwMode="auto">
            <a:xfrm>
              <a:off x="3963" y="1108"/>
              <a:ext cx="302" cy="239"/>
              <a:chOff x="3963" y="1108"/>
              <a:chExt cx="302" cy="239"/>
            </a:xfrm>
          </p:grpSpPr>
          <p:sp>
            <p:nvSpPr>
              <p:cNvPr id="100459" name="Rectangle 107"/>
              <p:cNvSpPr>
                <a:spLocks noChangeArrowheads="1"/>
              </p:cNvSpPr>
              <p:nvPr/>
            </p:nvSpPr>
            <p:spPr bwMode="auto">
              <a:xfrm>
                <a:off x="3963" y="1152"/>
                <a:ext cx="302" cy="151"/>
              </a:xfrm>
              <a:prstGeom prst="rect">
                <a:avLst/>
              </a:prstGeom>
              <a:solidFill>
                <a:srgbClr val="80808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60" name="Rectangle 108"/>
              <p:cNvSpPr>
                <a:spLocks noChangeArrowheads="1"/>
              </p:cNvSpPr>
              <p:nvPr/>
            </p:nvSpPr>
            <p:spPr bwMode="auto">
              <a:xfrm>
                <a:off x="3963" y="1108"/>
                <a:ext cx="299" cy="14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61" name="Rectangle 109"/>
              <p:cNvSpPr>
                <a:spLocks noChangeArrowheads="1"/>
              </p:cNvSpPr>
              <p:nvPr/>
            </p:nvSpPr>
            <p:spPr bwMode="auto">
              <a:xfrm>
                <a:off x="3963" y="1333"/>
                <a:ext cx="299" cy="14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8" name="Group 110"/>
            <p:cNvGrpSpPr>
              <a:grpSpLocks/>
            </p:cNvGrpSpPr>
            <p:nvPr/>
          </p:nvGrpSpPr>
          <p:grpSpPr bwMode="auto">
            <a:xfrm>
              <a:off x="604" y="2728"/>
              <a:ext cx="486" cy="329"/>
              <a:chOff x="627" y="3363"/>
              <a:chExt cx="486" cy="329"/>
            </a:xfrm>
          </p:grpSpPr>
          <p:sp>
            <p:nvSpPr>
              <p:cNvPr id="100463" name="Rectangle 111"/>
              <p:cNvSpPr>
                <a:spLocks noChangeArrowheads="1"/>
              </p:cNvSpPr>
              <p:nvPr/>
            </p:nvSpPr>
            <p:spPr bwMode="auto">
              <a:xfrm>
                <a:off x="627" y="3363"/>
                <a:ext cx="486" cy="329"/>
              </a:xfrm>
              <a:prstGeom prst="rect">
                <a:avLst/>
              </a:prstGeom>
              <a:noFill/>
              <a:ln w="20701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464" name="Rectangle 112"/>
              <p:cNvSpPr>
                <a:spLocks noChangeArrowheads="1"/>
              </p:cNvSpPr>
              <p:nvPr/>
            </p:nvSpPr>
            <p:spPr bwMode="auto">
              <a:xfrm>
                <a:off x="770" y="3395"/>
                <a:ext cx="158" cy="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400" b="1" dirty="0">
                    <a:solidFill>
                      <a:srgbClr val="000000"/>
                    </a:solidFill>
                    <a:latin typeface="Arial" charset="0"/>
                  </a:rPr>
                  <a:t>Ion 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0465" name="Rectangle 113"/>
              <p:cNvSpPr>
                <a:spLocks noChangeArrowheads="1"/>
              </p:cNvSpPr>
              <p:nvPr/>
            </p:nvSpPr>
            <p:spPr bwMode="auto">
              <a:xfrm>
                <a:off x="679" y="3529"/>
                <a:ext cx="303" cy="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400" b="1" dirty="0">
                    <a:solidFill>
                      <a:srgbClr val="000000"/>
                    </a:solidFill>
                    <a:latin typeface="Arial" charset="0"/>
                  </a:rPr>
                  <a:t>Source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100466" name="Rectangle 114"/>
            <p:cNvSpPr>
              <a:spLocks noChangeArrowheads="1"/>
            </p:cNvSpPr>
            <p:nvPr/>
          </p:nvSpPr>
          <p:spPr bwMode="auto">
            <a:xfrm>
              <a:off x="668" y="2631"/>
              <a:ext cx="15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67" name="Rectangle 115"/>
            <p:cNvSpPr>
              <a:spLocks noChangeArrowheads="1"/>
            </p:cNvSpPr>
            <p:nvPr/>
          </p:nvSpPr>
          <p:spPr bwMode="auto">
            <a:xfrm>
              <a:off x="874" y="2631"/>
              <a:ext cx="15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68" name="Rectangle 116"/>
            <p:cNvSpPr>
              <a:spLocks noChangeArrowheads="1"/>
            </p:cNvSpPr>
            <p:nvPr/>
          </p:nvSpPr>
          <p:spPr bwMode="auto">
            <a:xfrm>
              <a:off x="1007" y="3008"/>
              <a:ext cx="92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69" name="Rectangle 117"/>
            <p:cNvSpPr>
              <a:spLocks noChangeArrowheads="1"/>
            </p:cNvSpPr>
            <p:nvPr/>
          </p:nvSpPr>
          <p:spPr bwMode="auto">
            <a:xfrm>
              <a:off x="946" y="3009"/>
              <a:ext cx="77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470" name="Rectangle 118"/>
            <p:cNvSpPr>
              <a:spLocks noChangeArrowheads="1"/>
            </p:cNvSpPr>
            <p:nvPr/>
          </p:nvSpPr>
          <p:spPr bwMode="auto">
            <a:xfrm>
              <a:off x="998" y="2694"/>
              <a:ext cx="692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19"/>
          <p:cNvGrpSpPr>
            <a:grpSpLocks/>
          </p:cNvGrpSpPr>
          <p:nvPr/>
        </p:nvGrpSpPr>
        <p:grpSpPr bwMode="auto">
          <a:xfrm>
            <a:off x="2819400" y="4495801"/>
            <a:ext cx="5521325" cy="1810450"/>
            <a:chOff x="1396" y="2559"/>
            <a:chExt cx="4198" cy="1436"/>
          </a:xfrm>
        </p:grpSpPr>
        <p:grpSp>
          <p:nvGrpSpPr>
            <p:cNvPr id="20" name="Group 120"/>
            <p:cNvGrpSpPr>
              <a:grpSpLocks/>
            </p:cNvGrpSpPr>
            <p:nvPr/>
          </p:nvGrpSpPr>
          <p:grpSpPr bwMode="auto">
            <a:xfrm>
              <a:off x="1482" y="2582"/>
              <a:ext cx="4112" cy="1413"/>
              <a:chOff x="1482" y="2630"/>
              <a:chExt cx="4112" cy="1413"/>
            </a:xfrm>
          </p:grpSpPr>
          <p:sp>
            <p:nvSpPr>
              <p:cNvPr id="100473" name="Text Box 121"/>
              <p:cNvSpPr txBox="1">
                <a:spLocks noChangeAspect="1" noChangeArrowheads="1"/>
              </p:cNvSpPr>
              <p:nvPr/>
            </p:nvSpPr>
            <p:spPr bwMode="auto">
              <a:xfrm>
                <a:off x="1617" y="3591"/>
                <a:ext cx="1035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Ion Funnel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0.6-0.8 Torr</a:t>
                </a:r>
              </a:p>
            </p:txBody>
          </p:sp>
          <p:sp>
            <p:nvSpPr>
              <p:cNvPr id="100474" name="Text Box 122"/>
              <p:cNvSpPr txBox="1">
                <a:spLocks noChangeAspect="1" noChangeArrowheads="1"/>
              </p:cNvSpPr>
              <p:nvPr/>
            </p:nvSpPr>
            <p:spPr bwMode="auto">
              <a:xfrm>
                <a:off x="2454" y="2679"/>
                <a:ext cx="1207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Collisional</a:t>
                </a:r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Quadrupole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20-50 mTorr</a:t>
                </a:r>
              </a:p>
            </p:txBody>
          </p:sp>
          <p:sp>
            <p:nvSpPr>
              <p:cNvPr id="100475" name="Text Box 123"/>
              <p:cNvSpPr txBox="1">
                <a:spLocks noChangeAspect="1" noChangeArrowheads="1"/>
              </p:cNvSpPr>
              <p:nvPr/>
            </p:nvSpPr>
            <p:spPr bwMode="auto">
              <a:xfrm>
                <a:off x="3478" y="2672"/>
                <a:ext cx="1085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Resolving </a:t>
                </a:r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Quadrupole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sym typeface="Symbol" pitchFamily="18" charset="2"/>
                  </a:rPr>
                  <a:t>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10</a:t>
                </a:r>
                <a:r>
                  <a:rPr lang="en-US" sz="1200" baseline="30000" dirty="0">
                    <a:solidFill>
                      <a:srgbClr val="000000"/>
                    </a:solidFill>
                    <a:latin typeface="Arial" charset="0"/>
                  </a:rPr>
                  <a:t>-5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 Torr</a:t>
                </a:r>
              </a:p>
            </p:txBody>
          </p:sp>
          <p:sp>
            <p:nvSpPr>
              <p:cNvPr id="100476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4416" y="2630"/>
                <a:ext cx="1178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" charset="0"/>
                  </a:rPr>
                  <a:t>Accumulation Quadrupole</a:t>
                </a:r>
              </a:p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 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Torr</a:t>
                </a:r>
              </a:p>
            </p:txBody>
          </p:sp>
          <p:sp>
            <p:nvSpPr>
              <p:cNvPr id="100477" name="Text Box 125"/>
              <p:cNvSpPr txBox="1">
                <a:spLocks noChangeAspect="1" noChangeArrowheads="1"/>
              </p:cNvSpPr>
              <p:nvPr/>
            </p:nvSpPr>
            <p:spPr bwMode="auto">
              <a:xfrm>
                <a:off x="4534" y="3681"/>
                <a:ext cx="937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Trapping Plates</a:t>
                </a:r>
              </a:p>
            </p:txBody>
          </p:sp>
          <p:grpSp>
            <p:nvGrpSpPr>
              <p:cNvPr id="21" name="Group 126"/>
              <p:cNvGrpSpPr>
                <a:grpSpLocks/>
              </p:cNvGrpSpPr>
              <p:nvPr/>
            </p:nvGrpSpPr>
            <p:grpSpPr bwMode="auto">
              <a:xfrm>
                <a:off x="4642" y="3505"/>
                <a:ext cx="711" cy="176"/>
                <a:chOff x="4006" y="2082"/>
                <a:chExt cx="714" cy="525"/>
              </a:xfrm>
            </p:grpSpPr>
            <p:sp>
              <p:nvSpPr>
                <p:cNvPr id="100479" name="Line 12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006" y="2082"/>
                  <a:ext cx="263" cy="5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0" name="Line 1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88" y="2100"/>
                  <a:ext cx="232" cy="5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2" name="Group 129"/>
              <p:cNvGrpSpPr>
                <a:grpSpLocks noChangeAspect="1"/>
              </p:cNvGrpSpPr>
              <p:nvPr/>
            </p:nvGrpSpPr>
            <p:grpSpPr bwMode="auto">
              <a:xfrm>
                <a:off x="1482" y="3099"/>
                <a:ext cx="3846" cy="499"/>
                <a:chOff x="1170" y="2991"/>
                <a:chExt cx="4289" cy="557"/>
              </a:xfrm>
            </p:grpSpPr>
            <p:sp>
              <p:nvSpPr>
                <p:cNvPr id="100482" name="Rectangle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170" y="3242"/>
                  <a:ext cx="345" cy="31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0483" name="Line 131"/>
                <p:cNvSpPr>
                  <a:spLocks noChangeAspect="1" noChangeShapeType="1"/>
                </p:cNvSpPr>
                <p:nvPr/>
              </p:nvSpPr>
              <p:spPr bwMode="auto">
                <a:xfrm>
                  <a:off x="3500" y="3000"/>
                  <a:ext cx="0" cy="25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4" name="Line 132"/>
                <p:cNvSpPr>
                  <a:spLocks noChangeAspect="1" noChangeShapeType="1"/>
                </p:cNvSpPr>
                <p:nvPr/>
              </p:nvSpPr>
              <p:spPr bwMode="auto">
                <a:xfrm>
                  <a:off x="3500" y="3287"/>
                  <a:ext cx="0" cy="2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5" name="Line 133"/>
                <p:cNvSpPr>
                  <a:spLocks noChangeAspect="1" noChangeShapeType="1"/>
                </p:cNvSpPr>
                <p:nvPr/>
              </p:nvSpPr>
              <p:spPr bwMode="auto">
                <a:xfrm>
                  <a:off x="4622" y="2991"/>
                  <a:ext cx="0" cy="22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6" name="Line 1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27" y="3298"/>
                  <a:ext cx="0" cy="2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7" name="Freeform 135" descr="Narrow vertical"/>
                <p:cNvSpPr>
                  <a:spLocks noChangeAspect="1"/>
                </p:cNvSpPr>
                <p:nvPr/>
              </p:nvSpPr>
              <p:spPr bwMode="auto">
                <a:xfrm>
                  <a:off x="1637" y="3042"/>
                  <a:ext cx="706" cy="200"/>
                </a:xfrm>
                <a:custGeom>
                  <a:avLst/>
                  <a:gdLst/>
                  <a:ahLst/>
                  <a:cxnLst>
                    <a:cxn ang="0">
                      <a:pos x="473" y="0"/>
                    </a:cxn>
                    <a:cxn ang="0">
                      <a:pos x="0" y="0"/>
                    </a:cxn>
                    <a:cxn ang="0">
                      <a:pos x="0" y="96"/>
                    </a:cxn>
                    <a:cxn ang="0">
                      <a:pos x="231" y="96"/>
                    </a:cxn>
                    <a:cxn ang="0">
                      <a:pos x="473" y="172"/>
                    </a:cxn>
                    <a:cxn ang="0">
                      <a:pos x="473" y="0"/>
                    </a:cxn>
                  </a:cxnLst>
                  <a:rect l="0" t="0" r="r" b="b"/>
                  <a:pathLst>
                    <a:path w="473" h="172">
                      <a:moveTo>
                        <a:pt x="473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231" y="96"/>
                      </a:lnTo>
                      <a:lnTo>
                        <a:pt x="473" y="172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pattFill prst="narVert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488" name="Freeform 136" descr="Narrow vertical"/>
                <p:cNvSpPr>
                  <a:spLocks noChangeAspect="1"/>
                </p:cNvSpPr>
                <p:nvPr/>
              </p:nvSpPr>
              <p:spPr bwMode="auto">
                <a:xfrm flipV="1">
                  <a:off x="1638" y="3277"/>
                  <a:ext cx="707" cy="199"/>
                </a:xfrm>
                <a:custGeom>
                  <a:avLst/>
                  <a:gdLst/>
                  <a:ahLst/>
                  <a:cxnLst>
                    <a:cxn ang="0">
                      <a:pos x="473" y="0"/>
                    </a:cxn>
                    <a:cxn ang="0">
                      <a:pos x="0" y="0"/>
                    </a:cxn>
                    <a:cxn ang="0">
                      <a:pos x="0" y="96"/>
                    </a:cxn>
                    <a:cxn ang="0">
                      <a:pos x="231" y="96"/>
                    </a:cxn>
                    <a:cxn ang="0">
                      <a:pos x="473" y="172"/>
                    </a:cxn>
                    <a:cxn ang="0">
                      <a:pos x="473" y="0"/>
                    </a:cxn>
                  </a:cxnLst>
                  <a:rect l="0" t="0" r="r" b="b"/>
                  <a:pathLst>
                    <a:path w="473" h="172">
                      <a:moveTo>
                        <a:pt x="473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231" y="96"/>
                      </a:lnTo>
                      <a:lnTo>
                        <a:pt x="473" y="172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pattFill prst="narVert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23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3587" y="3123"/>
                  <a:ext cx="947" cy="274"/>
                  <a:chOff x="1920" y="762"/>
                  <a:chExt cx="634" cy="237"/>
                </a:xfrm>
              </p:grpSpPr>
              <p:sp>
                <p:nvSpPr>
                  <p:cNvPr id="1004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20" y="762"/>
                    <a:ext cx="634" cy="4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04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20" y="954"/>
                    <a:ext cx="634" cy="4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04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20" y="842"/>
                    <a:ext cx="634" cy="7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4" name="Group 141"/>
                <p:cNvGrpSpPr>
                  <a:grpSpLocks noChangeAspect="1"/>
                </p:cNvGrpSpPr>
                <p:nvPr/>
              </p:nvGrpSpPr>
              <p:grpSpPr bwMode="auto">
                <a:xfrm>
                  <a:off x="4704" y="2994"/>
                  <a:ext cx="755" cy="554"/>
                  <a:chOff x="4079" y="1414"/>
                  <a:chExt cx="758" cy="716"/>
                </a:xfrm>
              </p:grpSpPr>
              <p:sp>
                <p:nvSpPr>
                  <p:cNvPr id="100494" name="Line 1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79" y="1417"/>
                    <a:ext cx="0" cy="3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0495" name="Line 1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79" y="1783"/>
                    <a:ext cx="0" cy="3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0496" name="Line 1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37" y="1414"/>
                    <a:ext cx="0" cy="3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0497" name="Line 1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37" y="1775"/>
                    <a:ext cx="0" cy="3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25" name="Group 1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38" y="1588"/>
                    <a:ext cx="627" cy="355"/>
                    <a:chOff x="1926" y="1134"/>
                    <a:chExt cx="634" cy="237"/>
                  </a:xfrm>
                </p:grpSpPr>
                <p:sp>
                  <p:nvSpPr>
                    <p:cNvPr id="100499" name="Rectangle 1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6" y="1134"/>
                      <a:ext cx="634" cy="4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0500" name="Rectangle 1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6" y="1326"/>
                      <a:ext cx="634" cy="4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0501" name="Rectangle 1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6" y="1214"/>
                      <a:ext cx="634" cy="7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26" name="Group 150"/>
                <p:cNvGrpSpPr>
                  <a:grpSpLocks noChangeAspect="1"/>
                </p:cNvGrpSpPr>
                <p:nvPr/>
              </p:nvGrpSpPr>
              <p:grpSpPr bwMode="auto">
                <a:xfrm>
                  <a:off x="2448" y="3123"/>
                  <a:ext cx="947" cy="274"/>
                  <a:chOff x="1155" y="765"/>
                  <a:chExt cx="634" cy="237"/>
                </a:xfrm>
              </p:grpSpPr>
              <p:sp>
                <p:nvSpPr>
                  <p:cNvPr id="100503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55" y="957"/>
                    <a:ext cx="634" cy="4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0504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55" y="765"/>
                    <a:ext cx="634" cy="4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0505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55" y="845"/>
                    <a:ext cx="634" cy="7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100506" name="Line 154"/>
              <p:cNvSpPr>
                <a:spLocks noChangeShapeType="1"/>
              </p:cNvSpPr>
              <p:nvPr/>
            </p:nvSpPr>
            <p:spPr bwMode="auto">
              <a:xfrm flipV="1">
                <a:off x="3386" y="3528"/>
                <a:ext cx="155" cy="1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507" name="Text Box 155"/>
              <p:cNvSpPr txBox="1">
                <a:spLocks noChangeAspect="1" noChangeArrowheads="1"/>
              </p:cNvSpPr>
              <p:nvPr/>
            </p:nvSpPr>
            <p:spPr bwMode="auto">
              <a:xfrm>
                <a:off x="2555" y="3634"/>
                <a:ext cx="937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Conductance Limit</a:t>
                </a:r>
              </a:p>
            </p:txBody>
          </p:sp>
          <p:sp>
            <p:nvSpPr>
              <p:cNvPr id="100508" name="Line 156"/>
              <p:cNvSpPr>
                <a:spLocks noChangeShapeType="1"/>
              </p:cNvSpPr>
              <p:nvPr/>
            </p:nvSpPr>
            <p:spPr bwMode="auto">
              <a:xfrm flipV="1">
                <a:off x="4410" y="3555"/>
                <a:ext cx="155" cy="1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509" name="Text Box 157"/>
              <p:cNvSpPr txBox="1">
                <a:spLocks noChangeAspect="1" noChangeArrowheads="1"/>
              </p:cNvSpPr>
              <p:nvPr/>
            </p:nvSpPr>
            <p:spPr bwMode="auto">
              <a:xfrm>
                <a:off x="3598" y="3634"/>
                <a:ext cx="937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Collimating Plate</a:t>
                </a:r>
              </a:p>
            </p:txBody>
          </p:sp>
        </p:grpSp>
        <p:sp>
          <p:nvSpPr>
            <p:cNvPr id="100510" name="Rectangle 158"/>
            <p:cNvSpPr>
              <a:spLocks noChangeArrowheads="1"/>
            </p:cNvSpPr>
            <p:nvPr/>
          </p:nvSpPr>
          <p:spPr bwMode="auto">
            <a:xfrm>
              <a:off x="1396" y="2559"/>
              <a:ext cx="4179" cy="1396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0511" name="Text Box 159"/>
          <p:cNvSpPr txBox="1">
            <a:spLocks noChangeArrowheads="1"/>
          </p:cNvSpPr>
          <p:nvPr/>
        </p:nvSpPr>
        <p:spPr bwMode="auto">
          <a:xfrm>
            <a:off x="609600" y="6400800"/>
            <a:ext cx="7696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/>
              <a:t>Laskin J.; Denisov E. V.; Shukla A. K.; Barlow S. E.; Futrell J. H.  </a:t>
            </a:r>
            <a:r>
              <a:rPr lang="en-US" sz="1200" i="1" dirty="0"/>
              <a:t>Analytical chemistry</a:t>
            </a:r>
            <a:r>
              <a:rPr lang="en-US" sz="1200" dirty="0"/>
              <a:t> 2002, 74, 3255-61.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[Cd(CH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dirty="0"/>
                        <a:t>COO</a:t>
                      </a:r>
                      <a:r>
                        <a:rPr lang="en-US" sz="1200" dirty="0" smtClean="0"/>
                        <a:t>)]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-</a:t>
                      </a:r>
                      <a:r>
                        <a:rPr lang="en-US" sz="1100" u="none" strike="noStrike" dirty="0" smtClean="0"/>
                        <a:t>3.759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Not Obs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0.77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0.0033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0.0045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0.923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0.0722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17.442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Not Obs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1.00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OH)(H</a:t>
                      </a:r>
                      <a:r>
                        <a:rPr lang="en-US" sz="1200" u="none" strike="noStrike" baseline="-25000" dirty="0"/>
                        <a:t>2</a:t>
                      </a:r>
                      <a:r>
                        <a:rPr lang="en-US" sz="1200" u="none" strike="noStrike" dirty="0"/>
                        <a:t>O)]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[CdCl]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11.163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r>
                        <a:rPr lang="en-US" sz="1200" u="none" strike="noStrike" dirty="0" smtClean="0"/>
                        <a:t>Not Obs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[CdCl(CH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[CdOH]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27.183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Not Obs</a:t>
                      </a:r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[CdOH(CH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/>
                        <a:t>[ZnCl]</a:t>
                      </a:r>
                      <a:r>
                        <a:rPr lang="en-US" sz="1200" u="none" strike="noStrike" baseline="30000" dirty="0" smtClean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11.903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Not Obs</a:t>
                      </a:r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/>
                        <a:t>[ZnCl(CH</a:t>
                      </a:r>
                      <a:r>
                        <a:rPr lang="en-US" sz="1200" u="none" strike="noStrike" baseline="-25000" dirty="0" smtClean="0"/>
                        <a:t>3</a:t>
                      </a:r>
                      <a:r>
                        <a:rPr lang="en-US" sz="1200" u="none" strike="noStrike" dirty="0" smtClean="0"/>
                        <a:t>OH</a:t>
                      </a:r>
                      <a:r>
                        <a:rPr lang="en-US" sz="1200" u="none" strike="noStrike" dirty="0"/>
                        <a:t>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[Cd(CH</a:t>
                      </a:r>
                      <a:r>
                        <a:rPr lang="en-US" sz="12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-3.759478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0.77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0.0033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0.923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0.0722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0.88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0.54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0.28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0.0029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-17.441937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1.00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OH)(H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0.61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[CdCl]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-11.162765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[CdCl(CH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[CdOH]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-27.182772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[CdOH(CH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[ZnCl]</a:t>
                      </a:r>
                      <a:r>
                        <a:rPr lang="en-US" sz="12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11.902944 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[ZnCl(CH</a:t>
                      </a:r>
                      <a:r>
                        <a:rPr lang="en-US" sz="12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7400" y="2133600"/>
            <a:ext cx="5006499" cy="64633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Cationic Metal Clusters show much higher</a:t>
            </a:r>
          </a:p>
          <a:p>
            <a:pPr algn="ctr"/>
            <a:r>
              <a:rPr lang="en-US" dirty="0" smtClean="0">
                <a:latin typeface="+mj-lt"/>
              </a:rPr>
              <a:t>reaction efficiencies.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[Cd(CH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dirty="0"/>
                        <a:t>COO</a:t>
                      </a:r>
                      <a:r>
                        <a:rPr lang="en-US" sz="1200" dirty="0" smtClean="0"/>
                        <a:t>)]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-</a:t>
                      </a:r>
                      <a:r>
                        <a:rPr lang="en-US" sz="1100" u="none" strike="noStrike" dirty="0" smtClean="0"/>
                        <a:t>3.759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Not Obs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0.77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0.0033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0.0045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0.923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0.0722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[</a:t>
                      </a:r>
                      <a:r>
                        <a:rPr lang="en-US" sz="1200" dirty="0" smtClean="0"/>
                        <a:t>Cd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(CH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COO)</a:t>
                      </a:r>
                      <a:r>
                        <a:rPr lang="en-US" sz="1200" baseline="-25000" dirty="0" smtClean="0"/>
                        <a:t>7</a:t>
                      </a:r>
                      <a:r>
                        <a:rPr lang="en-US" sz="1200" dirty="0" smtClean="0"/>
                        <a:t>]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17.442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Not Obs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1.00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[Cd(NO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)(CH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OH)(H</a:t>
                      </a:r>
                      <a:r>
                        <a:rPr lang="en-US" sz="1200" u="none" strike="noStrike" baseline="-25000" dirty="0"/>
                        <a:t>2</a:t>
                      </a:r>
                      <a:r>
                        <a:rPr lang="en-US" sz="1200" u="none" strike="noStrike" dirty="0"/>
                        <a:t>O)]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[CdCl]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11.163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r>
                        <a:rPr lang="en-US" sz="1200" u="none" strike="noStrike" dirty="0" smtClean="0"/>
                        <a:t>Not Obs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[CdCl(CH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0.0062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[CdOH]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</a:t>
                      </a:r>
                      <a:r>
                        <a:rPr lang="en-US" sz="1200" u="none" strike="noStrike" dirty="0" smtClean="0"/>
                        <a:t>27.183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Not Obs</a:t>
                      </a:r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[CdOH(CH</a:t>
                      </a:r>
                      <a:r>
                        <a:rPr lang="en-US" sz="1200" u="none" strike="noStrike" baseline="-25000" dirty="0"/>
                        <a:t>3</a:t>
                      </a:r>
                      <a:r>
                        <a:rPr lang="en-US" sz="1200" u="none" strike="noStrike" dirty="0"/>
                        <a:t>OH)]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/>
                        <a:t>[ZnCl]</a:t>
                      </a:r>
                      <a:r>
                        <a:rPr lang="en-US" sz="1200" u="none" strike="noStrike" baseline="30000" dirty="0" smtClean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11.903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Not Obs</a:t>
                      </a:r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/>
                        <a:t>[ZnCl(CH</a:t>
                      </a:r>
                      <a:r>
                        <a:rPr lang="en-US" sz="1200" u="none" strike="noStrike" baseline="-25000" dirty="0" smtClean="0"/>
                        <a:t>3</a:t>
                      </a:r>
                      <a:r>
                        <a:rPr lang="en-US" sz="1200" u="none" strike="noStrike" dirty="0" smtClean="0"/>
                        <a:t>OH</a:t>
                      </a:r>
                      <a:r>
                        <a:rPr lang="en-US" sz="1200" u="none" strike="noStrike" dirty="0"/>
                        <a:t>)]</a:t>
                      </a:r>
                      <a:r>
                        <a:rPr lang="en-US" sz="1200" u="none" strike="noStrike" baseline="30000" dirty="0"/>
                        <a:t>+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0.037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[Cd(CH</a:t>
                      </a:r>
                      <a:r>
                        <a:rPr lang="en-US" sz="12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-3.759478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0.77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0.0033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0.0045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0.923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0.0722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0.0045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0.88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0.073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0.0066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0.54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0.28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0.0029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0.0016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-17.441937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1.00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OH)(H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0.61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[CdCl]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-11.162765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[CdCl(CH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[CdOH]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-27.182772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[CdOH(CH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[ZnCl]</a:t>
                      </a:r>
                      <a:r>
                        <a:rPr lang="en-US" sz="12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11.902944 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[ZnCl(CH</a:t>
                      </a:r>
                      <a:r>
                        <a:rPr lang="en-US" sz="12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7400" y="3733800"/>
            <a:ext cx="5623655" cy="64633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Reaction rates vary significantly with successive</a:t>
            </a:r>
          </a:p>
          <a:p>
            <a:pPr algn="ctr"/>
            <a:r>
              <a:rPr lang="en-US" dirty="0" smtClean="0">
                <a:latin typeface="+mj-lt"/>
              </a:rPr>
              <a:t>sulfide addition.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[Cd(CH</a:t>
                      </a:r>
                      <a:r>
                        <a:rPr lang="en-US" sz="1200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-3.759478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0.77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0.0033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0.923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0.0722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0.88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0.54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0.28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0.0029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-17.441937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OH)(H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0.61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[CdCl]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-11.162765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[CdCl(CH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[CdOH]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-27.182772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[CdOH(CH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[ZnCl]</a:t>
                      </a:r>
                      <a:r>
                        <a:rPr lang="en-US" sz="1200" u="none" strike="noStrike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11.902944 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[ZnCl(CH</a:t>
                      </a:r>
                      <a:r>
                        <a:rPr lang="en-US" sz="1200" u="none" strike="noStrike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OH</a:t>
                      </a:r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40495" y="2286000"/>
            <a:ext cx="1863011" cy="36933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NO</a:t>
            </a:r>
            <a:r>
              <a:rPr lang="en-US" baseline="-25000" dirty="0" smtClean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&gt; OH &gt; Cl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1" y="1219200"/>
          <a:ext cx="8610599" cy="2268856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905000"/>
                <a:gridCol w="990600"/>
                <a:gridCol w="867822"/>
                <a:gridCol w="1113378"/>
                <a:gridCol w="990600"/>
                <a:gridCol w="990600"/>
                <a:gridCol w="838200"/>
                <a:gridCol w="914399"/>
              </a:tblGrid>
              <a:tr h="3943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Reactant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 (10</a:t>
                      </a:r>
                      <a:r>
                        <a:rPr lang="en-US" sz="1200" baseline="30000" dirty="0" smtClean="0"/>
                        <a:t>-9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torr)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ΔH (kcal/mol)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k</a:t>
                      </a:r>
                      <a:r>
                        <a:rPr lang="en-US" sz="1200" baseline="-25000" dirty="0" smtClean="0"/>
                        <a:t>5</a:t>
                      </a:r>
                      <a:r>
                        <a:rPr lang="en-US" sz="1200" dirty="0" smtClean="0"/>
                        <a:t>/k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 anchor="ctr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[Cd(CH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COO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)]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</a:rPr>
                        <a:t>-3.759478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Not Obs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0.77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0.0033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0.923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0.0722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0.0045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0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0.88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0.073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0.0066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</a:tr>
              <a:tr h="2654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</a:tr>
              <a:tr h="1908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[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Cd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(CH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COO)</a:t>
                      </a:r>
                      <a:r>
                        <a:rPr lang="en-US" sz="1200" baseline="-25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]</a:t>
                      </a:r>
                      <a:r>
                        <a:rPr lang="en-US" sz="1200" baseline="30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+</a:t>
                      </a:r>
                      <a:endParaRPr lang="en-US" sz="1200" baseline="300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50494" marR="50494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0.54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0.28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0.0029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0.0016</a:t>
                      </a:r>
                      <a:endParaRPr lang="en-US" sz="11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Cationic Cadmium Clusters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" y="3581400"/>
          <a:ext cx="8610600" cy="945630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2065262"/>
                <a:gridCol w="677938"/>
                <a:gridCol w="1143000"/>
                <a:gridCol w="914400"/>
                <a:gridCol w="1143000"/>
                <a:gridCol w="914400"/>
                <a:gridCol w="970110"/>
                <a:gridCol w="78249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-17.441937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[Cd(NO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OH)(H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0.61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6" marR="6246" marT="6246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" y="5334000"/>
          <a:ext cx="8610601" cy="56908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57400"/>
                <a:gridCol w="685800"/>
                <a:gridCol w="1143000"/>
                <a:gridCol w="990600"/>
                <a:gridCol w="990600"/>
                <a:gridCol w="1101254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[CdCl]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-11.162765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Not Obs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[CdCl(CH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0.0062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" y="46482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[CdOH]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-27.182772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[CdOH(CH</a:t>
                      </a:r>
                      <a:r>
                        <a:rPr lang="en-US" sz="1200" u="none" strike="noStrike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OH)]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6700" y="6019800"/>
          <a:ext cx="8610601" cy="569082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065261"/>
                <a:gridCol w="677939"/>
                <a:gridCol w="1143000"/>
                <a:gridCol w="990600"/>
                <a:gridCol w="1232397"/>
                <a:gridCol w="859457"/>
                <a:gridCol w="859457"/>
                <a:gridCol w="782490"/>
              </a:tblGrid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[ZnCl]</a:t>
                      </a:r>
                      <a:r>
                        <a:rPr lang="en-US" sz="1200" u="none" strike="noStrike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11.902944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Not Obs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  <a:tr h="136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[ZnCl(CH</a:t>
                      </a:r>
                      <a:r>
                        <a:rPr lang="en-US" sz="1200" u="none" strike="noStrike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OH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)]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b="0" i="0" u="none" strike="noStrike" baseline="30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</a:rPr>
                        <a:t>0.037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65494" y="2362200"/>
            <a:ext cx="4213013" cy="64633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Calculated reaction enthalpy is </a:t>
            </a:r>
          </a:p>
          <a:p>
            <a:pPr algn="ctr"/>
            <a:r>
              <a:rPr lang="en-US" dirty="0" smtClean="0">
                <a:latin typeface="+mj-lt"/>
              </a:rPr>
              <a:t>consistent with observed reactivity.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b="1" i="1" dirty="0" smtClean="0"/>
              <a:t>ESI of salt solutions </a:t>
            </a:r>
            <a:r>
              <a:rPr lang="en-US" sz="1800" dirty="0" smtClean="0"/>
              <a:t>show variation of cluster size vs. time.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Data suggests that both % methanol and concentration play a role.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b="1" i="1" dirty="0" smtClean="0"/>
              <a:t>Solution experiments </a:t>
            </a:r>
            <a:r>
              <a:rPr lang="en-US" sz="1800" dirty="0" smtClean="0"/>
              <a:t>show successive substitutions of </a:t>
            </a:r>
            <a:r>
              <a:rPr lang="en-US" sz="1800" b="1" i="1" dirty="0" smtClean="0"/>
              <a:t>mp</a:t>
            </a:r>
            <a:r>
              <a:rPr lang="en-US" sz="1800" dirty="0" smtClean="0"/>
              <a:t> for NO</a:t>
            </a:r>
            <a:r>
              <a:rPr lang="en-US" sz="1800" baseline="-25000" dirty="0" smtClean="0"/>
              <a:t>3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Treatment with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leads to replacement of (NO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)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with SO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 for larger clusters.</a:t>
            </a:r>
            <a:endParaRPr lang="en-US" sz="1800" baseline="-25000" dirty="0" smtClean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b="1" i="1" dirty="0" smtClean="0"/>
              <a:t>Gas phase ion-molecule reactions </a:t>
            </a:r>
            <a:r>
              <a:rPr lang="en-US" sz="1800" dirty="0" smtClean="0"/>
              <a:t>between metal salt clusters and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result in the formation of a variety of metal sulfide species.</a:t>
            </a:r>
          </a:p>
          <a:p>
            <a:pPr>
              <a:lnSpc>
                <a:spcPct val="80000"/>
              </a:lnSpc>
            </a:pPr>
            <a:endParaRPr lang="en-US" sz="900" dirty="0"/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Cationic clusters display &lt; 5% reaction efficiency with the exception of [Cd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(CH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COO)</a:t>
            </a:r>
            <a:r>
              <a:rPr lang="en-US" sz="1800" baseline="-25000" dirty="0" smtClean="0"/>
              <a:t>9</a:t>
            </a:r>
            <a:r>
              <a:rPr lang="en-US" sz="1800" dirty="0" smtClean="0"/>
              <a:t>]</a:t>
            </a:r>
            <a:r>
              <a:rPr lang="en-US" sz="1800" baseline="30000" dirty="0" smtClean="0"/>
              <a:t>- </a:t>
            </a:r>
          </a:p>
          <a:p>
            <a:pPr lvl="1">
              <a:lnSpc>
                <a:spcPct val="80000"/>
              </a:lnSpc>
              <a:buNone/>
            </a:pPr>
            <a:endParaRPr lang="en-US" sz="1800" baseline="30000" dirty="0"/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Anionic metal clusters show higher initial reaction efficiencies which decreases significantly with successive SH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substitution.</a:t>
            </a:r>
            <a:endParaRPr lang="en-US" sz="1500" dirty="0" smtClean="0"/>
          </a:p>
          <a:p>
            <a:pPr lvl="1">
              <a:lnSpc>
                <a:spcPct val="80000"/>
              </a:lnSpc>
            </a:pP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DFT calculations are consistent with gas phase reactivity (Kaitlin Papson).</a:t>
            </a:r>
          </a:p>
          <a:p>
            <a:pPr lvl="1">
              <a:lnSpc>
                <a:spcPct val="80000"/>
              </a:lnSpc>
            </a:pPr>
            <a:endParaRPr lang="en-US" sz="9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i="1" dirty="0" smtClean="0"/>
              <a:t>Similarities between gas and condensed phases </a:t>
            </a:r>
            <a:r>
              <a:rPr lang="en-US" sz="1800" dirty="0" smtClean="0"/>
              <a:t>highlighted by salt </a:t>
            </a:r>
            <a:r>
              <a:rPr lang="en-US" sz="1800" dirty="0" smtClean="0">
                <a:solidFill>
                  <a:schemeClr val="tx1"/>
                </a:solidFill>
              </a:rPr>
              <a:t>nucleation in binary solvents, spectator solvent molecules, and similarities in [Cd</a:t>
            </a:r>
            <a:r>
              <a:rPr lang="en-US" sz="1800" baseline="-25000" dirty="0" smtClean="0">
                <a:solidFill>
                  <a:schemeClr val="tx1"/>
                </a:solidFill>
              </a:rPr>
              <a:t>x</a:t>
            </a:r>
            <a:r>
              <a:rPr lang="en-US" sz="1800" dirty="0" smtClean="0">
                <a:solidFill>
                  <a:schemeClr val="tx1"/>
                </a:solidFill>
              </a:rPr>
              <a:t>(NO</a:t>
            </a:r>
            <a:r>
              <a:rPr lang="en-US" sz="1800" baseline="-25000" dirty="0" smtClean="0">
                <a:solidFill>
                  <a:schemeClr val="tx1"/>
                </a:solidFill>
              </a:rPr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r>
              <a:rPr lang="en-US" sz="1800" baseline="-25000" dirty="0" smtClean="0">
                <a:solidFill>
                  <a:schemeClr val="tx1"/>
                </a:solidFill>
              </a:rPr>
              <a:t>2x+1</a:t>
            </a:r>
            <a:r>
              <a:rPr lang="en-US" sz="1800" dirty="0" smtClean="0">
                <a:solidFill>
                  <a:schemeClr val="tx1"/>
                </a:solidFill>
              </a:rPr>
              <a:t>]</a:t>
            </a:r>
            <a:r>
              <a:rPr lang="en-US" sz="1800" baseline="30000" dirty="0" smtClean="0">
                <a:solidFill>
                  <a:schemeClr val="tx1"/>
                </a:solidFill>
              </a:rPr>
              <a:t>- </a:t>
            </a:r>
            <a:r>
              <a:rPr lang="en-US" sz="1800" dirty="0" smtClean="0">
                <a:solidFill>
                  <a:schemeClr val="tx1"/>
                </a:solidFill>
              </a:rPr>
              <a:t>reactivity.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4724400" y="533400"/>
            <a:ext cx="304800" cy="533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068402">
            <a:off x="4424224" y="4757864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18160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/>
              </a:rPr>
              <a:t>∞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29200" y="20574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4114800"/>
            <a:ext cx="1524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396240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19050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1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116106" y="2808694"/>
            <a:ext cx="1140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Size (nm)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304800" y="30480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Ions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81000" y="1295400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04800" y="327660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Nanoparticles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04800" y="5486400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state material</a:t>
            </a:r>
            <a:endParaRPr lang="en-US" dirty="0"/>
          </a:p>
        </p:txBody>
      </p:sp>
      <p:sp>
        <p:nvSpPr>
          <p:cNvPr id="75" name="Title 3"/>
          <p:cNvSpPr txBox="1">
            <a:spLocks/>
          </p:cNvSpPr>
          <p:nvPr/>
        </p:nvSpPr>
        <p:spPr>
          <a:xfrm>
            <a:off x="6324600" y="304800"/>
            <a:ext cx="2514600" cy="457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Project Goal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04800" y="228600"/>
            <a:ext cx="5181600" cy="14478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5486400" y="1219200"/>
            <a:ext cx="1295400" cy="1588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858000" y="990600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152400" y="2590800"/>
            <a:ext cx="5105400" cy="11430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8" name="Straight Connector 87"/>
          <p:cNvCxnSpPr/>
          <p:nvPr/>
        </p:nvCxnSpPr>
        <p:spPr>
          <a:xfrm>
            <a:off x="5257800" y="3581400"/>
            <a:ext cx="1524000" cy="15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781800" y="3352800"/>
            <a:ext cx="143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Spectroscopy</a:t>
            </a:r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28194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25146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34290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31242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3733800" y="541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038600" y="5410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2819400" y="381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3352800" y="304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3810000" y="381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4191000" y="228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3581400" y="1676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3200400" y="1219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3276600" y="1447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3429000" y="1600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3581400" y="1447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3429000" y="1219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3733800" y="3505200"/>
            <a:ext cx="304800" cy="3048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/>
          <p:nvPr/>
        </p:nvSpPr>
        <p:spPr>
          <a:xfrm>
            <a:off x="3352800" y="3048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3429000" y="3276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3581400" y="3429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3733800" y="3276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3581400" y="3048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4114800" y="3429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3733800" y="2971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/>
          <p:nvPr/>
        </p:nvSpPr>
        <p:spPr>
          <a:xfrm>
            <a:off x="3810000" y="3200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3962400" y="3352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4114800" y="3200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3962400" y="2971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3657600" y="3886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3276600" y="3429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3352800" y="36576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3505200" y="38100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3657600" y="36576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3505200" y="3429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4038600" y="38100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3657600" y="3352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/>
          <p:nvPr/>
        </p:nvSpPr>
        <p:spPr>
          <a:xfrm>
            <a:off x="3733800" y="35814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3886200" y="3733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4038600" y="35814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3886200" y="3352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29718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26670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35814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32766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4191000" y="56388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31242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/>
          <p:nvPr/>
        </p:nvSpPr>
        <p:spPr>
          <a:xfrm>
            <a:off x="28194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/>
          <p:nvPr/>
        </p:nvSpPr>
        <p:spPr>
          <a:xfrm>
            <a:off x="3733800" y="5791200"/>
            <a:ext cx="304800" cy="304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/>
          <p:cNvSpPr/>
          <p:nvPr/>
        </p:nvSpPr>
        <p:spPr>
          <a:xfrm>
            <a:off x="34290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Oval 130"/>
          <p:cNvSpPr/>
          <p:nvPr/>
        </p:nvSpPr>
        <p:spPr>
          <a:xfrm>
            <a:off x="4038600" y="5791200"/>
            <a:ext cx="304800" cy="3048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Oval 131"/>
          <p:cNvSpPr/>
          <p:nvPr/>
        </p:nvSpPr>
        <p:spPr>
          <a:xfrm>
            <a:off x="4343400" y="5791200"/>
            <a:ext cx="304800" cy="304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b="1" i="1" u="sng" dirty="0" smtClean="0"/>
              <a:t>Elucidation of initial steps</a:t>
            </a:r>
            <a:r>
              <a:rPr lang="en-US" sz="1800" b="1" dirty="0" smtClean="0"/>
              <a:t> </a:t>
            </a:r>
            <a:r>
              <a:rPr lang="en-US" sz="1800" dirty="0" smtClean="0"/>
              <a:t>for metal sulfide formation</a:t>
            </a:r>
          </a:p>
          <a:p>
            <a:pPr>
              <a:lnSpc>
                <a:spcPct val="80000"/>
              </a:lnSpc>
            </a:pPr>
            <a:endParaRPr lang="en-US" sz="1800" u="sng" dirty="0" smtClean="0"/>
          </a:p>
          <a:p>
            <a:pPr>
              <a:lnSpc>
                <a:spcPct val="80000"/>
              </a:lnSpc>
            </a:pPr>
            <a:r>
              <a:rPr lang="en-US" sz="1800" b="1" i="1" u="sng" dirty="0" smtClean="0"/>
              <a:t>Gas phase ion-molecule reactions as models </a:t>
            </a:r>
            <a:r>
              <a:rPr lang="en-US" sz="1800" dirty="0" smtClean="0"/>
              <a:t>for aqueous metal sulfide reactions</a:t>
            </a:r>
          </a:p>
          <a:p>
            <a:pPr>
              <a:lnSpc>
                <a:spcPct val="80000"/>
              </a:lnSpc>
            </a:pPr>
            <a:endParaRPr lang="en-US" sz="1800" u="sng" dirty="0" smtClean="0"/>
          </a:p>
          <a:p>
            <a:pPr>
              <a:lnSpc>
                <a:spcPct val="80000"/>
              </a:lnSpc>
            </a:pPr>
            <a:r>
              <a:rPr lang="en-US" sz="1800" b="1" i="1" u="sng" dirty="0" smtClean="0"/>
              <a:t>The Next Step: </a:t>
            </a:r>
            <a:r>
              <a:rPr lang="en-US" sz="1800" dirty="0" smtClean="0"/>
              <a:t> high pressure source-side reactions.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Structural characterization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Surface deposition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Tying it all together….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technique: FT-ICR MS</a:t>
            </a:r>
          </a:p>
          <a:p>
            <a:r>
              <a:rPr lang="en-US" dirty="0" smtClean="0"/>
              <a:t>Understanding environmental chemical processes</a:t>
            </a:r>
          </a:p>
          <a:p>
            <a:pPr lvl="1"/>
            <a:r>
              <a:rPr lang="en-US" dirty="0" smtClean="0"/>
              <a:t>Atmospheric: Biomolecules</a:t>
            </a:r>
          </a:p>
          <a:p>
            <a:pPr lvl="1"/>
            <a:r>
              <a:rPr lang="en-US" dirty="0" smtClean="0"/>
              <a:t>Aquatic: Inorganic clusters</a:t>
            </a:r>
          </a:p>
          <a:p>
            <a:r>
              <a:rPr lang="en-US" dirty="0" smtClean="0"/>
              <a:t>Analytical Chemistry</a:t>
            </a:r>
          </a:p>
          <a:p>
            <a:pPr lvl="1"/>
            <a:r>
              <a:rPr lang="en-US" dirty="0" smtClean="0"/>
              <a:t>Mass Spectrometry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C:\Documents and Settings\Jeff\Desktop\spectra_last_tw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143000"/>
            <a:ext cx="3259667" cy="4191000"/>
          </a:xfrm>
          <a:prstGeom prst="rect">
            <a:avLst/>
          </a:prstGeom>
          <a:noFill/>
        </p:spPr>
      </p:pic>
      <p:pic>
        <p:nvPicPr>
          <p:cNvPr id="248836" name="Picture 4" descr="C:\Documents and Settings\Jeff\Desktop\spectra_first_thre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"/>
            <a:ext cx="3408425" cy="60864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6200000">
            <a:off x="381391" y="289521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510540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601980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5867400"/>
            <a:ext cx="23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(b-d: 43eV SID Spectra)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236220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AngII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4419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AngII+O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1447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AngII+3O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3505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AngII+4O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5052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Dr. Ridge</a:t>
            </a:r>
          </a:p>
          <a:p>
            <a:r>
              <a:rPr lang="en-US" dirty="0" smtClean="0"/>
              <a:t>Our Research Group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Kaitlin Papson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Nick Zeringo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Una Kim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Scott Robinson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Collaborators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George Luther</a:t>
            </a:r>
          </a:p>
          <a:p>
            <a:pPr lvl="2"/>
            <a:r>
              <a:rPr lang="en-US" dirty="0" smtClean="0"/>
              <a:t>Kate Mullaugh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Murray Johnston</a:t>
            </a:r>
          </a:p>
          <a:p>
            <a:pPr lvl="2"/>
            <a:r>
              <a:rPr lang="en-US" dirty="0" smtClean="0"/>
              <a:t>Julie Lloyd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Julia Laskin (PNNL)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05400" y="1295400"/>
            <a:ext cx="350520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Funding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100" dirty="0" smtClean="0"/>
              <a:t>UD GK-12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NSF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100" dirty="0" smtClean="0"/>
              <a:t>Delaware EPSCoR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UD IGERT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Environmental Perspective</a:t>
            </a:r>
            <a:endParaRPr lang="en-US" sz="2400" dirty="0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Evidence of Salt Nucleation at Hydrothermal Sites</a:t>
            </a:r>
          </a:p>
          <a:p>
            <a:pPr lvl="1"/>
            <a:r>
              <a:rPr lang="en-US" dirty="0" smtClean="0"/>
              <a:t>Salt deposits</a:t>
            </a:r>
            <a:r>
              <a:rPr lang="en-US" baseline="30000" dirty="0" smtClean="0"/>
              <a:t>†</a:t>
            </a:r>
          </a:p>
          <a:p>
            <a:pPr lvl="1"/>
            <a:r>
              <a:rPr lang="en-US" dirty="0" smtClean="0"/>
              <a:t>gyser-like brine discharges</a:t>
            </a:r>
            <a:r>
              <a:rPr lang="en-US" baseline="30000" dirty="0" smtClean="0"/>
              <a:t>†</a:t>
            </a:r>
          </a:p>
          <a:p>
            <a:pPr lvl="1"/>
            <a:r>
              <a:rPr lang="en-US" dirty="0" smtClean="0"/>
              <a:t>‘salt diapirs</a:t>
            </a:r>
            <a:r>
              <a:rPr lang="en-US" baseline="30000" dirty="0" smtClean="0"/>
              <a:t>‡</a:t>
            </a:r>
            <a:r>
              <a:rPr lang="en-US" dirty="0" smtClean="0"/>
              <a:t>’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900" i="1" dirty="0" smtClean="0">
                <a:solidFill>
                  <a:schemeClr val="bg1">
                    <a:lumMod val="50000"/>
                  </a:schemeClr>
                </a:solidFill>
              </a:rPr>
              <a:t>dī· ə· pîr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 smtClean="0"/>
              <a:t> </a:t>
            </a:r>
          </a:p>
          <a:p>
            <a:pPr lvl="2"/>
            <a:r>
              <a:rPr lang="en-US" dirty="0" smtClean="0"/>
              <a:t>Buoyant/Mobile salt layer piercing the brittle overlying rock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81001" y="525780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 smtClean="0"/>
              <a:t>†</a:t>
            </a:r>
            <a:r>
              <a:rPr lang="en-US" sz="1200" dirty="0" smtClean="0"/>
              <a:t>Hovland, M.; Rueslatten, H. G.; Johnsen, H. K.; Kvamme, B.; Kuznetsova, T. Salt Formation Associated with Sub-Surface Boiling and Supercritical Water. </a:t>
            </a:r>
            <a:r>
              <a:rPr lang="en-US" sz="1200" i="1" dirty="0" smtClean="0"/>
              <a:t>Mar. Pet. Geol. </a:t>
            </a:r>
            <a:r>
              <a:rPr lang="en-US" sz="1200" b="1" dirty="0" smtClean="0"/>
              <a:t>2006</a:t>
            </a:r>
            <a:r>
              <a:rPr lang="en-US" sz="1200" i="1" dirty="0" smtClean="0"/>
              <a:t>, 23</a:t>
            </a:r>
            <a:r>
              <a:rPr lang="en-US" sz="1200" dirty="0" smtClean="0"/>
              <a:t>, 855-869.</a:t>
            </a:r>
          </a:p>
          <a:p>
            <a:endParaRPr lang="en-US" sz="1200" dirty="0" smtClean="0"/>
          </a:p>
          <a:p>
            <a:r>
              <a:rPr lang="en-US" sz="1200" baseline="30000" dirty="0" smtClean="0"/>
              <a:t>‡</a:t>
            </a:r>
            <a:r>
              <a:rPr lang="en-US" sz="1200" dirty="0" smtClean="0"/>
              <a:t>Hovland, M.; Fichler, C.; Rueslatten, H.; Johnsen, H. K. Deep-Rooted Piercement Structures in Deep Sedimentary Basins - Manifestations of Supercritical Water Generation at Depth? </a:t>
            </a:r>
            <a:r>
              <a:rPr lang="en-US" sz="1200" i="1" dirty="0" smtClean="0"/>
              <a:t>J. Geochem. Explor. </a:t>
            </a:r>
            <a:r>
              <a:rPr lang="en-US" sz="1200" b="1" dirty="0" smtClean="0"/>
              <a:t>2006</a:t>
            </a:r>
            <a:r>
              <a:rPr lang="en-US" sz="1200" i="1" dirty="0" smtClean="0"/>
              <a:t>, 89</a:t>
            </a:r>
            <a:r>
              <a:rPr lang="en-US" sz="1200" dirty="0" smtClean="0"/>
              <a:t>, 157-160.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3800" y="381000"/>
            <a:ext cx="2971800" cy="205740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1905000"/>
            <a:ext cx="2971800" cy="264522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10800000" lon="4500000" rev="21594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57600" y="3657600"/>
            <a:ext cx="3101009" cy="223374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21594000" rev="1080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2400" y="2133600"/>
            <a:ext cx="2454965" cy="20574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08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383727">
            <a:off x="5492343" y="1843408"/>
            <a:ext cx="2973929" cy="270669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21594000" lon="4620000" rev="2136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172200"/>
            <a:ext cx="1418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FT-ICR MS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1164971">
            <a:off x="3151551" y="2854211"/>
            <a:ext cx="581439" cy="470263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scene3d>
            <a:camera prst="isometricOffAxis2Righ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062101">
            <a:off x="6687130" y="2896664"/>
            <a:ext cx="581439" cy="470263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scene3d>
            <a:camera prst="isometricOffAxis1Lef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6800" y="2971800"/>
            <a:ext cx="258417" cy="235131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38400" y="533400"/>
            <a:ext cx="1295400" cy="1588"/>
          </a:xfrm>
          <a:prstGeom prst="straightConnector1">
            <a:avLst/>
          </a:prstGeom>
          <a:ln w="47625">
            <a:headEnd type="none" w="lg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81200" y="1524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4200" y="1295401"/>
            <a:ext cx="4267200" cy="38100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3768 0.003 0.47535 0.00624 0.53959 0.0074 C 0.60382 0.00855 0.41146 0.0074 0.38594 0.0074 " pathEditMode="relative" ptsTypes="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mph" presetSubtype="2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 rot="5400000" flipH="1" flipV="1">
            <a:off x="4838700" y="800100"/>
            <a:ext cx="6858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24200" y="1295401"/>
            <a:ext cx="4267200" cy="38100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3800" y="381000"/>
            <a:ext cx="2971800" cy="205740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1905000"/>
            <a:ext cx="2971800" cy="264522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chemeClr val="accent3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10800000" lon="4500000" rev="21594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57600" y="3657600"/>
            <a:ext cx="3101009" cy="223374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chemeClr val="bg1">
                <a:lumMod val="65000"/>
              </a:schemeClr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21594000" rev="1080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2400" y="2133600"/>
            <a:ext cx="2454965" cy="20574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08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383727">
            <a:off x="5492343" y="1843408"/>
            <a:ext cx="2973929" cy="270669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21594000" lon="4620000" rev="2136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172200"/>
            <a:ext cx="1418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FT-ICR MS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1164971">
            <a:off x="3151551" y="2854211"/>
            <a:ext cx="581439" cy="470263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scene3d>
            <a:camera prst="isometricOffAxis2Righ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628406">
            <a:off x="4939022" y="2901150"/>
            <a:ext cx="500221" cy="490777"/>
          </a:xfrm>
          <a:prstGeom prst="ellipse">
            <a:avLst/>
          </a:prstGeom>
          <a:solidFill>
            <a:schemeClr val="dk2">
              <a:alpha val="9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062101">
            <a:off x="6687130" y="2896664"/>
            <a:ext cx="581439" cy="470263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scene3d>
            <a:camera prst="isometricOffAxis1Lef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4801394" y="5638006"/>
            <a:ext cx="7620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81600" y="457200"/>
            <a:ext cx="32004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81600" y="6019800"/>
            <a:ext cx="32004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239000" y="1600200"/>
            <a:ext cx="22860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201694" y="4837906"/>
            <a:ext cx="23622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924800" y="2743200"/>
            <a:ext cx="990600" cy="9144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077200" y="2819400"/>
            <a:ext cx="838200" cy="685800"/>
          </a:xfrm>
          <a:custGeom>
            <a:avLst/>
            <a:gdLst>
              <a:gd name="connsiteX0" fmla="*/ 0 w 587829"/>
              <a:gd name="connsiteY0" fmla="*/ 555171 h 624839"/>
              <a:gd name="connsiteX1" fmla="*/ 117566 w 587829"/>
              <a:gd name="connsiteY1" fmla="*/ 6531 h 624839"/>
              <a:gd name="connsiteX2" fmla="*/ 222069 w 587829"/>
              <a:gd name="connsiteY2" fmla="*/ 594360 h 624839"/>
              <a:gd name="connsiteX3" fmla="*/ 365760 w 587829"/>
              <a:gd name="connsiteY3" fmla="*/ 19594 h 624839"/>
              <a:gd name="connsiteX4" fmla="*/ 457200 w 587829"/>
              <a:gd name="connsiteY4" fmla="*/ 555171 h 624839"/>
              <a:gd name="connsiteX5" fmla="*/ 548640 w 587829"/>
              <a:gd name="connsiteY5" fmla="*/ 437605 h 624839"/>
              <a:gd name="connsiteX6" fmla="*/ 587829 w 587829"/>
              <a:gd name="connsiteY6" fmla="*/ 267788 h 62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829" h="624839">
                <a:moveTo>
                  <a:pt x="0" y="555171"/>
                </a:moveTo>
                <a:cubicBezTo>
                  <a:pt x="40277" y="277585"/>
                  <a:pt x="80554" y="0"/>
                  <a:pt x="117566" y="6531"/>
                </a:cubicBezTo>
                <a:cubicBezTo>
                  <a:pt x="154577" y="13063"/>
                  <a:pt x="180703" y="592183"/>
                  <a:pt x="222069" y="594360"/>
                </a:cubicBezTo>
                <a:cubicBezTo>
                  <a:pt x="263435" y="596537"/>
                  <a:pt x="326571" y="26126"/>
                  <a:pt x="365760" y="19594"/>
                </a:cubicBezTo>
                <a:cubicBezTo>
                  <a:pt x="404948" y="13063"/>
                  <a:pt x="426720" y="485503"/>
                  <a:pt x="457200" y="555171"/>
                </a:cubicBezTo>
                <a:cubicBezTo>
                  <a:pt x="487680" y="624839"/>
                  <a:pt x="526868" y="485502"/>
                  <a:pt x="548640" y="437605"/>
                </a:cubicBezTo>
                <a:cubicBezTo>
                  <a:pt x="570412" y="389708"/>
                  <a:pt x="579120" y="328748"/>
                  <a:pt x="587829" y="267788"/>
                </a:cubicBezTo>
              </a:path>
            </a:pathLst>
          </a:cu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48200" y="2971800"/>
            <a:ext cx="258417" cy="235131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29200" y="2971800"/>
            <a:ext cx="258417" cy="228600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172200" y="3048000"/>
            <a:ext cx="258417" cy="235131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38400" y="533400"/>
            <a:ext cx="1295400" cy="1588"/>
          </a:xfrm>
          <a:prstGeom prst="straightConnector1">
            <a:avLst/>
          </a:prstGeom>
          <a:ln w="47625">
            <a:headEnd type="none" w="lg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81200" y="1524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438400" y="304800"/>
            <a:ext cx="457200" cy="4572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sz="32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2819400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 =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2514600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qB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8800" y="2971800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l-G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/>
              </a:rPr>
              <a:t>π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Minus 32"/>
          <p:cNvSpPr/>
          <p:nvPr/>
        </p:nvSpPr>
        <p:spPr>
          <a:xfrm>
            <a:off x="1676400" y="2895600"/>
            <a:ext cx="990600" cy="228600"/>
          </a:xfrm>
          <a:prstGeom prst="mathMin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C 0.00313 -0.0324 0.02657 -0.05555 0.05226 -0.05069 C 0.07709 -0.04583 0.09445 -0.01458 0.09098 0.0176 C 0.08733 0.05116 0.06424 0.07338 0.03941 0.06852 C 0.01355 0.06343 -0.00329 0.03334 -3.61111E-6 -2.59259E-6 Z " pathEditMode="relative" rAng="-4904848" ptsTypes="fffff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57 0.0081 C 0.13056 -0.07662 0.08177 -0.14977 0.0165 -0.15486 C -0.04583 -0.16111 -0.10416 -0.1044 -0.10798 -0.02222 C -0.11284 0.05347 -0.07205 0.12454 -0.01354 0.1294 C 0.03993 0.13333 0.09063 0.08657 0.09445 0.01574 C 0.09844 -0.04861 0.06424 -0.10949 0.01476 -0.11458 C -0.03107 -0.11829 -0.07413 -0.07894 -0.07691 -0.01968 C -0.07986 0.03333 -0.0526 0.08519 -0.01163 0.08773 C 0.02535 0.09144 0.06025 0.06134 0.06337 0.01319 C 0.06528 -0.02986 0.04479 -0.07153 0.01268 -0.07384 C -0.01562 -0.07662 -0.04375 -0.0537 -0.04583 -0.01713 C -0.04774 0.01458 -0.03316 0.04491 -0.00972 0.04745 C 0.00972 0.04977 0.03021 0.03611 0.03125 0.01088 C 0.03316 -0.00972 0.02535 -0.03102 0.01077 -0.03356 C -0.00104 -0.03356 -0.01267 -0.02847 -0.01458 -0.01458 C -0.01562 -0.00556 -0.01354 0.00301 -0.00781 0.00694 C -0.00486 0.0081 -0.00295 0.0081 -2.5E-6 0.00694 " pathEditMode="relative" rAng="0" ptsTypes="fffffffffffffffff">
                                      <p:cBhvr>
                                        <p:cTn id="72" dur="2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-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C -1.38889E-6 0.09723 -0.05851 0.17662 -0.13055 0.17662 C -0.20243 0.17662 -0.26076 0.09723 -0.26076 -2.96296E-6 C -0.26076 -0.09768 -0.20243 -0.17662 -0.13055 -0.17662 C -0.05851 -0.17662 -1.38889E-6 -0.09768 -1.38889E-6 -2.96296E-6 Z " pathEditMode="relative" rAng="5400000" ptsTypes="fffff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0" grpId="0" animBg="1"/>
      <p:bldP spid="40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7" grpId="2" animBg="1"/>
      <p:bldP spid="48" grpId="0" animBg="1"/>
      <p:bldP spid="48" grpId="1" animBg="1"/>
      <p:bldP spid="53" grpId="0" animBg="1"/>
      <p:bldP spid="29" grpId="0"/>
      <p:bldP spid="30" grpId="0"/>
      <p:bldP spid="31" grpId="0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rot="10800000">
            <a:off x="5334000" y="4114800"/>
            <a:ext cx="6858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304800" y="2667001"/>
            <a:ext cx="531812" cy="158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4400" y="914400"/>
            <a:ext cx="4267200" cy="38100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0" y="-1"/>
            <a:ext cx="2971800" cy="205740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81000" y="1523999"/>
            <a:ext cx="2971800" cy="264522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10800000" lon="4500000" rev="21594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47800" y="3276599"/>
            <a:ext cx="3101009" cy="2233749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5400000">
              <a:rot lat="4200000" lon="21594000" rev="1080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52600" y="1752599"/>
            <a:ext cx="2454965" cy="20574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0800000" lon="1080000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383727">
            <a:off x="3282543" y="1462407"/>
            <a:ext cx="2973929" cy="2706690"/>
          </a:xfrm>
          <a:prstGeom prst="rect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4800000">
              <a:rot lat="21594000" lon="4620000" rev="2136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172200"/>
            <a:ext cx="1418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FT-ICR MS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628406">
            <a:off x="2729222" y="2520149"/>
            <a:ext cx="500221" cy="490777"/>
          </a:xfrm>
          <a:prstGeom prst="ellipse">
            <a:avLst/>
          </a:prstGeom>
          <a:solidFill>
            <a:schemeClr val="dk2">
              <a:alpha val="9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001">
            <a:schemeClr val="dk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04800" y="5334000"/>
            <a:ext cx="57150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525294" y="4228306"/>
            <a:ext cx="2286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-1027906" y="3999706"/>
            <a:ext cx="2667000" cy="158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895600" y="3886200"/>
            <a:ext cx="258417" cy="235131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43600" y="2286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477000" y="381000"/>
            <a:ext cx="457200" cy="4572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sz="32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5638800" y="4191000"/>
            <a:ext cx="1828800" cy="1066800"/>
          </a:xfrm>
          <a:prstGeom prst="triangle">
            <a:avLst>
              <a:gd name="adj" fmla="val 51409"/>
            </a:avLst>
          </a:prstGeom>
          <a:ln w="539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447506" y="5143500"/>
            <a:ext cx="381794" cy="794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 flipH="1">
            <a:off x="5638800" y="4648200"/>
            <a:ext cx="152400" cy="15240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H="1">
            <a:off x="5638800" y="4343400"/>
            <a:ext cx="152400" cy="15240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638800" y="4800600"/>
            <a:ext cx="152400" cy="15240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5638800" y="4495800"/>
            <a:ext cx="152400" cy="15240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19800" y="3810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19800" y="48006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6934200" y="4648200"/>
            <a:ext cx="258417" cy="23513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086600" y="3387725"/>
            <a:ext cx="2100263" cy="2684463"/>
          </a:xfrm>
          <a:custGeom>
            <a:avLst/>
            <a:gdLst>
              <a:gd name="connsiteX0" fmla="*/ 0 w 2157413"/>
              <a:gd name="connsiteY0" fmla="*/ 1236663 h 2684463"/>
              <a:gd name="connsiteX1" fmla="*/ 209550 w 2157413"/>
              <a:gd name="connsiteY1" fmla="*/ 241300 h 2684463"/>
              <a:gd name="connsiteX2" fmla="*/ 614363 w 2157413"/>
              <a:gd name="connsiteY2" fmla="*/ 2684463 h 2684463"/>
              <a:gd name="connsiteX3" fmla="*/ 1023938 w 2157413"/>
              <a:gd name="connsiteY3" fmla="*/ 241300 h 2684463"/>
              <a:gd name="connsiteX4" fmla="*/ 1419225 w 2157413"/>
              <a:gd name="connsiteY4" fmla="*/ 2674938 h 2684463"/>
              <a:gd name="connsiteX5" fmla="*/ 1804988 w 2157413"/>
              <a:gd name="connsiteY5" fmla="*/ 241300 h 2684463"/>
              <a:gd name="connsiteX6" fmla="*/ 2157413 w 2157413"/>
              <a:gd name="connsiteY6" fmla="*/ 2608263 h 2684463"/>
              <a:gd name="connsiteX7" fmla="*/ 2157413 w 2157413"/>
              <a:gd name="connsiteY7" fmla="*/ 2608263 h 268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413" h="2684463">
                <a:moveTo>
                  <a:pt x="0" y="1236663"/>
                </a:moveTo>
                <a:cubicBezTo>
                  <a:pt x="53578" y="618331"/>
                  <a:pt x="107156" y="0"/>
                  <a:pt x="209550" y="241300"/>
                </a:cubicBezTo>
                <a:cubicBezTo>
                  <a:pt x="311944" y="482600"/>
                  <a:pt x="478632" y="2684463"/>
                  <a:pt x="614363" y="2684463"/>
                </a:cubicBezTo>
                <a:cubicBezTo>
                  <a:pt x="750094" y="2684463"/>
                  <a:pt x="889794" y="242888"/>
                  <a:pt x="1023938" y="241300"/>
                </a:cubicBezTo>
                <a:cubicBezTo>
                  <a:pt x="1158082" y="239713"/>
                  <a:pt x="1289050" y="2674938"/>
                  <a:pt x="1419225" y="2674938"/>
                </a:cubicBezTo>
                <a:cubicBezTo>
                  <a:pt x="1549400" y="2674938"/>
                  <a:pt x="1681957" y="252412"/>
                  <a:pt x="1804988" y="241300"/>
                </a:cubicBezTo>
                <a:cubicBezTo>
                  <a:pt x="1928019" y="230188"/>
                  <a:pt x="2157413" y="2608263"/>
                  <a:pt x="2157413" y="2608263"/>
                </a:cubicBezTo>
                <a:lnTo>
                  <a:pt x="2157413" y="2608263"/>
                </a:ln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5578E-6 C -0.07275 0.00555 -0.13577 -0.06753 -0.14011 -0.16328 C -0.14427 -0.25879 -0.08802 -0.34112 -0.01528 -0.3469 C 0.05781 -0.35246 0.12048 -0.27961 0.12482 -0.18409 C 0.12899 -0.08835 0.07309 -0.00579 2.5E-6 3.75578E-6 Z " pathEditMode="relative" rAng="10598282" ptsTypes="fffff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03 -0.09181 0.01007 -0.1834 0.01736 -0.1834 C 0.02465 -0.1834 0.03906 -0.03053 0.0434 0 " pathEditMode="relative" ptsTypes="a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652 -0.00417 -0.03072 0.00208 -0.0493 -0.00579 C -0.06093 -0.01619 -0.06111 -0.01319 -0.07395 -0.01943 C -0.08402 -0.03284 -0.07291 -0.01989 -0.08263 -0.02706 C -0.08576 -0.02937 -0.09131 -0.03492 -0.09131 -0.03492 C -0.09236 -0.03677 -0.09288 -0.03932 -0.09427 -0.04071 C -0.09548 -0.04186 -0.09756 -0.04117 -0.09861 -0.04256 C -0.10625 -0.05273 -0.0927 -0.04533 -0.10434 -0.05019 C -0.10659 -0.05875 -0.11336 -0.06453 -0.11892 -0.06961 C -0.12083 -0.07355 -0.12343 -0.07678 -0.12465 -0.08118 C -0.12517 -0.08303 -0.12552 -0.08511 -0.12621 -0.08696 C -0.12795 -0.09089 -0.13194 -0.09852 -0.13194 -0.09852 C -0.13229 -0.09991 -0.13437 -0.1087 -0.13489 -0.11009 C -0.13663 -0.11402 -0.14062 -0.12165 -0.14062 -0.12165 C -0.14618 -0.14455 -0.14305 -0.17438 -0.14201 -0.19704 C -0.14097 -0.2204 -0.14427 -0.21346 -0.13628 -0.2241 C -0.13611 -0.22618 -0.13368 -0.25139 -0.13194 -0.25486 C -0.13107 -0.25648 -0.12899 -0.25625 -0.1276 -0.25694 C -0.12274 -0.26642 -0.12482 -0.27174 -0.11753 -0.27799 C -0.11319 -0.29394 -0.11961 -0.27475 -0.11163 -0.28585 C -0.11059 -0.28724 -0.11093 -0.28978 -0.11024 -0.29163 C -0.10763 -0.29857 -0.10399 -0.30273 -0.09861 -0.30505 C -0.09652 -0.31406 -0.09479 -0.31198 -0.08854 -0.31476 C -0.08645 -0.32239 -0.08402 -0.32378 -0.07829 -0.32632 C -0.06128 -0.34182 -0.08958 -0.33442 -0.05225 -0.33789 C -0.04513 -0.34436 -0.04114 -0.34413 -0.03194 -0.34575 C -0.02552 -0.3513 -0.02239 -0.3476 -0.01458 -0.3476 " pathEditMode="relative" ptsTypes="ffffffffffffffffffffffffffA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mph" presetSubtype="2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1 -2.45143E-6 C 0.05157 0.09806 0.0599 0.19612 0.06806 0.19704 C 0.07622 0.19797 0.08855 0.0377 0.09271 0.0057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3476 C -0.00399 -0.34899 0.00417 -0.3513 0.01441 -0.35338 C 0.01858 -0.35523 0.02135 -0.35731 0.02604 -0.35338 C 0.02726 -0.35222 0.02656 -0.34899 0.0276 -0.3476 C 0.03108 -0.34297 0.04583 -0.34136 0.05069 -0.33974 C 0.05764 -0.33349 0.0533 -0.33141 0.06094 -0.32817 C 0.06354 -0.32586 0.06701 -0.32517 0.06962 -0.32239 C 0.07882 -0.31245 0.0658 -0.31938 0.07674 -0.31476 C 0.08924 -0.30343 0.08299 -0.28562 0.09427 -0.27614 C 0.09514 -0.27429 0.09601 -0.27221 0.09705 -0.27036 C 0.09826 -0.26827 0.10017 -0.26689 0.10139 -0.26457 C 0.10469 -0.2581 0.10382 -0.25024 0.10729 -0.2433 C 0.10781 -0.24075 0.10781 -0.23775 0.10868 -0.23543 C 0.11024 -0.23127 0.11441 -0.22387 0.11441 -0.22364 C 0.11771 -0.18432 0.11858 -0.14408 0.11597 -0.10431 C 0.11528 -0.09413 0.10694 -0.08395 0.10295 -0.07517 C 0.10122 -0.06638 0.1 -0.06291 0.09427 -0.05782 C 0.08628 -0.04233 0.0967 -0.06106 0.08698 -0.04834 C 0.07847 -0.03747 0.08194 -0.03678 0.06962 -0.03284 C 0.06354 -0.02729 0.05781 -0.02151 0.05208 -0.0155 C 0.05052 -0.01388 0.04965 -0.01041 0.04774 -0.00972 C 0.04167 -0.00764 0.03524 -0.00833 0.02899 -0.00764 C 0.0224 -0.00555 0.01545 -0.00185 0.00868 -0.00185 " pathEditMode="relative" rAng="0" ptsTypes="ffffffffffffffffffffffA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16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mph" presetSubtype="2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00579 C 0.09861 -0.08348 0.10469 -0.17252 0.11146 -0.16998 C 0.11823 -0.16743 0.12951 -0.01063 0.13316 0.02128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34 -0.0007 -0.00868 -0.00162 -0.01302 -0.00208 C -0.01875 -0.00278 -0.02465 -0.00301 -0.03038 -0.00394 C -0.03837 -0.00509 -0.04583 -0.00949 -0.05364 -0.01157 C -0.05798 -0.0155 -0.0618 -0.01712 -0.06666 -0.01943 C -0.07048 -0.02729 -0.07291 -0.02868 -0.07969 -0.03099 C -0.08646 -0.04441 -0.08246 -0.04001 -0.08976 -0.04649 C -0.09305 -0.05319 -0.09635 -0.05736 -0.10139 -0.06175 C -0.1066 -0.0717 -0.11545 -0.07632 -0.11875 -0.08881 C -0.12048 -0.09505 -0.12604 -0.10616 -0.12604 -0.10616 C -0.12882 -0.11818 -0.12934 -0.13067 -0.13472 -0.14108 C -0.14062 -0.16582 -0.14687 -0.21693 -0.13038 -0.23173 C -0.12986 -0.23821 -0.13055 -0.24492 -0.12899 -0.25093 C -0.12847 -0.25324 -0.12569 -0.25301 -0.12465 -0.25486 C -0.12361 -0.25648 -0.12239 -0.26457 -0.1217 -0.26642 C -0.11562 -0.28007 -0.11701 -0.27776 -0.11007 -0.28377 C -0.10816 -0.2914 -0.10642 -0.29464 -0.10139 -0.29926 C -0.09948 -0.3106 -0.09496 -0.31476 -0.08698 -0.31869 C -0.08177 -0.32887 -0.07726 -0.32933 -0.06805 -0.33395 C -0.06476 -0.33557 -0.06232 -0.33927 -0.05937 -0.34182 C -0.05521 -0.34552 -0.04826 -0.34552 -0.0434 -0.3476 C -0.03455 -0.36494 -0.04219 -0.35338 -0.00868 -0.35338 " pathEditMode="relative" ptsTypes="fffffffffffffffffffffA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mph" presetSubtype="2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16 0.02127 C 0.13837 0.11239 0.14375 0.20374 0.15052 0.20282 C 0.15729 0.20189 0.16545 0.10869 0.17361 0.01549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34759 C -0.00608 -0.34621 0.00191 -0.34528 0.01007 -0.34181 C 0.01788 -0.33464 0.02674 -0.33418 0.03611 -0.3321 C 0.04149 -0.32956 0.04375 -0.3247 0.04913 -0.32239 C 0.05799 -0.31059 0.06563 -0.31129 0.07517 -0.30319 C 0.07986 -0.29394 0.07743 -0.28076 0.08247 -0.2722 C 0.08455 -0.2685 0.08819 -0.26758 0.09115 -0.26642 C 0.09427 -0.25462 0.09201 -0.24838 0.09983 -0.24121 C 0.10295 -0.23497 0.10677 -0.23127 0.10851 -0.22387 C 0.10903 -0.213 0.10903 -0.2019 0.11007 -0.19103 C 0.11042 -0.18709 0.11285 -0.17946 0.11285 -0.17923 C 0.11198 -0.13483 0.11927 -0.11425 0.10417 -0.08487 C 0.10278 -0.07701 0.09774 -0.05851 0.09271 -0.05412 C 0.08976 -0.05157 0.08698 -0.0488 0.08403 -0.04625 C 0.08247 -0.04487 0.07951 -0.04255 0.07951 -0.04232 C 0.07604 -0.03538 0.07344 -0.02983 0.06806 -0.02521 C 0.06024 -0.00948 0.05382 -0.01133 0.04045 -0.00971 C 0.03003 0.01064 0.01458 0.00971 -0.00295 0.00971 " pathEditMode="relative" rAng="0" ptsTypes="fffffffffffffffffA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17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mph" presetSubtype="2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pat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944E-6 C -0.06858 0.00856 -0.12969 -0.05874 -0.13611 -0.15032 C -0.14254 -0.24167 -0.09202 -0.32308 -0.02327 -0.33163 C 0.04531 -0.34019 0.10642 -0.27289 0.11285 -0.18131 C 0.11927 -0.08996 0.06875 -0.00855 2.22222E-6 -2.59944E-6 Z " pathEditMode="relative" rAng="10479245" ptsTypes="fffff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71" grpId="0" animBg="1"/>
      <p:bldP spid="71" grpId="1" animBg="1"/>
      <p:bldP spid="71" grpId="2" animBg="1"/>
      <p:bldP spid="71" grpId="3" animBg="1"/>
      <p:bldP spid="71" grpId="4" animBg="1"/>
      <p:bldP spid="71" grpId="5" animBg="1"/>
      <p:bldP spid="2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8768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80560"/>
            <a:ext cx="4072495" cy="2377440"/>
          </a:xfrm>
          <a:prstGeom prst="rect">
            <a:avLst/>
          </a:prstGeom>
        </p:spPr>
      </p:pic>
      <p:pic>
        <p:nvPicPr>
          <p:cNvPr id="3" name="Picture 2" descr="f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72496" cy="2377440"/>
          </a:xfrm>
          <a:prstGeom prst="rect">
            <a:avLst/>
          </a:prstGeom>
        </p:spPr>
      </p:pic>
      <p:pic>
        <p:nvPicPr>
          <p:cNvPr id="4" name="Picture 3" descr="fre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362200"/>
            <a:ext cx="4072496" cy="2377440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/>
        </p:nvSpPr>
        <p:spPr>
          <a:xfrm>
            <a:off x="5029200" y="228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we care?         Past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Instrument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Making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Phase            Moving Forward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5029200" y="228600"/>
            <a:ext cx="14478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6781800" y="228600"/>
            <a:ext cx="16002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6629400" y="609600"/>
            <a:ext cx="16002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5029200" y="990600"/>
            <a:ext cx="12192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6629400" y="990600"/>
            <a:ext cx="16002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5105400" y="609600"/>
            <a:ext cx="14478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2972594" y="2818606"/>
            <a:ext cx="7620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52800" y="3200400"/>
            <a:ext cx="1371600" cy="158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972594" y="4037806"/>
            <a:ext cx="762000" cy="158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52800" y="3657600"/>
            <a:ext cx="13716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91000" y="1905000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Transform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67200" y="5257800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 =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3000" y="4953000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qB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6800" y="5410200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l-G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/>
              </a:rPr>
              <a:t>π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Minus 30"/>
          <p:cNvSpPr/>
          <p:nvPr/>
        </p:nvSpPr>
        <p:spPr>
          <a:xfrm>
            <a:off x="4724400" y="5334000"/>
            <a:ext cx="990600" cy="228600"/>
          </a:xfrm>
          <a:prstGeom prst="mathMin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Resolved FECs: AngII+3O</a:t>
            </a:r>
            <a:endParaRPr lang="en-US" dirty="0"/>
          </a:p>
        </p:txBody>
      </p:sp>
      <p:pic>
        <p:nvPicPr>
          <p:cNvPr id="340994" name="Picture 2" descr="C:\Documents and Settings\Jeff\Desktop\AngII3O_FE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350250" cy="40081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5410200"/>
            <a:ext cx="217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Energy (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551254" y="3065854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Intensity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Asp-Arg-Val-</a:t>
            </a:r>
            <a:r>
              <a:rPr lang="en-US" sz="3200" i="1"/>
              <a:t>Tyr(+O)</a:t>
            </a:r>
            <a:r>
              <a:rPr lang="en-US" sz="3200"/>
              <a:t>-Ile-</a:t>
            </a:r>
            <a:r>
              <a:rPr lang="en-US" sz="3200" i="1"/>
              <a:t>His(+3O)</a:t>
            </a:r>
            <a:r>
              <a:rPr lang="en-US" sz="3200"/>
              <a:t>-Pro-Phe</a:t>
            </a:r>
          </a:p>
        </p:txBody>
      </p:sp>
      <p:pic>
        <p:nvPicPr>
          <p:cNvPr id="119813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6248400" y="2819400"/>
            <a:ext cx="83820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6248400" y="2514600"/>
            <a:ext cx="1136650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>
            <a:off x="5791200" y="2819400"/>
            <a:ext cx="339725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>
            <a:off x="5791200" y="2514600"/>
            <a:ext cx="314325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7086600" y="28194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40" name="Line 32"/>
          <p:cNvSpPr>
            <a:spLocks noChangeShapeType="1"/>
          </p:cNvSpPr>
          <p:nvPr/>
        </p:nvSpPr>
        <p:spPr bwMode="auto">
          <a:xfrm>
            <a:off x="7391400" y="25146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42" name="Text Box 34"/>
          <p:cNvSpPr txBox="1">
            <a:spLocks noChangeArrowheads="1"/>
          </p:cNvSpPr>
          <p:nvPr/>
        </p:nvSpPr>
        <p:spPr bwMode="auto">
          <a:xfrm>
            <a:off x="7086600" y="27432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3366FF"/>
                </a:solidFill>
                <a:latin typeface="Arial" charset="0"/>
              </a:rPr>
              <a:t>-71</a:t>
            </a:r>
            <a:endParaRPr lang="en-US" sz="1600" baseline="-2500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119843" name="Text Box 35"/>
          <p:cNvSpPr txBox="1">
            <a:spLocks noChangeArrowheads="1"/>
          </p:cNvSpPr>
          <p:nvPr/>
        </p:nvSpPr>
        <p:spPr bwMode="auto">
          <a:xfrm>
            <a:off x="7391400" y="24384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3366FF"/>
                </a:solidFill>
                <a:latin typeface="Arial" charset="0"/>
              </a:rPr>
              <a:t>-45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Rectangle 11"/>
          <p:cNvSpPr>
            <a:spLocks noGrp="1" noChangeArrowheads="1"/>
          </p:cNvSpPr>
          <p:nvPr>
            <p:ph idx="1"/>
          </p:nvPr>
        </p:nvSpPr>
        <p:spPr>
          <a:xfrm>
            <a:off x="1219200" y="1328737"/>
            <a:ext cx="7086600" cy="4800600"/>
          </a:xfrm>
          <a:prstGeom prst="roundRect">
            <a:avLst>
              <a:gd name="adj" fmla="val 241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512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[AngII+3O]-45</a:t>
            </a:r>
          </a:p>
        </p:txBody>
      </p:sp>
      <p:pic>
        <p:nvPicPr>
          <p:cNvPr id="51204" name="Picture 4" descr="angii_hismod2x_arg2_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5452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 rot="3384415">
            <a:off x="4006057" y="4226718"/>
            <a:ext cx="285750" cy="995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371600" y="2243137"/>
            <a:ext cx="311150" cy="330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90600" y="1295400"/>
            <a:ext cx="7391400" cy="4876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[AngII+3O]-71</a:t>
            </a:r>
          </a:p>
        </p:txBody>
      </p:sp>
      <p:pic>
        <p:nvPicPr>
          <p:cNvPr id="35844" name="Picture 4" descr="angii_hismod3x_arg_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7105650" cy="4692650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 rot="613025">
            <a:off x="4800600" y="4259263"/>
            <a:ext cx="914400" cy="319087"/>
          </a:xfrm>
          <a:prstGeom prst="rect">
            <a:avLst/>
          </a:prstGeom>
          <a:noFill/>
          <a:ln w="317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7239000" y="3581400"/>
            <a:ext cx="346075" cy="350838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57200" y="1295400"/>
            <a:ext cx="8305800" cy="49530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Asp-Arg-Val-Tyr-Ile-His-Pro-Phe</a:t>
            </a:r>
          </a:p>
        </p:txBody>
      </p:sp>
      <p:pic>
        <p:nvPicPr>
          <p:cNvPr id="129042" name="Picture 18" descr="unmod_proton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7924800" cy="4800600"/>
          </a:xfrm>
          <a:prstGeom prst="rect">
            <a:avLst/>
          </a:prstGeom>
          <a:noFill/>
        </p:spPr>
      </p:pic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1828800" y="2286000"/>
            <a:ext cx="1588" cy="1446213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>
            <a:off x="1828800" y="3886200"/>
            <a:ext cx="0" cy="4572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 flipH="1">
            <a:off x="1828800" y="2286000"/>
            <a:ext cx="3048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1752600" y="1828800"/>
            <a:ext cx="382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</a:rPr>
              <a:t>y</a:t>
            </a:r>
            <a:r>
              <a:rPr lang="en-US" baseline="-25000" dirty="0">
                <a:solidFill>
                  <a:srgbClr val="3366FF"/>
                </a:solidFill>
                <a:latin typeface="Arial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Asp-Arg-Val-</a:t>
            </a:r>
            <a:r>
              <a:rPr lang="en-US" sz="3200" i="1"/>
              <a:t>Tyr(+O)</a:t>
            </a:r>
            <a:r>
              <a:rPr lang="en-US" sz="3200"/>
              <a:t>-Ile-</a:t>
            </a:r>
            <a:r>
              <a:rPr lang="en-US" sz="3200" i="1"/>
              <a:t>His(+3O)</a:t>
            </a:r>
            <a:r>
              <a:rPr lang="en-US" sz="3200"/>
              <a:t>-Pro-Phe</a:t>
            </a:r>
          </a:p>
        </p:txBody>
      </p:sp>
      <p:pic>
        <p:nvPicPr>
          <p:cNvPr id="125957" name="Picture 5" descr="angii_allmod_pic1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931150" cy="4035425"/>
          </a:xfrm>
          <a:prstGeom prst="rect">
            <a:avLst/>
          </a:prstGeom>
          <a:noFill/>
        </p:spPr>
      </p:pic>
      <p:sp>
        <p:nvSpPr>
          <p:cNvPr id="125958" name="Line 6"/>
          <p:cNvSpPr>
            <a:spLocks noChangeShapeType="1"/>
          </p:cNvSpPr>
          <p:nvPr/>
        </p:nvSpPr>
        <p:spPr bwMode="auto">
          <a:xfrm>
            <a:off x="5638800" y="2895600"/>
            <a:ext cx="1588" cy="10795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59" name="Line 7"/>
          <p:cNvSpPr>
            <a:spLocks noChangeShapeType="1"/>
          </p:cNvSpPr>
          <p:nvPr/>
        </p:nvSpPr>
        <p:spPr bwMode="auto">
          <a:xfrm>
            <a:off x="5638800" y="4114800"/>
            <a:ext cx="1588" cy="4841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5638800" y="4800600"/>
            <a:ext cx="0" cy="7620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 flipH="1">
            <a:off x="5334000" y="5562600"/>
            <a:ext cx="3048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70" name="Text Box 18"/>
          <p:cNvSpPr txBox="1">
            <a:spLocks noChangeArrowheads="1"/>
          </p:cNvSpPr>
          <p:nvPr/>
        </p:nvSpPr>
        <p:spPr bwMode="auto">
          <a:xfrm>
            <a:off x="5257800" y="55626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3366FF"/>
                </a:solidFill>
                <a:latin typeface="Arial" charset="0"/>
              </a:rPr>
              <a:t>b</a:t>
            </a:r>
            <a:r>
              <a:rPr lang="en-US" baseline="-25000">
                <a:solidFill>
                  <a:srgbClr val="3366FF"/>
                </a:solidFill>
                <a:latin typeface="Arial" charset="0"/>
              </a:rPr>
              <a:t>5</a:t>
            </a:r>
          </a:p>
        </p:txBody>
      </p:sp>
      <p:sp>
        <p:nvSpPr>
          <p:cNvPr id="125976" name="Line 24"/>
          <p:cNvSpPr>
            <a:spLocks noChangeShapeType="1"/>
          </p:cNvSpPr>
          <p:nvPr/>
        </p:nvSpPr>
        <p:spPr bwMode="auto">
          <a:xfrm flipV="1">
            <a:off x="6248400" y="3048000"/>
            <a:ext cx="609600" cy="793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79" name="Line 27"/>
          <p:cNvSpPr>
            <a:spLocks noChangeShapeType="1"/>
          </p:cNvSpPr>
          <p:nvPr/>
        </p:nvSpPr>
        <p:spPr bwMode="auto">
          <a:xfrm>
            <a:off x="5791200" y="3048000"/>
            <a:ext cx="349250" cy="31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82" name="Line 30"/>
          <p:cNvSpPr>
            <a:spLocks noChangeShapeType="1"/>
          </p:cNvSpPr>
          <p:nvPr/>
        </p:nvSpPr>
        <p:spPr bwMode="auto">
          <a:xfrm>
            <a:off x="6858000" y="3048000"/>
            <a:ext cx="1588" cy="15557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85" name="Text Box 33"/>
          <p:cNvSpPr txBox="1">
            <a:spLocks noChangeArrowheads="1"/>
          </p:cNvSpPr>
          <p:nvPr/>
        </p:nvSpPr>
        <p:spPr bwMode="auto">
          <a:xfrm>
            <a:off x="6781800" y="29718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3366FF"/>
                </a:solidFill>
                <a:latin typeface="Arial" charset="0"/>
              </a:rPr>
              <a:t>-88</a:t>
            </a:r>
            <a:endParaRPr lang="en-US" sz="1600" baseline="-25000">
              <a:solidFill>
                <a:srgbClr val="3366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914400" y="1316037"/>
            <a:ext cx="7315200" cy="48006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2774" name="Picture 6" descr="angii_hismod1_his_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026275" cy="4640262"/>
          </a:xfrm>
          <a:prstGeom prst="rect">
            <a:avLst/>
          </a:prstGeom>
          <a:noFill/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 rot="2998770">
            <a:off x="4483100" y="3784600"/>
            <a:ext cx="381000" cy="10414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5486400" y="2306637"/>
            <a:ext cx="342900" cy="3333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AngII+3O: b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fragment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14400" y="1295400"/>
            <a:ext cx="7315200" cy="48006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[AngII+3O</a:t>
            </a:r>
            <a:r>
              <a:rPr lang="en-US" dirty="0" smtClean="0"/>
              <a:t>]</a:t>
            </a:r>
            <a:r>
              <a:rPr lang="en-US" baseline="30000" dirty="0" smtClean="0"/>
              <a:t>+</a:t>
            </a:r>
            <a:r>
              <a:rPr lang="en-US" dirty="0" smtClean="0"/>
              <a:t>-88 fragment</a:t>
            </a:r>
            <a:endParaRPr lang="en-US" dirty="0"/>
          </a:p>
        </p:txBody>
      </p:sp>
      <p:pic>
        <p:nvPicPr>
          <p:cNvPr id="55300" name="Picture 4" descr="angii_hismod4_his_pic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50075" cy="4589463"/>
          </a:xfrm>
          <a:prstGeom prst="rect">
            <a:avLst/>
          </a:prstGeom>
          <a:noFill/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133600" y="3352800"/>
            <a:ext cx="328613" cy="338138"/>
          </a:xfrm>
          <a:prstGeom prst="rect">
            <a:avLst/>
          </a:prstGeom>
          <a:noFill/>
          <a:ln w="19050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 rot="-1448648">
            <a:off x="6248400" y="3505200"/>
            <a:ext cx="295275" cy="762000"/>
          </a:xfrm>
          <a:prstGeom prst="rect">
            <a:avLst/>
          </a:prstGeom>
          <a:noFill/>
          <a:ln w="31750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4191000"/>
            <a:ext cx="22860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14400" y="1295400"/>
            <a:ext cx="7315200" cy="4800600"/>
          </a:xfrm>
          <a:prstGeom prst="roundRect">
            <a:avLst>
              <a:gd name="adj" fmla="val 259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7924" name="Picture 4" descr="C:\Documents and Settings\Jeff\Desktop\AngII3O_MD_shado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856" y="1444752"/>
            <a:ext cx="6972300" cy="4610100"/>
          </a:xfrm>
          <a:prstGeom prst="rect">
            <a:avLst/>
          </a:prstGeom>
          <a:noFill/>
        </p:spPr>
      </p:pic>
      <p:sp>
        <p:nvSpPr>
          <p:cNvPr id="553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[AngII+3O</a:t>
            </a:r>
            <a:r>
              <a:rPr lang="en-US" dirty="0" smtClean="0"/>
              <a:t>]</a:t>
            </a:r>
            <a:r>
              <a:rPr lang="en-US" baseline="30000" dirty="0" smtClean="0"/>
              <a:t>+</a:t>
            </a:r>
            <a:r>
              <a:rPr lang="en-US" dirty="0" smtClean="0"/>
              <a:t>-88 fragment</a:t>
            </a:r>
            <a:endParaRPr lang="en-US" dirty="0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133600" y="3352800"/>
            <a:ext cx="328613" cy="338138"/>
          </a:xfrm>
          <a:prstGeom prst="rect">
            <a:avLst/>
          </a:prstGeom>
          <a:noFill/>
          <a:ln w="19050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 rot="-1448648">
            <a:off x="6248400" y="3505200"/>
            <a:ext cx="295275" cy="762000"/>
          </a:xfrm>
          <a:prstGeom prst="rect">
            <a:avLst/>
          </a:prstGeom>
          <a:noFill/>
          <a:ln w="31750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RRKM Modeling: Dr. Julia </a:t>
            </a:r>
            <a:r>
              <a:rPr lang="en-US" dirty="0" err="1" smtClean="0"/>
              <a:t>Laskin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90600" y="3886200"/>
          <a:ext cx="7239000" cy="1813560"/>
        </p:xfrm>
        <a:graphic>
          <a:graphicData uri="http://schemas.openxmlformats.org/drawingml/2006/table">
            <a:tbl>
              <a:tblPr/>
              <a:tblGrid>
                <a:gridCol w="1472810"/>
                <a:gridCol w="1441162"/>
                <a:gridCol w="1441933"/>
                <a:gridCol w="1441162"/>
                <a:gridCol w="1441933"/>
              </a:tblGrid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US" sz="1400" kern="1200" dirty="0" err="1">
                          <a:latin typeface="+mj-lt"/>
                          <a:ea typeface="Times New Roman"/>
                          <a:cs typeface="Times New Roman"/>
                        </a:rPr>
                        <a:t>MH+nO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]</a:t>
                      </a:r>
                      <a:r>
                        <a:rPr lang="en-US" sz="1400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+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DRVYIHPF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IHPF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DRVYIH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DRVY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IH</a:t>
                      </a:r>
                      <a:r>
                        <a:rPr lang="en-US" sz="1400" i="1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400" i="1" kern="1200" dirty="0">
                          <a:latin typeface="+mj-lt"/>
                          <a:ea typeface="Times New Roman"/>
                          <a:cs typeface="Times New Roman"/>
                        </a:rPr>
                        <a:t>PF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j-lt"/>
                          <a:ea typeface="Times New Roman"/>
                          <a:cs typeface="Times New Roman"/>
                        </a:rPr>
                        <a:t>M/Z </a:t>
                      </a:r>
                      <a:endParaRPr lang="en-US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1046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1062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1110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1126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kern="1200" baseline="-25000" dirty="0"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kern="1200" dirty="0" err="1">
                          <a:latin typeface="+mj-lt"/>
                          <a:ea typeface="Times New Roman"/>
                          <a:cs typeface="Times New Roman"/>
                        </a:rPr>
                        <a:t>eV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1.14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1.20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1.21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1.24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ΔS</a:t>
                      </a:r>
                      <a:r>
                        <a:rPr lang="en-US" sz="1400" kern="1200" baseline="30000" dirty="0">
                          <a:latin typeface="+mj-lt"/>
                          <a:ea typeface="Times New Roman"/>
                          <a:cs typeface="Times New Roman"/>
                        </a:rPr>
                        <a:t>‡</a:t>
                      </a: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(cal/mol K)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-25.9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-21.6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-17.0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-15.3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j-lt"/>
                          <a:ea typeface="Times New Roman"/>
                          <a:cs typeface="Times New Roman"/>
                        </a:rPr>
                        <a:t>Relative E</a:t>
                      </a:r>
                      <a:r>
                        <a:rPr lang="en-US" sz="1400" kern="1200" baseline="-25000"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0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0.06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0.07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0.11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j-lt"/>
                          <a:ea typeface="Times New Roman"/>
                          <a:cs typeface="Times New Roman"/>
                        </a:rPr>
                        <a:t>A, s</a:t>
                      </a:r>
                      <a:r>
                        <a:rPr lang="en-US" sz="1400" kern="1200" baseline="30000">
                          <a:latin typeface="+mj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400" kern="120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5.6x10</a:t>
                      </a:r>
                      <a:r>
                        <a:rPr lang="en-US" sz="1400" kern="1200" baseline="3000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4.8x10</a:t>
                      </a:r>
                      <a:r>
                        <a:rPr lang="en-US" sz="1400" kern="1200" baseline="300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4.8x10</a:t>
                      </a:r>
                      <a:r>
                        <a:rPr lang="en-US" sz="1400" kern="1200" baseline="3000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1.2x10</a:t>
                      </a:r>
                      <a:r>
                        <a:rPr lang="en-US" sz="1400" kern="1200" baseline="3000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j-lt"/>
                          <a:ea typeface="Times New Roman"/>
                          <a:cs typeface="Times New Roman"/>
                        </a:rPr>
                        <a:t>Log (A) </a:t>
                      </a:r>
                      <a:endParaRPr lang="en-US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7.7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8.7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atin typeface="+mn-lt"/>
                          <a:ea typeface="Times New Roman"/>
                          <a:cs typeface="Times New Roman"/>
                        </a:rPr>
                        <a:t>9.7 </a:t>
                      </a:r>
                      <a:endParaRPr lang="en-US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atin typeface="+mn-lt"/>
                          <a:ea typeface="Times New Roman"/>
                          <a:cs typeface="Times New Roman"/>
                        </a:rPr>
                        <a:t>10.1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44066" name="Object 2"/>
          <p:cNvGraphicFramePr>
            <a:graphicFrameLocks noChangeAspect="1"/>
          </p:cNvGraphicFramePr>
          <p:nvPr/>
        </p:nvGraphicFramePr>
        <p:xfrm>
          <a:off x="6858000" y="1600200"/>
          <a:ext cx="1919840" cy="549665"/>
        </p:xfrm>
        <a:graphic>
          <a:graphicData uri="http://schemas.openxmlformats.org/presentationml/2006/ole">
            <p:oleObj spid="_x0000_s459778" name="Equation" r:id="rId3" imgW="711000" imgH="203040" progId="Equation.3">
              <p:embed/>
            </p:oleObj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6248400" y="1295400"/>
            <a:ext cx="250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TST:  Arrhenius Equation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057400"/>
            <a:ext cx="1740733" cy="1200329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Survival Curves</a:t>
            </a:r>
          </a:p>
          <a:p>
            <a:pPr algn="ctr"/>
            <a:r>
              <a:rPr lang="en-US" i="1" dirty="0" smtClean="0"/>
              <a:t>Frequencies</a:t>
            </a:r>
          </a:p>
          <a:p>
            <a:pPr algn="ctr"/>
            <a:r>
              <a:rPr lang="en-US" i="1" dirty="0" smtClean="0">
                <a:ea typeface="Times New Roman"/>
                <a:cs typeface="Times New Roman"/>
              </a:rPr>
              <a:t>Activation energy</a:t>
            </a:r>
          </a:p>
          <a:p>
            <a:pPr algn="ctr"/>
            <a:r>
              <a:rPr lang="en-US" i="1" dirty="0" smtClean="0">
                <a:cs typeface="Times New Roman"/>
              </a:rPr>
              <a:t>Activation Entropy</a:t>
            </a:r>
            <a:endParaRPr lang="en-US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62400" y="2438400"/>
            <a:ext cx="998991" cy="461665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RRKM</a:t>
            </a:r>
            <a:endParaRPr lang="en-US" sz="2400" i="1" dirty="0" smtClean="0"/>
          </a:p>
        </p:txBody>
      </p:sp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>
          <a:xfrm>
            <a:off x="2502733" y="2657565"/>
            <a:ext cx="1459667" cy="11668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1400" y="1524000"/>
            <a:ext cx="1747594" cy="369332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Energy Deposition</a:t>
            </a:r>
          </a:p>
        </p:txBody>
      </p:sp>
      <p:cxnSp>
        <p:nvCxnSpPr>
          <p:cNvPr id="15" name="Straight Arrow Connector 14"/>
          <p:cNvCxnSpPr>
            <a:stCxn id="8" idx="0"/>
            <a:endCxn id="13" idx="2"/>
          </p:cNvCxnSpPr>
          <p:nvPr/>
        </p:nvCxnSpPr>
        <p:spPr>
          <a:xfrm rot="16200000" flipV="1">
            <a:off x="4186013" y="2162516"/>
            <a:ext cx="545068" cy="6699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1200" y="2362200"/>
            <a:ext cx="1190454" cy="646331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Frequencies</a:t>
            </a:r>
          </a:p>
          <a:p>
            <a:pPr algn="ctr"/>
            <a:r>
              <a:rPr lang="en-US" i="1" dirty="0" smtClean="0">
                <a:ea typeface="Times New Roman"/>
                <a:cs typeface="Times New Roman"/>
              </a:rPr>
              <a:t>E</a:t>
            </a:r>
            <a:r>
              <a:rPr lang="en-US" i="1" baseline="-25000" dirty="0" smtClean="0">
                <a:ea typeface="Times New Roman"/>
                <a:cs typeface="Times New Roman"/>
              </a:rPr>
              <a:t>0</a:t>
            </a:r>
            <a:r>
              <a:rPr lang="en-US" i="1" dirty="0" smtClean="0"/>
              <a:t> &amp; </a:t>
            </a:r>
            <a:r>
              <a:rPr lang="en-US" i="1" dirty="0" smtClean="0">
                <a:ea typeface="Times New Roman"/>
                <a:cs typeface="Times New Roman"/>
              </a:rPr>
              <a:t>ΔS</a:t>
            </a:r>
            <a:r>
              <a:rPr lang="en-US" i="1" baseline="30000" dirty="0" smtClean="0">
                <a:ea typeface="Times New Roman"/>
                <a:cs typeface="Times New Roman"/>
              </a:rPr>
              <a:t>‡</a:t>
            </a:r>
            <a:endParaRPr lang="en-US" i="1" dirty="0" smtClean="0"/>
          </a:p>
        </p:txBody>
      </p:sp>
      <p:cxnSp>
        <p:nvCxnSpPr>
          <p:cNvPr id="18" name="Straight Arrow Connector 17"/>
          <p:cNvCxnSpPr>
            <a:stCxn id="8" idx="3"/>
            <a:endCxn id="17" idx="1"/>
          </p:cNvCxnSpPr>
          <p:nvPr/>
        </p:nvCxnSpPr>
        <p:spPr>
          <a:xfrm>
            <a:off x="4961391" y="2669233"/>
            <a:ext cx="829809" cy="1613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4076700" y="3390900"/>
            <a:ext cx="838994" cy="794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Electrospray</a:t>
            </a:r>
            <a:r>
              <a:rPr lang="en-US" dirty="0" smtClean="0"/>
              <a:t> Mechanism</a:t>
            </a:r>
            <a:endParaRPr lang="en-US" dirty="0"/>
          </a:p>
        </p:txBody>
      </p:sp>
      <p:pic>
        <p:nvPicPr>
          <p:cNvPr id="4" name="Picture 3" descr="ES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08730" y="-522730"/>
            <a:ext cx="3526540" cy="807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Solution Chemistry: </a:t>
            </a:r>
            <a:r>
              <a:rPr lang="en-US" sz="2400" dirty="0" err="1" smtClean="0"/>
              <a:t>Tetranuclear</a:t>
            </a:r>
            <a:r>
              <a:rPr lang="en-US" sz="2400" dirty="0" smtClean="0"/>
              <a:t> Anions</a:t>
            </a:r>
            <a:endParaRPr lang="en-US" sz="2400" dirty="0"/>
          </a:p>
        </p:txBody>
      </p:sp>
      <p:pic>
        <p:nvPicPr>
          <p:cNvPr id="7" name="Content Placeholder 6" descr="Cd4hr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1650" y="1447800"/>
            <a:ext cx="6102350" cy="4724400"/>
          </a:xfrm>
        </p:spPr>
      </p:pic>
      <p:sp>
        <p:nvSpPr>
          <p:cNvPr id="8" name="TextBox 7"/>
          <p:cNvSpPr txBox="1"/>
          <p:nvPr/>
        </p:nvSpPr>
        <p:spPr>
          <a:xfrm>
            <a:off x="228600" y="2209800"/>
            <a:ext cx="2895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400" dirty="0" smtClean="0"/>
              <a:t>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diluted 50/50 with MeOH.</a:t>
            </a:r>
          </a:p>
          <a:p>
            <a:pPr marL="342900" indent="-342900"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1.5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and 2-mercaptopyridine (1:1)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S(g) bubbled through a 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followed by addition of  2-mercaptopyridine (1:1), then diluted 50/50 with MeOH.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Solution Chemistry: </a:t>
            </a:r>
            <a:r>
              <a:rPr lang="en-US" sz="2400" dirty="0" err="1" smtClean="0"/>
              <a:t>Pentanuclear</a:t>
            </a:r>
            <a:r>
              <a:rPr lang="en-US" sz="2400" dirty="0" smtClean="0"/>
              <a:t> Anions</a:t>
            </a:r>
            <a:endParaRPr lang="en-US" sz="2400" dirty="0"/>
          </a:p>
        </p:txBody>
      </p:sp>
      <p:pic>
        <p:nvPicPr>
          <p:cNvPr id="8" name="Content Placeholder 7" descr="Cd5hr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3238" y="1447800"/>
            <a:ext cx="6100762" cy="4724400"/>
          </a:xfrm>
        </p:spPr>
      </p:pic>
      <p:sp>
        <p:nvSpPr>
          <p:cNvPr id="9" name="TextBox 8"/>
          <p:cNvSpPr txBox="1"/>
          <p:nvPr/>
        </p:nvSpPr>
        <p:spPr>
          <a:xfrm>
            <a:off x="228600" y="2209800"/>
            <a:ext cx="2895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400" dirty="0" smtClean="0"/>
              <a:t>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diluted 50/50 with MeOH.</a:t>
            </a:r>
          </a:p>
          <a:p>
            <a:pPr marL="342900" indent="-342900"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1.5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and 2-mercaptopyridine (1:1) diluted 50/50 with MeOH.</a:t>
            </a:r>
          </a:p>
          <a:p>
            <a:pPr marL="342900" indent="-342900">
              <a:buFontTx/>
              <a:buAutoNum type="alphaUcParenR"/>
            </a:pPr>
            <a:endParaRPr lang="en-US" sz="1400" dirty="0" smtClean="0"/>
          </a:p>
          <a:p>
            <a:pPr marL="342900" indent="-342900">
              <a:buFontTx/>
              <a:buAutoNum type="alphaUcParenR"/>
            </a:pP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S(g) bubbled through a 3 mM aqueous solution of Cd(NO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•4H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 followed by addition of  2-mercaptopyridine (1:1), then diluted 50/50 with MeOH.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nip Same Side Corner Rectangle 68"/>
          <p:cNvSpPr/>
          <p:nvPr/>
        </p:nvSpPr>
        <p:spPr>
          <a:xfrm rot="16200000">
            <a:off x="6400800" y="3276600"/>
            <a:ext cx="1447800" cy="40386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nip Same Side Corner Rectangle 67"/>
          <p:cNvSpPr/>
          <p:nvPr/>
        </p:nvSpPr>
        <p:spPr>
          <a:xfrm rot="10800000">
            <a:off x="6019800" y="0"/>
            <a:ext cx="3124200" cy="18288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nip Same Side Corner Rectangle 59"/>
          <p:cNvSpPr/>
          <p:nvPr/>
        </p:nvSpPr>
        <p:spPr>
          <a:xfrm rot="16200000">
            <a:off x="6743700" y="1257300"/>
            <a:ext cx="762000" cy="4038600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152400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Bimolecular Rate Constants</a:t>
            </a:r>
            <a:endParaRPr lang="en-US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9400" y="457200"/>
            <a:ext cx="1951169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Cd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)(CH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OH)]</a:t>
            </a:r>
            <a:r>
              <a:rPr lang="en-US" sz="1600" baseline="30000" dirty="0" smtClean="0"/>
              <a:t>+</a:t>
            </a:r>
            <a:endParaRPr lang="en-US" sz="16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05600" y="762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= 2.85 ± 0.27 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228600" y="6096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Determine [H</a:t>
            </a:r>
            <a:r>
              <a:rPr lang="en-US" baseline="-25000" dirty="0" smtClean="0"/>
              <a:t>2</a:t>
            </a:r>
            <a:r>
              <a:rPr lang="en-US" dirty="0" smtClean="0"/>
              <a:t>S]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Assume fasted measured </a:t>
            </a:r>
            <a:r>
              <a:rPr lang="en-US" i="1" dirty="0" smtClean="0"/>
              <a:t>k</a:t>
            </a:r>
            <a:r>
              <a:rPr lang="en-US" dirty="0" smtClean="0"/>
              <a:t> is collision rate limited.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Capture Collision Theory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10400" y="1143000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4x10</a:t>
            </a:r>
            <a:r>
              <a:rPr lang="en-US" sz="1600" baseline="30000" dirty="0" smtClean="0"/>
              <a:t>-9 </a:t>
            </a:r>
            <a:r>
              <a:rPr lang="en-US" sz="1600" dirty="0" err="1" smtClean="0"/>
              <a:t>Torr</a:t>
            </a:r>
            <a:endParaRPr lang="en-US" sz="1600" dirty="0"/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4209" name="Object 1"/>
          <p:cNvGraphicFramePr>
            <a:graphicFrameLocks noChangeAspect="1"/>
          </p:cNvGraphicFramePr>
          <p:nvPr/>
        </p:nvGraphicFramePr>
        <p:xfrm>
          <a:off x="228600" y="1828800"/>
          <a:ext cx="4594225" cy="769938"/>
        </p:xfrm>
        <a:graphic>
          <a:graphicData uri="http://schemas.openxmlformats.org/presentationml/2006/ole">
            <p:oleObj spid="_x0000_s456706" name="Equation" r:id="rId4" imgW="2971800" imgH="495000" progId="Equation.3">
              <p:embed/>
            </p:oleObj>
          </a:graphicData>
        </a:graphic>
      </p:graphicFrame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304800" y="3124200"/>
          <a:ext cx="2109623" cy="698500"/>
        </p:xfrm>
        <a:graphic>
          <a:graphicData uri="http://schemas.openxmlformats.org/presentationml/2006/ole">
            <p:oleObj spid="_x0000_s456707" name="Equation" r:id="rId5" imgW="1307880" imgH="431640" progId="Equation.3">
              <p:embed/>
            </p:oleObj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514600" y="2819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</a:t>
            </a:r>
            <a:r>
              <a:rPr lang="en-US" baseline="-25000" dirty="0" smtClean="0"/>
              <a:t>D</a:t>
            </a:r>
            <a:r>
              <a:rPr lang="en-US" dirty="0" smtClean="0"/>
              <a:t>’ dipole moment </a:t>
            </a:r>
          </a:p>
          <a:p>
            <a:r>
              <a:rPr lang="en-US" dirty="0" smtClean="0"/>
              <a:t>(0.97 D)</a:t>
            </a:r>
          </a:p>
          <a:p>
            <a:r>
              <a:rPr lang="en-US" dirty="0" smtClean="0">
                <a:sym typeface="Symbol"/>
              </a:rPr>
              <a:t></a:t>
            </a:r>
            <a:r>
              <a:rPr lang="en-US" dirty="0" smtClean="0"/>
              <a:t>' volume </a:t>
            </a:r>
            <a:r>
              <a:rPr lang="en-US" dirty="0" err="1" smtClean="0"/>
              <a:t>polarizability</a:t>
            </a:r>
            <a:r>
              <a:rPr lang="en-US" dirty="0" smtClean="0"/>
              <a:t> (3.67 Å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15000" y="3048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ym typeface="Symbol"/>
              </a:rPr>
              <a:t> </a:t>
            </a:r>
            <a:r>
              <a:rPr lang="en-US" dirty="0" smtClean="0">
                <a:sym typeface="Symbol"/>
              </a:rPr>
              <a:t>= 2.49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94216" name="Object 8"/>
          <p:cNvGraphicFramePr>
            <a:graphicFrameLocks noChangeAspect="1"/>
          </p:cNvGraphicFramePr>
          <p:nvPr/>
        </p:nvGraphicFramePr>
        <p:xfrm>
          <a:off x="7467600" y="2971800"/>
          <a:ext cx="1060450" cy="650875"/>
        </p:xfrm>
        <a:graphic>
          <a:graphicData uri="http://schemas.openxmlformats.org/presentationml/2006/ole">
            <p:oleObj spid="_x0000_s456708" name="Equation" r:id="rId6" imgW="685800" imgH="419040" progId="Equation.3">
              <p:embed/>
            </p:oleObj>
          </a:graphicData>
        </a:graphic>
      </p:graphicFrame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4217" name="Object 9"/>
          <p:cNvGraphicFramePr>
            <a:graphicFrameLocks noChangeAspect="1"/>
          </p:cNvGraphicFramePr>
          <p:nvPr/>
        </p:nvGraphicFramePr>
        <p:xfrm>
          <a:off x="304800" y="4648200"/>
          <a:ext cx="4016601" cy="790575"/>
        </p:xfrm>
        <a:graphic>
          <a:graphicData uri="http://schemas.openxmlformats.org/presentationml/2006/ole">
            <p:oleObj spid="_x0000_s456709" name="Equation" r:id="rId7" imgW="2450880" imgH="482400" progId="Equation.3">
              <p:embed/>
            </p:oleObj>
          </a:graphicData>
        </a:graphic>
      </p:graphicFrame>
      <p:sp>
        <p:nvSpPr>
          <p:cNvPr id="52" name="Rectangle 51"/>
          <p:cNvSpPr/>
          <p:nvPr/>
        </p:nvSpPr>
        <p:spPr>
          <a:xfrm>
            <a:off x="609600" y="5410200"/>
            <a:ext cx="2879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µ’ reduced mass (29.193 </a:t>
            </a:r>
            <a:r>
              <a:rPr lang="en-US" dirty="0" err="1" smtClean="0"/>
              <a:t>Da</a:t>
            </a:r>
            <a:r>
              <a:rPr lang="en-US" dirty="0" smtClean="0"/>
              <a:t>)</a:t>
            </a:r>
          </a:p>
        </p:txBody>
      </p:sp>
      <p:graphicFrame>
        <p:nvGraphicFramePr>
          <p:cNvPr id="94219" name="Object 11"/>
          <p:cNvGraphicFramePr>
            <a:graphicFrameLocks noChangeAspect="1"/>
          </p:cNvGraphicFramePr>
          <p:nvPr/>
        </p:nvGraphicFramePr>
        <p:xfrm>
          <a:off x="5791200" y="4648200"/>
          <a:ext cx="3101975" cy="338138"/>
        </p:xfrm>
        <a:graphic>
          <a:graphicData uri="http://schemas.openxmlformats.org/presentationml/2006/ole">
            <p:oleObj spid="_x0000_s456710" name="Equation" r:id="rId8" imgW="2095200" imgH="228600" progId="Equation.3">
              <p:embed/>
            </p:oleObj>
          </a:graphicData>
        </a:graphic>
      </p:graphicFrame>
      <p:graphicFrame>
        <p:nvGraphicFramePr>
          <p:cNvPr id="94220" name="Object 12"/>
          <p:cNvGraphicFramePr>
            <a:graphicFrameLocks noChangeAspect="1"/>
          </p:cNvGraphicFramePr>
          <p:nvPr/>
        </p:nvGraphicFramePr>
        <p:xfrm>
          <a:off x="5791200" y="5181600"/>
          <a:ext cx="3080071" cy="304799"/>
        </p:xfrm>
        <a:graphic>
          <a:graphicData uri="http://schemas.openxmlformats.org/presentationml/2006/ole">
            <p:oleObj spid="_x0000_s456711" name="Equation" r:id="rId9" imgW="1955520" imgH="203040" progId="Equation.3">
              <p:embed/>
            </p:oleObj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6019800" y="5638800"/>
            <a:ext cx="252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collision rate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nip Same Side Corner Rectangle 68"/>
          <p:cNvSpPr/>
          <p:nvPr/>
        </p:nvSpPr>
        <p:spPr>
          <a:xfrm rot="5400000">
            <a:off x="1638300" y="-38100"/>
            <a:ext cx="762000" cy="40386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nip Same Side Corner Rectangle 67"/>
          <p:cNvSpPr/>
          <p:nvPr/>
        </p:nvSpPr>
        <p:spPr>
          <a:xfrm rot="10800000">
            <a:off x="6019800" y="0"/>
            <a:ext cx="3124200" cy="18288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152400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Bimolecular Rate Constants</a:t>
            </a:r>
            <a:endParaRPr lang="en-US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9400" y="457200"/>
            <a:ext cx="1951169" cy="300078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Cd</a:t>
            </a:r>
            <a:r>
              <a:rPr lang="en-US" sz="1600" dirty="0" smtClean="0"/>
              <a:t>(NO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)(CH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OH)]</a:t>
            </a:r>
            <a:r>
              <a:rPr lang="en-US" sz="1600" baseline="30000" dirty="0" smtClean="0"/>
              <a:t>+</a:t>
            </a:r>
            <a:endParaRPr lang="en-US" sz="16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05600" y="762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= 2.85 ± 0.27 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228600" y="6096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Determine [H</a:t>
            </a:r>
            <a:r>
              <a:rPr lang="en-US" baseline="-25000" dirty="0" smtClean="0"/>
              <a:t>2</a:t>
            </a:r>
            <a:r>
              <a:rPr lang="en-US" dirty="0" smtClean="0"/>
              <a:t>S]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Assume fasted measured </a:t>
            </a:r>
            <a:r>
              <a:rPr lang="en-US" i="1" dirty="0" smtClean="0"/>
              <a:t>k</a:t>
            </a:r>
            <a:r>
              <a:rPr lang="en-US" dirty="0" smtClean="0"/>
              <a:t> is collision  rate limited.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Capture Collision Theory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10400" y="1143000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4x10</a:t>
            </a:r>
            <a:r>
              <a:rPr lang="en-US" sz="1600" baseline="30000" dirty="0" smtClean="0"/>
              <a:t>-9 </a:t>
            </a:r>
            <a:r>
              <a:rPr lang="en-US" sz="1600" dirty="0" err="1" smtClean="0"/>
              <a:t>Torr</a:t>
            </a:r>
            <a:endParaRPr lang="en-US" sz="1600" dirty="0"/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4220" name="Object 12"/>
          <p:cNvGraphicFramePr>
            <a:graphicFrameLocks noChangeAspect="1"/>
          </p:cNvGraphicFramePr>
          <p:nvPr/>
        </p:nvGraphicFramePr>
        <p:xfrm>
          <a:off x="457200" y="1676400"/>
          <a:ext cx="2894012" cy="301625"/>
        </p:xfrm>
        <a:graphic>
          <a:graphicData uri="http://schemas.openxmlformats.org/presentationml/2006/ole">
            <p:oleObj spid="_x0000_s457730" name="Equation" r:id="rId4" imgW="1955520" imgH="203040" progId="Equation.3">
              <p:embed/>
            </p:oleObj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609600" y="1981200"/>
            <a:ext cx="252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collision rate</a:t>
            </a:r>
            <a:endParaRPr lang="en-US" dirty="0"/>
          </a:p>
        </p:txBody>
      </p:sp>
      <p:graphicFrame>
        <p:nvGraphicFramePr>
          <p:cNvPr id="130056" name="Object 8"/>
          <p:cNvGraphicFramePr>
            <a:graphicFrameLocks noChangeAspect="1"/>
          </p:cNvGraphicFramePr>
          <p:nvPr/>
        </p:nvGraphicFramePr>
        <p:xfrm>
          <a:off x="457200" y="2971800"/>
          <a:ext cx="3740150" cy="660400"/>
        </p:xfrm>
        <a:graphic>
          <a:graphicData uri="http://schemas.openxmlformats.org/presentationml/2006/ole">
            <p:oleObj spid="_x0000_s457731" name="Equation" r:id="rId5" imgW="2527200" imgH="444240" progId="Equation.3">
              <p:embed/>
            </p:oleObj>
          </a:graphicData>
        </a:graphic>
      </p:graphicFrame>
      <p:sp>
        <p:nvSpPr>
          <p:cNvPr id="26" name="Snip Same Side Corner Rectangle 25"/>
          <p:cNvSpPr/>
          <p:nvPr/>
        </p:nvSpPr>
        <p:spPr>
          <a:xfrm rot="16200000">
            <a:off x="6591300" y="1333500"/>
            <a:ext cx="1066800" cy="4038600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86400" y="2895600"/>
            <a:ext cx="323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</a:t>
            </a:r>
            <a:r>
              <a:rPr lang="en-US" baseline="-25000" dirty="0" smtClean="0"/>
              <a:t>2</a:t>
            </a:r>
            <a:r>
              <a:rPr lang="en-US" dirty="0" smtClean="0"/>
              <a:t>S] = 2.34x10</a:t>
            </a:r>
            <a:r>
              <a:rPr lang="en-US" baseline="30000" dirty="0" smtClean="0"/>
              <a:t>9</a:t>
            </a:r>
            <a:r>
              <a:rPr lang="en-US" dirty="0" smtClean="0"/>
              <a:t> molecules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486400" y="3429000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</a:t>
            </a:r>
            <a:r>
              <a:rPr lang="en-US" baseline="-25000" dirty="0" smtClean="0"/>
              <a:t>2</a:t>
            </a:r>
            <a:r>
              <a:rPr lang="en-US" dirty="0" smtClean="0"/>
              <a:t>S] = 6.62x10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baseline="30000" dirty="0"/>
          </a:p>
        </p:txBody>
      </p:sp>
      <p:graphicFrame>
        <p:nvGraphicFramePr>
          <p:cNvPr id="130057" name="Object 9"/>
          <p:cNvGraphicFramePr>
            <a:graphicFrameLocks noChangeAspect="1"/>
          </p:cNvGraphicFramePr>
          <p:nvPr/>
        </p:nvGraphicFramePr>
        <p:xfrm>
          <a:off x="228600" y="5638800"/>
          <a:ext cx="3438525" cy="338137"/>
        </p:xfrm>
        <a:graphic>
          <a:graphicData uri="http://schemas.openxmlformats.org/presentationml/2006/ole">
            <p:oleObj spid="_x0000_s457732" name="Equation" r:id="rId6" imgW="2323800" imgH="228600" progId="Equation.3">
              <p:embed/>
            </p:oleObj>
          </a:graphicData>
        </a:graphic>
      </p:graphicFrame>
      <p:graphicFrame>
        <p:nvGraphicFramePr>
          <p:cNvPr id="130058" name="Object 10"/>
          <p:cNvGraphicFramePr>
            <a:graphicFrameLocks noChangeAspect="1"/>
          </p:cNvGraphicFramePr>
          <p:nvPr/>
        </p:nvGraphicFramePr>
        <p:xfrm>
          <a:off x="5105400" y="4495800"/>
          <a:ext cx="2179638" cy="358775"/>
        </p:xfrm>
        <a:graphic>
          <a:graphicData uri="http://schemas.openxmlformats.org/presentationml/2006/ole">
            <p:oleObj spid="_x0000_s457733" name="Equation" r:id="rId7" imgW="1473120" imgH="241200" progId="Equation.3">
              <p:embed/>
            </p:oleObj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4038600" y="47244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43000" y="449580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Slowest reaction observed</a:t>
            </a:r>
            <a:endParaRPr lang="en-US" dirty="0"/>
          </a:p>
        </p:txBody>
      </p:sp>
      <p:graphicFrame>
        <p:nvGraphicFramePr>
          <p:cNvPr id="130059" name="Object 11"/>
          <p:cNvGraphicFramePr>
            <a:graphicFrameLocks noChangeAspect="1"/>
          </p:cNvGraphicFramePr>
          <p:nvPr/>
        </p:nvGraphicFramePr>
        <p:xfrm>
          <a:off x="5410200" y="5638800"/>
          <a:ext cx="3495675" cy="357188"/>
        </p:xfrm>
        <a:graphic>
          <a:graphicData uri="http://schemas.openxmlformats.org/presentationml/2006/ole">
            <p:oleObj spid="_x0000_s457734" name="Equation" r:id="rId8" imgW="2361960" imgH="241200" progId="Equation.3">
              <p:embed/>
            </p:oleObj>
          </a:graphicData>
        </a:graphic>
      </p:graphicFrame>
      <p:cxnSp>
        <p:nvCxnSpPr>
          <p:cNvPr id="39" name="Straight Connector 38"/>
          <p:cNvCxnSpPr/>
          <p:nvPr/>
        </p:nvCxnSpPr>
        <p:spPr>
          <a:xfrm>
            <a:off x="3810000" y="5791200"/>
            <a:ext cx="1447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24000" y="59436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Fastest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553200" y="5943600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Slowest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Resolved FECs: AngII</a:t>
            </a:r>
            <a:endParaRPr lang="en-US" dirty="0"/>
          </a:p>
        </p:txBody>
      </p:sp>
      <p:pic>
        <p:nvPicPr>
          <p:cNvPr id="343042" name="Picture 2" descr="C:\Documents and Settings\Jeff\Desktop\AngII_FE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534400" cy="40965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5410200"/>
            <a:ext cx="217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Energy (eV)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51254" y="3065854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Intensity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52400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Reaction Efficiency</a:t>
            </a:r>
            <a:endParaRPr lang="en-US" sz="2400" dirty="0">
              <a:latin typeface="+mj-lt"/>
            </a:endParaRPr>
          </a:p>
        </p:txBody>
      </p:sp>
      <p:sp>
        <p:nvSpPr>
          <p:cNvPr id="68" name="Snip Same Side Corner Rectangle 67"/>
          <p:cNvSpPr/>
          <p:nvPr/>
        </p:nvSpPr>
        <p:spPr>
          <a:xfrm rot="10800000">
            <a:off x="5638800" y="0"/>
            <a:ext cx="3505200" cy="2286000"/>
          </a:xfrm>
          <a:prstGeom prst="snip2SameRect">
            <a:avLst/>
          </a:prstGeom>
          <a:ln w="28575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324600" y="152400"/>
            <a:ext cx="2148339" cy="330856"/>
          </a:xfrm>
          <a:prstGeom prst="rect">
            <a:avLst/>
          </a:prstGeom>
          <a:noFill/>
        </p:spPr>
        <p:txBody>
          <a:bodyPr wrap="none" lIns="53337" tIns="26668" rIns="53337" bIns="26668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Cd</a:t>
            </a:r>
            <a:r>
              <a:rPr lang="en-US" dirty="0" smtClean="0">
                <a:solidFill>
                  <a:srgbClr val="000000"/>
                </a:solidFill>
              </a:rPr>
              <a:t>(NO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)(CH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OH)]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0057" name="Object 9"/>
          <p:cNvGraphicFramePr>
            <a:graphicFrameLocks noChangeAspect="1"/>
          </p:cNvGraphicFramePr>
          <p:nvPr/>
        </p:nvGraphicFramePr>
        <p:xfrm>
          <a:off x="5791200" y="990600"/>
          <a:ext cx="3352800" cy="338137"/>
        </p:xfrm>
        <a:graphic>
          <a:graphicData uri="http://schemas.openxmlformats.org/presentationml/2006/ole">
            <p:oleObj spid="_x0000_s458754" name="Equation" r:id="rId4" imgW="2323800" imgH="228600" progId="Equation.3">
              <p:embed/>
            </p:oleObj>
          </a:graphicData>
        </a:graphic>
      </p:graphicFrame>
      <p:graphicFrame>
        <p:nvGraphicFramePr>
          <p:cNvPr id="130059" name="Object 11"/>
          <p:cNvGraphicFramePr>
            <a:graphicFrameLocks noChangeAspect="1"/>
          </p:cNvGraphicFramePr>
          <p:nvPr/>
        </p:nvGraphicFramePr>
        <p:xfrm>
          <a:off x="7086600" y="1447800"/>
          <a:ext cx="788988" cy="620712"/>
        </p:xfrm>
        <a:graphic>
          <a:graphicData uri="http://schemas.openxmlformats.org/presentationml/2006/ole">
            <p:oleObj spid="_x0000_s458755" name="Equation" r:id="rId5" imgW="533160" imgH="419040" progId="Equation.3">
              <p:embed/>
            </p:oleObj>
          </a:graphicData>
        </a:graphic>
      </p:graphicFrame>
      <p:graphicFrame>
        <p:nvGraphicFramePr>
          <p:cNvPr id="131079" name="Object 7"/>
          <p:cNvGraphicFramePr>
            <a:graphicFrameLocks noChangeAspect="1"/>
          </p:cNvGraphicFramePr>
          <p:nvPr/>
        </p:nvGraphicFramePr>
        <p:xfrm>
          <a:off x="6553200" y="533400"/>
          <a:ext cx="1690687" cy="339725"/>
        </p:xfrm>
        <a:graphic>
          <a:graphicData uri="http://schemas.openxmlformats.org/presentationml/2006/ole">
            <p:oleObj spid="_x0000_s458756" name="Equation" r:id="rId6" imgW="1143000" imgH="228600" progId="Equation.3">
              <p:embed/>
            </p:oleObj>
          </a:graphicData>
        </a:graphic>
      </p:graphicFrame>
      <p:graphicFrame>
        <p:nvGraphicFramePr>
          <p:cNvPr id="131080" name="Object 8"/>
          <p:cNvGraphicFramePr>
            <a:graphicFrameLocks noChangeAspect="1"/>
          </p:cNvGraphicFramePr>
          <p:nvPr/>
        </p:nvGraphicFramePr>
        <p:xfrm>
          <a:off x="914400" y="1066800"/>
          <a:ext cx="3662362" cy="790575"/>
        </p:xfrm>
        <a:graphic>
          <a:graphicData uri="http://schemas.openxmlformats.org/presentationml/2006/ole">
            <p:oleObj spid="_x0000_s458757" name="Equation" r:id="rId7" imgW="2476440" imgH="533160" progId="Equation.3">
              <p:embed/>
            </p:oleObj>
          </a:graphicData>
        </a:graphic>
      </p:graphicFrame>
      <p:graphicFrame>
        <p:nvGraphicFramePr>
          <p:cNvPr id="33" name="Object 9"/>
          <p:cNvGraphicFramePr>
            <a:graphicFrameLocks noChangeAspect="1"/>
          </p:cNvGraphicFramePr>
          <p:nvPr/>
        </p:nvGraphicFramePr>
        <p:xfrm>
          <a:off x="228600" y="3733800"/>
          <a:ext cx="3438525" cy="338137"/>
        </p:xfrm>
        <a:graphic>
          <a:graphicData uri="http://schemas.openxmlformats.org/presentationml/2006/ole">
            <p:oleObj spid="_x0000_s458758" name="Equation" r:id="rId8" imgW="2323800" imgH="228600" progId="Equation.3">
              <p:embed/>
            </p:oleObj>
          </a:graphicData>
        </a:graphic>
      </p:graphicFrame>
      <p:graphicFrame>
        <p:nvGraphicFramePr>
          <p:cNvPr id="38" name="Object 10"/>
          <p:cNvGraphicFramePr>
            <a:graphicFrameLocks noChangeAspect="1"/>
          </p:cNvGraphicFramePr>
          <p:nvPr/>
        </p:nvGraphicFramePr>
        <p:xfrm>
          <a:off x="5419725" y="3048000"/>
          <a:ext cx="2160588" cy="358775"/>
        </p:xfrm>
        <a:graphic>
          <a:graphicData uri="http://schemas.openxmlformats.org/presentationml/2006/ole">
            <p:oleObj spid="_x0000_s458759" name="Equation" r:id="rId9" imgW="1460160" imgH="241200" progId="Equation.3">
              <p:embed/>
            </p:oleObj>
          </a:graphicData>
        </a:graphic>
      </p:graphicFrame>
      <p:graphicFrame>
        <p:nvGraphicFramePr>
          <p:cNvPr id="44" name="Object 11"/>
          <p:cNvGraphicFramePr>
            <a:graphicFrameLocks noChangeAspect="1"/>
          </p:cNvGraphicFramePr>
          <p:nvPr/>
        </p:nvGraphicFramePr>
        <p:xfrm>
          <a:off x="5392738" y="3733800"/>
          <a:ext cx="3532187" cy="357188"/>
        </p:xfrm>
        <a:graphic>
          <a:graphicData uri="http://schemas.openxmlformats.org/presentationml/2006/ole">
            <p:oleObj spid="_x0000_s458760" name="Equation" r:id="rId10" imgW="2387520" imgH="241200" progId="Equation.3">
              <p:embed/>
            </p:oleObj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3810000" y="3886200"/>
            <a:ext cx="1447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67000" y="53340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Fastest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172200" y="5257800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Slowest</a:t>
            </a:r>
            <a:endParaRPr lang="en-US" dirty="0"/>
          </a:p>
        </p:txBody>
      </p:sp>
      <p:graphicFrame>
        <p:nvGraphicFramePr>
          <p:cNvPr id="131084" name="Object 12"/>
          <p:cNvGraphicFramePr>
            <a:graphicFrameLocks noChangeAspect="1"/>
          </p:cNvGraphicFramePr>
          <p:nvPr/>
        </p:nvGraphicFramePr>
        <p:xfrm>
          <a:off x="2057400" y="3048000"/>
          <a:ext cx="1690688" cy="339725"/>
        </p:xfrm>
        <a:graphic>
          <a:graphicData uri="http://schemas.openxmlformats.org/presentationml/2006/ole">
            <p:oleObj spid="_x0000_s458761" name="Equation" r:id="rId11" imgW="1143000" imgH="228600" progId="Equation.3">
              <p:embed/>
            </p:oleObj>
          </a:graphicData>
        </a:graphic>
      </p:graphicFrame>
      <p:cxnSp>
        <p:nvCxnSpPr>
          <p:cNvPr id="48" name="Straight Connector 47"/>
          <p:cNvCxnSpPr/>
          <p:nvPr/>
        </p:nvCxnSpPr>
        <p:spPr>
          <a:xfrm>
            <a:off x="3810000" y="3200400"/>
            <a:ext cx="1447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31085" name="Object 13"/>
          <p:cNvGraphicFramePr>
            <a:graphicFrameLocks noChangeAspect="1"/>
          </p:cNvGraphicFramePr>
          <p:nvPr/>
        </p:nvGraphicFramePr>
        <p:xfrm>
          <a:off x="2438400" y="4343400"/>
          <a:ext cx="1239838" cy="620713"/>
        </p:xfrm>
        <a:graphic>
          <a:graphicData uri="http://schemas.openxmlformats.org/presentationml/2006/ole">
            <p:oleObj spid="_x0000_s458762" name="Equation" r:id="rId12" imgW="838080" imgH="419040" progId="Equation.3">
              <p:embed/>
            </p:oleObj>
          </a:graphicData>
        </a:graphic>
      </p:graphicFrame>
      <p:cxnSp>
        <p:nvCxnSpPr>
          <p:cNvPr id="49" name="Straight Connector 48"/>
          <p:cNvCxnSpPr/>
          <p:nvPr/>
        </p:nvCxnSpPr>
        <p:spPr>
          <a:xfrm>
            <a:off x="3810000" y="4648200"/>
            <a:ext cx="1447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31086" name="Object 14"/>
          <p:cNvGraphicFramePr>
            <a:graphicFrameLocks noChangeAspect="1"/>
          </p:cNvGraphicFramePr>
          <p:nvPr/>
        </p:nvGraphicFramePr>
        <p:xfrm>
          <a:off x="5410200" y="4343400"/>
          <a:ext cx="2179637" cy="620713"/>
        </p:xfrm>
        <a:graphic>
          <a:graphicData uri="http://schemas.openxmlformats.org/presentationml/2006/ole">
            <p:oleObj spid="_x0000_s458763" name="Equation" r:id="rId13" imgW="1473120" imgH="41904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31">
      <a:dk1>
        <a:sysClr val="windowText" lastClr="000000"/>
      </a:dk1>
      <a:lt1>
        <a:sysClr val="window" lastClr="FFFFFF"/>
      </a:lt1>
      <a:dk2>
        <a:srgbClr val="7F7F7F"/>
      </a:dk2>
      <a:lt2>
        <a:srgbClr val="DDE9EC"/>
      </a:lt2>
      <a:accent1>
        <a:srgbClr val="0070C0"/>
      </a:accent1>
      <a:accent2>
        <a:srgbClr val="0070C0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70C0"/>
      </a:hlink>
      <a:folHlink>
        <a:srgbClr val="0070C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5529</TotalTime>
  <Words>4399</Words>
  <Application>Microsoft Office PowerPoint</Application>
  <PresentationFormat>On-screen Show (4:3)</PresentationFormat>
  <Paragraphs>2132</Paragraphs>
  <Slides>90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Origin</vt:lpstr>
      <vt:lpstr>Equation</vt:lpstr>
      <vt:lpstr>Environmental Applications of ESI FT-ICR Mass Spectrometry</vt:lpstr>
      <vt:lpstr>Overview</vt:lpstr>
      <vt:lpstr>Oxidized Peptides</vt:lpstr>
      <vt:lpstr>Oxidation Reaction</vt:lpstr>
      <vt:lpstr>Asp-Arg-Val-Tyr-Ile-His-Pro-Phe</vt:lpstr>
      <vt:lpstr>6 T FT-ICR MS: PNNL</vt:lpstr>
      <vt:lpstr>Slide 7</vt:lpstr>
      <vt:lpstr>Slide 8</vt:lpstr>
      <vt:lpstr>Energy Resolved FECs: AngII</vt:lpstr>
      <vt:lpstr>Acidic Amino Acids</vt:lpstr>
      <vt:lpstr>AngII: charge delocalization</vt:lpstr>
      <vt:lpstr>Asp-Arg-Val-Tyr(+O)-Ile-His(+3O)-Pro-Phe</vt:lpstr>
      <vt:lpstr>Asp-Arg-Val-Tyr(+O)-Ile-His(+3O)-Pro-Phe</vt:lpstr>
      <vt:lpstr>Energy Resolved FECs: AngII+O</vt:lpstr>
      <vt:lpstr>AngII+O</vt:lpstr>
      <vt:lpstr>AngII+O: b4 fragment</vt:lpstr>
      <vt:lpstr>Acidic Amino Acids</vt:lpstr>
      <vt:lpstr>Asp-Arg-Val-Tyr(+O)-Ile-His(+3O)-Pro-Phe</vt:lpstr>
      <vt:lpstr>Asp-Arg-Val-Tyr(+O)-Ile-His(+3O)-Pro-Phe</vt:lpstr>
      <vt:lpstr>AngII+3O</vt:lpstr>
      <vt:lpstr>AngII+3O</vt:lpstr>
      <vt:lpstr>Transition States</vt:lpstr>
      <vt:lpstr>Entropic Considerations</vt:lpstr>
      <vt:lpstr>Conclusions</vt:lpstr>
      <vt:lpstr>The Big Picture</vt:lpstr>
      <vt:lpstr>Metal Sulfide Clusters</vt:lpstr>
      <vt:lpstr>Slide 27</vt:lpstr>
      <vt:lpstr>Slide 28</vt:lpstr>
      <vt:lpstr>7T FT-ICR MS: UD</vt:lpstr>
      <vt:lpstr>ESI of Metal Salt Solutions</vt:lpstr>
      <vt:lpstr>Salt Clusters Observed using ESI FT-ICR MS</vt:lpstr>
      <vt:lpstr>Signal Variance</vt:lpstr>
      <vt:lpstr>Important Points</vt:lpstr>
      <vt:lpstr>Making Metal Sulfide Clusters</vt:lpstr>
      <vt:lpstr>Solution Chemistry: Mononuclear Anions</vt:lpstr>
      <vt:lpstr>Solution Chemistry: Binuclear Anions</vt:lpstr>
      <vt:lpstr>Solution Chemistry: Trinuclear Anions</vt:lpstr>
      <vt:lpstr>Important Points</vt:lpstr>
      <vt:lpstr>Making Metal Sulfide Clusters</vt:lpstr>
      <vt:lpstr>Cadmium Salt Clusters</vt:lpstr>
      <vt:lpstr>Slide 41</vt:lpstr>
      <vt:lpstr>Slide 42</vt:lpstr>
      <vt:lpstr>Slide 43</vt:lpstr>
      <vt:lpstr>Slide 44</vt:lpstr>
      <vt:lpstr>[Cd2(NO3)5]- +H2S</vt:lpstr>
      <vt:lpstr>Reaction Efficiency</vt:lpstr>
      <vt:lpstr>Reaction Efficiency</vt:lpstr>
      <vt:lpstr>Reaction Efficiency</vt:lpstr>
      <vt:lpstr>Anionic Cadmium Clusters</vt:lpstr>
      <vt:lpstr>Anionic Cadmium Clusters</vt:lpstr>
      <vt:lpstr>Anionic Cadmium Clusters</vt:lpstr>
      <vt:lpstr>Slide 52</vt:lpstr>
      <vt:lpstr>Slide 53</vt:lpstr>
      <vt:lpstr>Slide 54</vt:lpstr>
      <vt:lpstr>Anionic Cadmium Clusters</vt:lpstr>
      <vt:lpstr>Cationic Metal Sulfide Clusters</vt:lpstr>
      <vt:lpstr>[Cd4(CH3COO)7]+ + H2S</vt:lpstr>
      <vt:lpstr>Slide 58</vt:lpstr>
      <vt:lpstr>Slide 59</vt:lpstr>
      <vt:lpstr>Cationic Cadmium Clusters</vt:lpstr>
      <vt:lpstr>Cationic Cadmium Clusters</vt:lpstr>
      <vt:lpstr>Cationic Cadmium Clusters</vt:lpstr>
      <vt:lpstr>Cationic Cadmium Clusters</vt:lpstr>
      <vt:lpstr>Cationic Cadmium Clusters</vt:lpstr>
      <vt:lpstr>Cationic Cadmium Clusters</vt:lpstr>
      <vt:lpstr>Conclusions</vt:lpstr>
      <vt:lpstr>Slide 67</vt:lpstr>
      <vt:lpstr>The Big Picture</vt:lpstr>
      <vt:lpstr>Tying it all together….</vt:lpstr>
      <vt:lpstr>Acknowledgements</vt:lpstr>
      <vt:lpstr>Environmental Perspective</vt:lpstr>
      <vt:lpstr>Slide 72</vt:lpstr>
      <vt:lpstr>Slide 73</vt:lpstr>
      <vt:lpstr>Slide 74</vt:lpstr>
      <vt:lpstr>Slide 75</vt:lpstr>
      <vt:lpstr>Energy Resolved FECs: AngII+3O</vt:lpstr>
      <vt:lpstr>Asp-Arg-Val-Tyr(+O)-Ile-His(+3O)-Pro-Phe</vt:lpstr>
      <vt:lpstr>[AngII+3O]-45</vt:lpstr>
      <vt:lpstr>[AngII+3O]-71</vt:lpstr>
      <vt:lpstr>Asp-Arg-Val-Tyr(+O)-Ile-His(+3O)-Pro-Phe</vt:lpstr>
      <vt:lpstr>Slide 81</vt:lpstr>
      <vt:lpstr>[AngII+3O]+-88 fragment</vt:lpstr>
      <vt:lpstr>[AngII+3O]+-88 fragment</vt:lpstr>
      <vt:lpstr>RRKM Modeling: Dr. Julia Laskin</vt:lpstr>
      <vt:lpstr>Electrospray Mechanism</vt:lpstr>
      <vt:lpstr>Solution Chemistry: Tetranuclear Anions</vt:lpstr>
      <vt:lpstr>Solution Chemistry: Pentanuclear Anions</vt:lpstr>
      <vt:lpstr>Slide 88</vt:lpstr>
      <vt:lpstr>Slide 89</vt:lpstr>
      <vt:lpstr>Slide 90</vt:lpstr>
    </vt:vector>
  </TitlesOfParts>
  <Company>University of Delaware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Applications of FT-ICR Mass Spectrometry</dc:title>
  <dc:creator> </dc:creator>
  <cp:lastModifiedBy> </cp:lastModifiedBy>
  <cp:revision>570</cp:revision>
  <dcterms:created xsi:type="dcterms:W3CDTF">2009-04-05T13:39:02Z</dcterms:created>
  <dcterms:modified xsi:type="dcterms:W3CDTF">2010-01-07T07:30:27Z</dcterms:modified>
</cp:coreProperties>
</file>