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F0A0-08ED-4AA1-B732-10BCA659DF40}" type="datetimeFigureOut">
              <a:rPr lang="en-US" smtClean="0"/>
              <a:pPr/>
              <a:t>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C9E10-8A2B-4671-8289-D76D6D84D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68375"/>
            <a:ext cx="7772400" cy="1470025"/>
          </a:xfrm>
        </p:spPr>
        <p:txBody>
          <a:bodyPr/>
          <a:lstStyle/>
          <a:p>
            <a:r>
              <a:rPr lang="en-US" dirty="0" err="1" smtClean="0"/>
              <a:t>Enantioselective</a:t>
            </a:r>
            <a:r>
              <a:rPr lang="en-US" dirty="0" smtClean="0"/>
              <a:t> Total Synthesis of (-)-Strychnine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Steven D. Knight, Larry E. </a:t>
            </a:r>
            <a:r>
              <a:rPr lang="en-US" dirty="0" err="1" smtClean="0">
                <a:solidFill>
                  <a:schemeClr val="tx1"/>
                </a:solidFill>
              </a:rPr>
              <a:t>Overman</a:t>
            </a:r>
            <a:r>
              <a:rPr lang="en-US" dirty="0" smtClean="0">
                <a:solidFill>
                  <a:schemeClr val="tx1"/>
                </a:solidFill>
              </a:rPr>
              <a:t>, and Garry </a:t>
            </a:r>
            <a:r>
              <a:rPr lang="en-US" dirty="0" err="1" smtClean="0">
                <a:solidFill>
                  <a:schemeClr val="tx1"/>
                </a:solidFill>
              </a:rPr>
              <a:t>Pairaudeau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J. Am. Chem. Soc. 1993, </a:t>
            </a:r>
            <a:r>
              <a:rPr lang="en-US" i="1" dirty="0" smtClean="0">
                <a:solidFill>
                  <a:schemeClr val="tx1"/>
                </a:solidFill>
              </a:rPr>
              <a:t>115</a:t>
            </a:r>
            <a:r>
              <a:rPr lang="en-US" dirty="0" smtClean="0">
                <a:solidFill>
                  <a:schemeClr val="tx1"/>
                </a:solidFill>
              </a:rPr>
              <a:t>, 9293-9294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0" y="4916269"/>
            <a:ext cx="1888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Bryan </a:t>
            </a:r>
            <a:r>
              <a:rPr lang="en-US" dirty="0" err="1" smtClean="0"/>
              <a:t>Klebon</a:t>
            </a:r>
            <a:endParaRPr lang="en-US" dirty="0"/>
          </a:p>
          <a:p>
            <a:r>
              <a:rPr lang="en-US" dirty="0" smtClean="0"/>
              <a:t>February 21, 2012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rings…</a:t>
            </a:r>
            <a:endParaRPr lang="en-US" dirty="0"/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304800" y="1422400"/>
          <a:ext cx="3052763" cy="1701800"/>
        </p:xfrm>
        <a:graphic>
          <a:graphicData uri="http://schemas.openxmlformats.org/presentationml/2006/ole">
            <p:oleObj spid="_x0000_s36866" name="CS ChemDraw Drawing" r:id="rId3" imgW="3052800" imgH="1701720" progId="ChemDraw.Document.6.0">
              <p:embed/>
            </p:oleObj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800600" y="1447800"/>
          <a:ext cx="3052763" cy="1803400"/>
        </p:xfrm>
        <a:graphic>
          <a:graphicData uri="http://schemas.openxmlformats.org/presentationml/2006/ole">
            <p:oleObj spid="_x0000_s36867" name="CS ChemDraw Drawing" r:id="rId4" imgW="3052800" imgH="1803240" progId="ChemDraw.Document.6.0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05200" y="1871990"/>
            <a:ext cx="12507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smtClean="0"/>
              <a:t>i-Bu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AlH</a:t>
            </a:r>
            <a:endParaRPr lang="en-US" sz="11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200400" y="2209800"/>
            <a:ext cx="137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324600" y="3429000"/>
            <a:ext cx="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381000" y="3962400"/>
          <a:ext cx="2792480" cy="2133600"/>
        </p:xfrm>
        <a:graphic>
          <a:graphicData uri="http://schemas.openxmlformats.org/presentationml/2006/ole">
            <p:oleObj spid="_x0000_s36868" name="CS ChemDraw Drawing" r:id="rId5" imgW="2428200" imgH="1856520" progId="ChemDraw.Document.6.0">
              <p:embed/>
            </p:oleObj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5410200" y="4038600"/>
          <a:ext cx="2428875" cy="2054225"/>
        </p:xfrm>
        <a:graphic>
          <a:graphicData uri="http://schemas.openxmlformats.org/presentationml/2006/ole">
            <p:oleObj spid="_x0000_s36869" name="CS ChemDraw Drawing" r:id="rId6" imgW="2428200" imgH="2054880" progId="ChemDraw.Document.6.0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400800" y="34290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76%</a:t>
            </a:r>
            <a:endParaRPr lang="en-US" sz="1100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3429000" y="4953000"/>
            <a:ext cx="1676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81400" y="4648200"/>
            <a:ext cx="167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smtClean="0"/>
              <a:t>CH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(CO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H)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, Ac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O</a:t>
            </a: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3962400" y="50292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65%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Final product</a:t>
            </a:r>
            <a:endParaRPr lang="en-US" dirty="0"/>
          </a:p>
        </p:txBody>
      </p:sp>
      <p:pic>
        <p:nvPicPr>
          <p:cNvPr id="12" name="Content Placeholder 11" descr="strychnin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29000" y="533400"/>
            <a:ext cx="8184070" cy="4525963"/>
          </a:xfrm>
        </p:spPr>
      </p:pic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838200" y="1828800"/>
          <a:ext cx="2792413" cy="2133600"/>
        </p:xfrm>
        <a:graphic>
          <a:graphicData uri="http://schemas.openxmlformats.org/presentationml/2006/ole">
            <p:oleObj spid="_x0000_s38914" name="CS ChemDraw Drawing" r:id="rId4" imgW="2428200" imgH="1856520" progId="ChemDraw.Document.6.0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6800" y="2590800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2590800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3424535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8400" y="259080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1981200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228600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95600" y="320040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51054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First </a:t>
            </a:r>
            <a:r>
              <a:rPr lang="en-US" dirty="0" err="1" smtClean="0"/>
              <a:t>asymetric</a:t>
            </a:r>
            <a:r>
              <a:rPr lang="en-US" dirty="0" smtClean="0"/>
              <a:t> synthesis of (-)-strychnine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3% yield in 20 steps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Several orders of magnitude more efficient than previous syntheses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Demonstrates usefulness of </a:t>
            </a:r>
            <a:r>
              <a:rPr lang="en-US" dirty="0" err="1" smtClean="0"/>
              <a:t>aza</a:t>
            </a:r>
            <a:r>
              <a:rPr lang="en-US" dirty="0" smtClean="0"/>
              <a:t>-Cope-</a:t>
            </a:r>
            <a:r>
              <a:rPr lang="en-US" dirty="0" err="1" smtClean="0"/>
              <a:t>Mannich</a:t>
            </a:r>
            <a:r>
              <a:rPr lang="en-US" dirty="0" smtClean="0"/>
              <a:t> reaction for alkaloid synthesis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200400" y="4343400"/>
            <a:ext cx="12192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Larry </a:t>
            </a:r>
            <a:r>
              <a:rPr lang="en-US" dirty="0" err="1" smtClean="0"/>
              <a:t>Overman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525963"/>
          </a:xfrm>
        </p:spPr>
        <p:txBody>
          <a:bodyPr>
            <a:noAutofit/>
          </a:bodyPr>
          <a:lstStyle/>
          <a:p>
            <a:r>
              <a:rPr lang="en-US" sz="2100" dirty="0" smtClean="0"/>
              <a:t>Born in Chicago, 1943</a:t>
            </a:r>
          </a:p>
          <a:p>
            <a:r>
              <a:rPr lang="en-US" sz="2100" dirty="0" smtClean="0"/>
              <a:t>B.A. Earlham College 1965</a:t>
            </a:r>
          </a:p>
          <a:p>
            <a:r>
              <a:rPr lang="en-US" sz="2100" dirty="0" smtClean="0"/>
              <a:t>Ph.D. University of Wisconsin-Madison 1969</a:t>
            </a:r>
          </a:p>
          <a:p>
            <a:pPr lvl="1"/>
            <a:r>
              <a:rPr lang="en-US" sz="2100" dirty="0" smtClean="0"/>
              <a:t>Worked for Howard Whitlock, Jr.</a:t>
            </a:r>
          </a:p>
          <a:p>
            <a:r>
              <a:rPr lang="en-US" sz="2100" dirty="0" err="1" smtClean="0"/>
              <a:t>Postdoc</a:t>
            </a:r>
            <a:r>
              <a:rPr lang="en-US" sz="2100" dirty="0" smtClean="0"/>
              <a:t> at Columbia with Ronald </a:t>
            </a:r>
            <a:r>
              <a:rPr lang="en-US" sz="2100" dirty="0" err="1" smtClean="0"/>
              <a:t>Breslow</a:t>
            </a:r>
            <a:r>
              <a:rPr lang="en-US" sz="2100" dirty="0" smtClean="0"/>
              <a:t> 1969-1971</a:t>
            </a:r>
          </a:p>
          <a:p>
            <a:r>
              <a:rPr lang="en-US" sz="2100" dirty="0" smtClean="0"/>
              <a:t>Joined faculty at UC Irvine 1971</a:t>
            </a:r>
          </a:p>
          <a:p>
            <a:r>
              <a:rPr lang="en-US" sz="2100" dirty="0" err="1" smtClean="0"/>
              <a:t>Overman</a:t>
            </a:r>
            <a:r>
              <a:rPr lang="en-US" sz="2100" dirty="0" smtClean="0"/>
              <a:t> Rearrangement 1974</a:t>
            </a:r>
          </a:p>
          <a:p>
            <a:r>
              <a:rPr lang="en-US" sz="2100" dirty="0" smtClean="0"/>
              <a:t>His first use of </a:t>
            </a:r>
            <a:r>
              <a:rPr lang="en-US" sz="2100" dirty="0" err="1" smtClean="0"/>
              <a:t>aza</a:t>
            </a:r>
            <a:r>
              <a:rPr lang="en-US" sz="2100" dirty="0" smtClean="0"/>
              <a:t>-Cope-</a:t>
            </a:r>
            <a:r>
              <a:rPr lang="en-US" sz="2100" dirty="0" err="1" smtClean="0"/>
              <a:t>Mannich</a:t>
            </a:r>
            <a:r>
              <a:rPr lang="en-US" sz="2100" dirty="0" smtClean="0"/>
              <a:t> Reaction for synthesis of </a:t>
            </a:r>
            <a:r>
              <a:rPr lang="en-US" sz="2100" dirty="0" err="1" smtClean="0"/>
              <a:t>Gephyrotoxin</a:t>
            </a:r>
            <a:r>
              <a:rPr lang="en-US" sz="2100" dirty="0" smtClean="0"/>
              <a:t> in 1979</a:t>
            </a:r>
            <a:endParaRPr lang="en-US" sz="2100" dirty="0"/>
          </a:p>
        </p:txBody>
      </p:sp>
      <p:pic>
        <p:nvPicPr>
          <p:cNvPr id="10242" name="Picture 2" descr="picture of Larry E. Over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295400"/>
            <a:ext cx="3276600" cy="49149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Strychnine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Plant Alkaloid</a:t>
            </a:r>
          </a:p>
          <a:p>
            <a:r>
              <a:rPr lang="en-US" dirty="0" smtClean="0"/>
              <a:t>First isolated 1818 from </a:t>
            </a:r>
            <a:r>
              <a:rPr lang="en-US" i="1" dirty="0" err="1" smtClean="0"/>
              <a:t>Strychnos</a:t>
            </a:r>
            <a:r>
              <a:rPr lang="en-US" i="1" dirty="0" smtClean="0"/>
              <a:t> </a:t>
            </a:r>
            <a:r>
              <a:rPr lang="en-US" i="1" dirty="0" err="1" smtClean="0"/>
              <a:t>ignatii</a:t>
            </a:r>
            <a:endParaRPr lang="en-US" i="1" dirty="0" smtClean="0"/>
          </a:p>
          <a:p>
            <a:r>
              <a:rPr lang="en-US" dirty="0" smtClean="0"/>
              <a:t>Structure determined in 1946 by Sir Robert Robinson</a:t>
            </a:r>
          </a:p>
          <a:p>
            <a:r>
              <a:rPr lang="en-US" dirty="0" smtClean="0"/>
              <a:t>First synthesis in 1954 by Woodward</a:t>
            </a:r>
          </a:p>
          <a:p>
            <a:r>
              <a:rPr lang="en-US" dirty="0" smtClean="0"/>
              <a:t>Second synthesis wasn’t until 1992 by Magnus</a:t>
            </a:r>
          </a:p>
          <a:p>
            <a:r>
              <a:rPr lang="en-US" dirty="0" err="1" smtClean="0"/>
              <a:t>Overman’s</a:t>
            </a:r>
            <a:r>
              <a:rPr lang="en-US" dirty="0" smtClean="0"/>
              <a:t> synthetic route was the first asymmetric route to (-)strychnine</a:t>
            </a:r>
          </a:p>
          <a:p>
            <a:pPr lvl="1"/>
            <a:r>
              <a:rPr lang="en-US" dirty="0" smtClean="0"/>
              <a:t>Key step: </a:t>
            </a:r>
            <a:r>
              <a:rPr lang="en-US" dirty="0" err="1" smtClean="0"/>
              <a:t>aza</a:t>
            </a:r>
            <a:r>
              <a:rPr lang="en-US" dirty="0" smtClean="0"/>
              <a:t>-Cope-</a:t>
            </a:r>
            <a:r>
              <a:rPr lang="en-US" dirty="0" err="1" smtClean="0"/>
              <a:t>Manninch</a:t>
            </a:r>
            <a:r>
              <a:rPr lang="en-US" dirty="0" smtClean="0"/>
              <a:t> reaction</a:t>
            </a:r>
          </a:p>
          <a:p>
            <a:endParaRPr lang="en-US" dirty="0"/>
          </a:p>
        </p:txBody>
      </p:sp>
      <p:pic>
        <p:nvPicPr>
          <p:cNvPr id="15362" name="Picture 2" descr="http://upload.wikimedia.org/wikipedia/commons/thumb/4/41/Strychnine2.svg/200px-Strychnine2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657600" cy="3145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Synthetic rationale</a:t>
            </a:r>
            <a:endParaRPr lang="en-US" dirty="0"/>
          </a:p>
        </p:txBody>
      </p:sp>
      <p:pic>
        <p:nvPicPr>
          <p:cNvPr id="378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47800"/>
            <a:ext cx="550371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6172200" y="1981200"/>
          <a:ext cx="1589088" cy="2502293"/>
        </p:xfrm>
        <a:graphic>
          <a:graphicData uri="http://schemas.openxmlformats.org/presentationml/2006/ole">
            <p:oleObj spid="_x0000_s37891" name="CS ChemDraw Drawing" r:id="rId4" imgW="1818360" imgH="2862360" progId="ChemDraw.Document.6.0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5181601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</a:t>
            </a:r>
            <a:r>
              <a:rPr lang="en-US" dirty="0" err="1" smtClean="0"/>
              <a:t>aza</a:t>
            </a:r>
            <a:r>
              <a:rPr lang="en-US" dirty="0" smtClean="0"/>
              <a:t>-Cope-</a:t>
            </a:r>
            <a:r>
              <a:rPr lang="en-US" dirty="0" err="1" smtClean="0"/>
              <a:t>Mannich</a:t>
            </a:r>
            <a:r>
              <a:rPr lang="en-US" dirty="0" smtClean="0"/>
              <a:t> reaction could be used to generate the quaternary carbon of rings B, D, and 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419600" y="3048000"/>
            <a:ext cx="1447800" cy="7620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Synthesis of the </a:t>
            </a:r>
            <a:r>
              <a:rPr lang="en-US" dirty="0" err="1" smtClean="0"/>
              <a:t>aza</a:t>
            </a:r>
            <a:r>
              <a:rPr lang="en-US" dirty="0" smtClean="0"/>
              <a:t>-Cope-</a:t>
            </a:r>
            <a:r>
              <a:rPr lang="en-US" dirty="0" err="1" smtClean="0"/>
              <a:t>Mannich</a:t>
            </a:r>
            <a:r>
              <a:rPr lang="en-US" dirty="0" smtClean="0"/>
              <a:t> substrate</a:t>
            </a:r>
            <a:endParaRPr lang="en-US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04800" y="1905001"/>
          <a:ext cx="1495299" cy="762000"/>
        </p:xfrm>
        <a:graphic>
          <a:graphicData uri="http://schemas.openxmlformats.org/presentationml/2006/ole">
            <p:oleObj spid="_x0000_s16386" name="CS ChemDraw Drawing" r:id="rId3" imgW="1653480" imgH="843120" progId="ChemDraw.Document.6.0">
              <p:embed/>
            </p:oleObj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1981200" y="2286000"/>
            <a:ext cx="990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33576" y="1828800"/>
            <a:ext cx="1120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1) </a:t>
            </a:r>
            <a:r>
              <a:rPr lang="en-US" sz="1100" dirty="0" err="1" smtClean="0"/>
              <a:t>MeOCOCl</a:t>
            </a:r>
            <a:r>
              <a:rPr lang="en-US" sz="1100" dirty="0" smtClean="0"/>
              <a:t>,</a:t>
            </a:r>
          </a:p>
          <a:p>
            <a:pPr marL="342900" indent="-342900"/>
            <a:r>
              <a:rPr lang="en-US" sz="1100" dirty="0" smtClean="0"/>
              <a:t>pyridine, CH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Cl</a:t>
            </a:r>
            <a:r>
              <a:rPr lang="en-US" sz="1100" baseline="-25000" dirty="0" smtClean="0"/>
              <a:t>2</a:t>
            </a:r>
            <a:endParaRPr lang="en-US" sz="11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828800" y="2329190"/>
            <a:ext cx="144302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2) </a:t>
            </a:r>
            <a:r>
              <a:rPr lang="en-US" sz="1100" dirty="0" err="1" smtClean="0"/>
              <a:t>NaH</a:t>
            </a:r>
            <a:r>
              <a:rPr lang="en-US" sz="1100" dirty="0" smtClean="0"/>
              <a:t>, 1% Pd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(</a:t>
            </a:r>
            <a:r>
              <a:rPr lang="en-US" sz="1100" dirty="0" err="1" smtClean="0"/>
              <a:t>dba</a:t>
            </a:r>
            <a:r>
              <a:rPr lang="en-US" sz="1100" dirty="0" smtClean="0"/>
              <a:t>)</a:t>
            </a:r>
            <a:r>
              <a:rPr lang="en-US" sz="1100" baseline="-25000" dirty="0" smtClean="0"/>
              <a:t>3</a:t>
            </a:r>
            <a:endParaRPr lang="en-US" sz="1100" baseline="-25000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828800" y="2514600"/>
          <a:ext cx="1237503" cy="600074"/>
        </p:xfrm>
        <a:graphic>
          <a:graphicData uri="http://schemas.openxmlformats.org/presentationml/2006/ole">
            <p:oleObj spid="_x0000_s16387" name="CS ChemDraw Drawing" r:id="rId4" imgW="2471400" imgH="1198800" progId="ChemDraw.Document.6.0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429000" y="1828800"/>
          <a:ext cx="1861730" cy="1295400"/>
        </p:xfrm>
        <a:graphic>
          <a:graphicData uri="http://schemas.openxmlformats.org/presentationml/2006/ole">
            <p:oleObj spid="_x0000_s16388" name="CS ChemDraw Drawing" r:id="rId5" imgW="2270520" imgH="1579680" progId="ChemDraw.Document.6.0">
              <p:embed/>
            </p:oleObj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5634473" y="2362200"/>
            <a:ext cx="990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6705600" y="1752600"/>
          <a:ext cx="1981200" cy="1327265"/>
        </p:xfrm>
        <a:graphic>
          <a:graphicData uri="http://schemas.openxmlformats.org/presentationml/2006/ole">
            <p:oleObj spid="_x0000_s16389" name="CS ChemDraw Drawing" r:id="rId6" imgW="2270520" imgH="1521360" progId="ChemDraw.Document.6.0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558273" y="2100590"/>
            <a:ext cx="10711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NaCNBH</a:t>
            </a:r>
            <a:r>
              <a:rPr lang="en-US" sz="1100" baseline="-25000" dirty="0" smtClean="0"/>
              <a:t>3</a:t>
            </a:r>
            <a:r>
              <a:rPr lang="en-US" sz="1100" dirty="0" smtClean="0"/>
              <a:t>, TiCl</a:t>
            </a:r>
            <a:r>
              <a:rPr lang="en-US" sz="1100" baseline="-25000" dirty="0" smtClean="0"/>
              <a:t>4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7277894" y="3847306"/>
            <a:ext cx="83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6910305" y="4343400"/>
          <a:ext cx="1928895" cy="1292225"/>
        </p:xfrm>
        <a:graphic>
          <a:graphicData uri="http://schemas.openxmlformats.org/presentationml/2006/ole">
            <p:oleObj spid="_x0000_s16390" name="CS ChemDraw Drawing" r:id="rId7" imgW="2270520" imgH="1521360" progId="ChemDraw.Document.6.0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7772400" y="3581400"/>
            <a:ext cx="7457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DCC, </a:t>
            </a:r>
            <a:r>
              <a:rPr lang="en-US" sz="1100" dirty="0" err="1" smtClean="0"/>
              <a:t>CuCl</a:t>
            </a:r>
            <a:endParaRPr lang="en-US" sz="1100" baseline="-250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2438400" y="32004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88%</a:t>
            </a:r>
            <a:endParaRPr lang="en-US" sz="1100" dirty="0"/>
          </a:p>
        </p:txBody>
      </p:sp>
      <p:sp>
        <p:nvSpPr>
          <p:cNvPr id="23" name="TextBox 22"/>
          <p:cNvSpPr txBox="1"/>
          <p:nvPr/>
        </p:nvSpPr>
        <p:spPr>
          <a:xfrm>
            <a:off x="5863073" y="24384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96%</a:t>
            </a:r>
            <a:endParaRPr lang="en-US" sz="1100" dirty="0"/>
          </a:p>
        </p:txBody>
      </p:sp>
      <p:sp>
        <p:nvSpPr>
          <p:cNvPr id="24" name="TextBox 23"/>
          <p:cNvSpPr txBox="1"/>
          <p:nvPr/>
        </p:nvSpPr>
        <p:spPr>
          <a:xfrm>
            <a:off x="7086600" y="37338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91%</a:t>
            </a:r>
            <a:endParaRPr lang="en-US" sz="1100" dirty="0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473464" y="4343400"/>
          <a:ext cx="2089136" cy="1295400"/>
        </p:xfrm>
        <a:graphic>
          <a:graphicData uri="http://schemas.openxmlformats.org/presentationml/2006/ole">
            <p:oleObj spid="_x0000_s16391" name="CS ChemDraw Drawing" r:id="rId8" imgW="2453400" imgH="1521360" progId="ChemDraw.Document.6.0">
              <p:embed/>
            </p:oleObj>
          </a:graphicData>
        </a:graphic>
      </p:graphicFrame>
      <p:cxnSp>
        <p:nvCxnSpPr>
          <p:cNvPr id="26" name="Straight Arrow Connector 25"/>
          <p:cNvCxnSpPr/>
          <p:nvPr/>
        </p:nvCxnSpPr>
        <p:spPr>
          <a:xfrm rot="10800000">
            <a:off x="5715000" y="4876800"/>
            <a:ext cx="990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881221" y="4538990"/>
            <a:ext cx="6719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1) DIBAL</a:t>
            </a:r>
            <a:endParaRPr lang="en-US" sz="1100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5759966" y="4953000"/>
            <a:ext cx="15552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2) </a:t>
            </a:r>
            <a:r>
              <a:rPr lang="en-US" sz="1100" dirty="0" err="1" smtClean="0"/>
              <a:t>TIPSCl</a:t>
            </a:r>
            <a:r>
              <a:rPr lang="en-US" sz="1100" dirty="0" smtClean="0"/>
              <a:t>,</a:t>
            </a:r>
          </a:p>
          <a:p>
            <a:pPr marL="342900" indent="-342900"/>
            <a:r>
              <a:rPr lang="en-US" sz="1100" dirty="0"/>
              <a:t> </a:t>
            </a:r>
            <a:r>
              <a:rPr lang="en-US" sz="1100" dirty="0" smtClean="0"/>
              <a:t>   </a:t>
            </a:r>
            <a:r>
              <a:rPr lang="en-US" sz="1100" dirty="0" err="1" smtClean="0"/>
              <a:t>tetramethylguanidine</a:t>
            </a:r>
            <a:endParaRPr lang="en-US" sz="1100" baseline="-25000" dirty="0"/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304800" y="4419600"/>
          <a:ext cx="1903886" cy="1295400"/>
        </p:xfrm>
        <a:graphic>
          <a:graphicData uri="http://schemas.openxmlformats.org/presentationml/2006/ole">
            <p:oleObj spid="_x0000_s16392" name="CS ChemDraw Drawing" r:id="rId9" imgW="2234880" imgH="1521360" progId="ChemDraw.Document.6.0">
              <p:embed/>
            </p:oleObj>
          </a:graphicData>
        </a:graphic>
      </p:graphicFrame>
      <p:cxnSp>
        <p:nvCxnSpPr>
          <p:cNvPr id="32" name="Straight Arrow Connector 31"/>
          <p:cNvCxnSpPr/>
          <p:nvPr/>
        </p:nvCxnSpPr>
        <p:spPr>
          <a:xfrm rot="10800000">
            <a:off x="2362200" y="4876800"/>
            <a:ext cx="990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362200" y="4343400"/>
            <a:ext cx="9509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CrO</a:t>
            </a:r>
            <a:r>
              <a:rPr lang="en-US" sz="1100" baseline="-25000" dirty="0" smtClean="0"/>
              <a:t>3</a:t>
            </a:r>
            <a:r>
              <a:rPr lang="en-US" sz="1100" dirty="0" smtClean="0"/>
              <a:t>, H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SO</a:t>
            </a:r>
            <a:r>
              <a:rPr lang="en-US" sz="1100" baseline="-25000" dirty="0" smtClean="0"/>
              <a:t>4</a:t>
            </a:r>
            <a:r>
              <a:rPr lang="en-US" sz="1100" dirty="0" smtClean="0"/>
              <a:t>, </a:t>
            </a:r>
          </a:p>
          <a:p>
            <a:pPr marL="342900" indent="-342900"/>
            <a:r>
              <a:rPr lang="en-US" sz="1100" dirty="0" smtClean="0"/>
              <a:t>acetone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86000" y="49530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smtClean="0"/>
              <a:t>Jones oxidation</a:t>
            </a:r>
            <a:endParaRPr lang="en-US" sz="1100" baseline="-25000" dirty="0" smtClean="0"/>
          </a:p>
        </p:txBody>
      </p:sp>
      <p:sp>
        <p:nvSpPr>
          <p:cNvPr id="37" name="TextBox 36"/>
          <p:cNvSpPr txBox="1"/>
          <p:nvPr/>
        </p:nvSpPr>
        <p:spPr>
          <a:xfrm>
            <a:off x="6172200" y="54102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85%</a:t>
            </a:r>
            <a:endParaRPr lang="en-US" sz="1100" dirty="0"/>
          </a:p>
        </p:txBody>
      </p:sp>
      <p:sp>
        <p:nvSpPr>
          <p:cNvPr id="38" name="TextBox 37"/>
          <p:cNvSpPr txBox="1"/>
          <p:nvPr/>
        </p:nvSpPr>
        <p:spPr>
          <a:xfrm>
            <a:off x="2590800" y="52578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97%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Synthesis of the </a:t>
            </a:r>
            <a:r>
              <a:rPr lang="en-US" dirty="0" err="1" smtClean="0"/>
              <a:t>aza</a:t>
            </a:r>
            <a:r>
              <a:rPr lang="en-US" dirty="0" smtClean="0"/>
              <a:t>-Cope-</a:t>
            </a:r>
            <a:r>
              <a:rPr lang="en-US" dirty="0" err="1" smtClean="0"/>
              <a:t>Mannich</a:t>
            </a:r>
            <a:r>
              <a:rPr lang="en-US" dirty="0" smtClean="0"/>
              <a:t> substrate</a:t>
            </a:r>
            <a:endParaRPr lang="en-US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687387" y="1600200"/>
          <a:ext cx="1903413" cy="1295400"/>
        </p:xfrm>
        <a:graphic>
          <a:graphicData uri="http://schemas.openxmlformats.org/presentationml/2006/ole">
            <p:oleObj spid="_x0000_s17410" name="CS ChemDraw Drawing" r:id="rId3" imgW="2234880" imgH="1521360" progId="ChemDraw.Document.6.0">
              <p:embed/>
            </p:oleObj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V="1">
            <a:off x="2819400" y="2209800"/>
            <a:ext cx="914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43200" y="1752600"/>
            <a:ext cx="10294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1) L-</a:t>
            </a:r>
            <a:r>
              <a:rPr lang="en-US" sz="1100" dirty="0" err="1" smtClean="0"/>
              <a:t>selectride</a:t>
            </a:r>
            <a:r>
              <a:rPr lang="en-US" sz="1100" dirty="0" smtClean="0"/>
              <a:t>,</a:t>
            </a:r>
          </a:p>
          <a:p>
            <a:pPr marL="342900" indent="-342900"/>
            <a:r>
              <a:rPr lang="en-US" sz="1100" dirty="0" smtClean="0"/>
              <a:t>     PhNTf</a:t>
            </a:r>
            <a:r>
              <a:rPr lang="en-US" sz="1100" baseline="-25000" dirty="0" smtClean="0"/>
              <a:t>2</a:t>
            </a:r>
            <a:endParaRPr lang="en-US" sz="11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2209800"/>
            <a:ext cx="11047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2) Me</a:t>
            </a:r>
            <a:r>
              <a:rPr lang="en-US" sz="1100" baseline="-25000" dirty="0" smtClean="0"/>
              <a:t>6</a:t>
            </a:r>
            <a:r>
              <a:rPr lang="en-US" sz="1100" dirty="0" smtClean="0"/>
              <a:t>Sn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,</a:t>
            </a:r>
          </a:p>
          <a:p>
            <a:pPr marL="342900" indent="-342900"/>
            <a:r>
              <a:rPr lang="en-US" sz="1100" dirty="0"/>
              <a:t> </a:t>
            </a:r>
            <a:r>
              <a:rPr lang="en-US" sz="1100" dirty="0" smtClean="0"/>
              <a:t>   10%Pd(PPh</a:t>
            </a:r>
            <a:r>
              <a:rPr lang="en-US" sz="1100" baseline="-25000" dirty="0" smtClean="0"/>
              <a:t>3</a:t>
            </a:r>
            <a:r>
              <a:rPr lang="en-US" sz="1100" dirty="0" smtClean="0"/>
              <a:t>)</a:t>
            </a:r>
            <a:r>
              <a:rPr lang="en-US" sz="1100" baseline="-25000" dirty="0" smtClean="0"/>
              <a:t>4</a:t>
            </a:r>
            <a:endParaRPr lang="en-US" sz="11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26670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80%</a:t>
            </a:r>
            <a:endParaRPr lang="en-US" sz="1100" dirty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886200" y="1676400"/>
          <a:ext cx="2292204" cy="1371600"/>
        </p:xfrm>
        <a:graphic>
          <a:graphicData uri="http://schemas.openxmlformats.org/presentationml/2006/ole">
            <p:oleObj spid="_x0000_s17411" name="CS ChemDraw Drawing" r:id="rId4" imgW="2542320" imgH="1521360" progId="ChemDraw.Document.6.0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400800" y="2057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6705600" y="1371600"/>
          <a:ext cx="938212" cy="1777665"/>
        </p:xfrm>
        <a:graphic>
          <a:graphicData uri="http://schemas.openxmlformats.org/presentationml/2006/ole">
            <p:oleObj spid="_x0000_s17412" name="CS ChemDraw Drawing" r:id="rId5" imgW="1267200" imgH="2400120" progId="ChemDraw.Document.6.0">
              <p:embed/>
            </p:oleObj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>
            <a:off x="6858794" y="3656806"/>
            <a:ext cx="762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315200" y="3379113"/>
            <a:ext cx="10599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2.5% Pd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dba</a:t>
            </a:r>
            <a:r>
              <a:rPr lang="en-US" sz="1100" baseline="-25000" dirty="0" smtClean="0"/>
              <a:t>3</a:t>
            </a:r>
            <a:r>
              <a:rPr lang="en-US" sz="1100" dirty="0" smtClean="0"/>
              <a:t>,</a:t>
            </a:r>
          </a:p>
          <a:p>
            <a:pPr marL="342900" indent="-342900"/>
            <a:r>
              <a:rPr lang="en-US" sz="1100" dirty="0" smtClean="0"/>
              <a:t>22% Ph</a:t>
            </a:r>
            <a:r>
              <a:rPr lang="en-US" sz="1100" baseline="-25000" dirty="0" smtClean="0"/>
              <a:t>3</a:t>
            </a:r>
            <a:r>
              <a:rPr lang="en-US" sz="1100" dirty="0" smtClean="0"/>
              <a:t>As, CO</a:t>
            </a:r>
            <a:endParaRPr lang="en-US" sz="1100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5867400" y="4267200"/>
          <a:ext cx="2995613" cy="1690326"/>
        </p:xfrm>
        <a:graphic>
          <a:graphicData uri="http://schemas.openxmlformats.org/presentationml/2006/ole">
            <p:oleObj spid="_x0000_s17413" name="CS ChemDraw Drawing" r:id="rId6" imgW="3705840" imgH="2090160" progId="ChemDraw.Document.6.0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143000" y="4419600"/>
          <a:ext cx="2595499" cy="1358900"/>
        </p:xfrm>
        <a:graphic>
          <a:graphicData uri="http://schemas.openxmlformats.org/presentationml/2006/ole">
            <p:oleObj spid="_x0000_s17414" name="CS ChemDraw Drawing" r:id="rId7" imgW="3032640" imgH="1587240" progId="ChemDraw.Document.6.0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5562600" y="4114800"/>
            <a:ext cx="1295400" cy="114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562600" y="434340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NR</a:t>
            </a:r>
            <a:r>
              <a:rPr lang="en-US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endParaRPr lang="en-US" baseline="-25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886200" y="5105400"/>
            <a:ext cx="137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62400" y="4572000"/>
            <a:ext cx="8819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1) t-</a:t>
            </a:r>
            <a:r>
              <a:rPr lang="en-US" sz="1100" dirty="0" err="1" smtClean="0"/>
              <a:t>BuOOH</a:t>
            </a:r>
            <a:r>
              <a:rPr lang="en-US" sz="1100" dirty="0" smtClean="0"/>
              <a:t>,</a:t>
            </a:r>
          </a:p>
          <a:p>
            <a:pPr marL="342900" indent="-342900"/>
            <a:r>
              <a:rPr lang="en-US" sz="1100" dirty="0" smtClean="0"/>
              <a:t>      Triton-B</a:t>
            </a:r>
            <a:endParaRPr lang="en-US" sz="11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4114800" y="5181600"/>
            <a:ext cx="106471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100" dirty="0" smtClean="0"/>
              <a:t>2) Ph</a:t>
            </a:r>
            <a:r>
              <a:rPr lang="en-US" sz="1100" baseline="-25000" dirty="0" smtClean="0"/>
              <a:t>3</a:t>
            </a:r>
            <a:r>
              <a:rPr lang="en-US" sz="1100" dirty="0" smtClean="0"/>
              <a:t>P=CH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,</a:t>
            </a:r>
          </a:p>
          <a:p>
            <a:pPr marL="342900" indent="-342900"/>
            <a:r>
              <a:rPr lang="en-US" sz="1100" dirty="0" smtClean="0"/>
              <a:t>     TBAF</a:t>
            </a:r>
          </a:p>
          <a:p>
            <a:pPr marL="342900" indent="-342900"/>
            <a:r>
              <a:rPr lang="en-US" sz="1100" dirty="0" smtClean="0"/>
              <a:t>Wittig Reaction</a:t>
            </a:r>
            <a:endParaRPr lang="en-US" sz="1100" dirty="0"/>
          </a:p>
        </p:txBody>
      </p:sp>
      <p:sp>
        <p:nvSpPr>
          <p:cNvPr id="24" name="TextBox 23"/>
          <p:cNvSpPr txBox="1"/>
          <p:nvPr/>
        </p:nvSpPr>
        <p:spPr>
          <a:xfrm>
            <a:off x="6705600" y="35052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80%</a:t>
            </a:r>
            <a:endParaRPr lang="en-US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4343400" y="57912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84%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Synthesis of the </a:t>
            </a:r>
            <a:r>
              <a:rPr lang="en-US" dirty="0" err="1" smtClean="0"/>
              <a:t>aza</a:t>
            </a:r>
            <a:r>
              <a:rPr lang="en-US" dirty="0" smtClean="0"/>
              <a:t>-Cope-</a:t>
            </a:r>
            <a:r>
              <a:rPr lang="en-US" dirty="0" err="1" smtClean="0"/>
              <a:t>Mannich</a:t>
            </a:r>
            <a:r>
              <a:rPr lang="en-US" dirty="0" smtClean="0"/>
              <a:t> substrate</a:t>
            </a:r>
            <a:endParaRPr lang="en-US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676400"/>
          <a:ext cx="2595563" cy="1358900"/>
        </p:xfrm>
        <a:graphic>
          <a:graphicData uri="http://schemas.openxmlformats.org/presentationml/2006/ole">
            <p:oleObj spid="_x0000_s33794" name="CS ChemDraw Drawing" r:id="rId3" imgW="3032640" imgH="1587240" progId="ChemDraw.Document.6.0">
              <p:embed/>
            </p:oleObj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5105400" y="1600200"/>
          <a:ext cx="3451225" cy="1587500"/>
        </p:xfrm>
        <a:graphic>
          <a:graphicData uri="http://schemas.openxmlformats.org/presentationml/2006/ole">
            <p:oleObj spid="_x0000_s33795" name="CS ChemDraw Drawing" r:id="rId4" imgW="3451680" imgH="1587240" progId="ChemDraw.Document.6.0">
              <p:embed/>
            </p:oleObj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3505200" y="2438400"/>
            <a:ext cx="137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2057400"/>
            <a:ext cx="1098378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smtClean="0"/>
              <a:t>1) </a:t>
            </a:r>
            <a:r>
              <a:rPr lang="en-US" sz="1100" dirty="0" err="1" smtClean="0"/>
              <a:t>MsCl</a:t>
            </a:r>
            <a:r>
              <a:rPr lang="en-US" sz="1100" dirty="0" smtClean="0"/>
              <a:t> i-Pr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NEt</a:t>
            </a:r>
          </a:p>
          <a:p>
            <a:pPr marL="342900" indent="-342900"/>
            <a:endParaRPr lang="en-US" sz="11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2514600"/>
            <a:ext cx="1098378" cy="543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smtClean="0"/>
              <a:t>2) NH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COCF</a:t>
            </a:r>
            <a:r>
              <a:rPr lang="en-US" sz="1100" baseline="-25000" dirty="0" smtClean="0"/>
              <a:t>3</a:t>
            </a:r>
            <a:r>
              <a:rPr lang="en-US" sz="1100" dirty="0" smtClean="0"/>
              <a:t>, </a:t>
            </a:r>
            <a:r>
              <a:rPr lang="en-US" sz="1100" dirty="0" err="1" smtClean="0"/>
              <a:t>NaH</a:t>
            </a:r>
            <a:endParaRPr lang="en-US" sz="1100" dirty="0" smtClean="0"/>
          </a:p>
          <a:p>
            <a:pPr marL="342900" indent="-342900"/>
            <a:endParaRPr lang="en-US" sz="11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4038600" y="29718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83</a:t>
            </a:r>
            <a:r>
              <a:rPr lang="en-US" sz="1100" dirty="0" smtClean="0"/>
              <a:t>%</a:t>
            </a:r>
            <a:endParaRPr lang="en-US" sz="1100" dirty="0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1447800" y="3657600"/>
          <a:ext cx="1817687" cy="2862263"/>
        </p:xfrm>
        <a:graphic>
          <a:graphicData uri="http://schemas.openxmlformats.org/presentationml/2006/ole">
            <p:oleObj spid="_x0000_s33796" name="CS ChemDraw Drawing" r:id="rId5" imgW="1818360" imgH="2862360" progId="ChemDraw.Document.6.0">
              <p:embed/>
            </p:oleObj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6629400" y="3581400"/>
            <a:ext cx="0" cy="1295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114800" y="4876800"/>
            <a:ext cx="2514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19600" y="4419600"/>
            <a:ext cx="1600200" cy="543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smtClean="0"/>
              <a:t>1) </a:t>
            </a:r>
            <a:r>
              <a:rPr lang="en-US" sz="1100" dirty="0" err="1" smtClean="0"/>
              <a:t>NaH</a:t>
            </a:r>
            <a:endParaRPr lang="en-US" sz="1100" dirty="0" smtClean="0"/>
          </a:p>
          <a:p>
            <a:pPr marL="342900" indent="-342900"/>
            <a:r>
              <a:rPr lang="en-US" sz="1100" dirty="0" smtClean="0"/>
              <a:t>2) KOH, </a:t>
            </a:r>
            <a:r>
              <a:rPr lang="en-US" sz="1100" dirty="0" err="1" smtClean="0"/>
              <a:t>EtOH</a:t>
            </a:r>
            <a:r>
              <a:rPr lang="en-US" sz="1100" dirty="0" smtClean="0"/>
              <a:t>/H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O</a:t>
            </a:r>
            <a:endParaRPr lang="en-US" sz="1100" dirty="0" smtClean="0"/>
          </a:p>
          <a:p>
            <a:pPr marL="342900" indent="-342900"/>
            <a:endParaRPr lang="en-US" sz="1100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4648200" y="50292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62%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Aza</a:t>
            </a:r>
            <a:r>
              <a:rPr lang="en-US" dirty="0" smtClean="0"/>
              <a:t>-Cope-</a:t>
            </a:r>
            <a:r>
              <a:rPr lang="en-US" dirty="0" err="1" smtClean="0"/>
              <a:t>Mannich</a:t>
            </a:r>
            <a:r>
              <a:rPr lang="en-US" dirty="0" smtClean="0"/>
              <a:t> Reaction</a:t>
            </a:r>
            <a:endParaRPr lang="en-US" dirty="0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1524000" y="1371600"/>
          <a:ext cx="6629400" cy="4976591"/>
        </p:xfrm>
        <a:graphic>
          <a:graphicData uri="http://schemas.openxmlformats.org/presentationml/2006/ole">
            <p:oleObj spid="_x0000_s34820" name="CS ChemDraw Drawing" r:id="rId3" imgW="4635360" imgH="3479760" progId="ChemDraw.Document.6.0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6934200" y="5486400"/>
            <a:ext cx="228600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20000" y="5257800"/>
            <a:ext cx="1246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New quaternary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</a:t>
            </a:r>
            <a:r>
              <a:rPr lang="en-US" sz="1200" dirty="0" smtClean="0">
                <a:solidFill>
                  <a:srgbClr val="FF0000"/>
                </a:solidFill>
              </a:rPr>
              <a:t>enter formed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9" name="Equal 8"/>
          <p:cNvSpPr/>
          <p:nvPr/>
        </p:nvSpPr>
        <p:spPr>
          <a:xfrm>
            <a:off x="5791200" y="5486400"/>
            <a:ext cx="685800" cy="152400"/>
          </a:xfrm>
          <a:prstGeom prst="mathEqual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249233" y="4114800"/>
          <a:ext cx="3005392" cy="2387600"/>
        </p:xfrm>
        <a:graphic>
          <a:graphicData uri="http://schemas.openxmlformats.org/presentationml/2006/ole">
            <p:oleObj spid="_x0000_s34821" name="CS ChemDraw Drawing" r:id="rId4" imgW="3197880" imgH="2539800" progId="ChemDraw.Document.6.0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315200" y="38862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98</a:t>
            </a:r>
            <a:r>
              <a:rPr lang="en-US" sz="1100" dirty="0" smtClean="0"/>
              <a:t>%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rings…</a:t>
            </a:r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447800"/>
          <a:ext cx="2685441" cy="2133600"/>
        </p:xfrm>
        <a:graphic>
          <a:graphicData uri="http://schemas.openxmlformats.org/presentationml/2006/ole">
            <p:oleObj spid="_x0000_s35842" name="CS ChemDraw Drawing" r:id="rId3" imgW="3197880" imgH="2539800" progId="ChemDraw.Document.6.0">
              <p:embed/>
            </p:oleObj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4876800" y="1676400"/>
          <a:ext cx="2733818" cy="1524000"/>
        </p:xfrm>
        <a:graphic>
          <a:graphicData uri="http://schemas.openxmlformats.org/presentationml/2006/ole">
            <p:oleObj spid="_x0000_s35843" name="CS ChemDraw Drawing" r:id="rId4" imgW="3052800" imgH="1701720" progId="ChemDraw.Document.6.0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76600" y="2057400"/>
            <a:ext cx="12507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smtClean="0"/>
              <a:t>1) LDA, NCCO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Me</a:t>
            </a:r>
            <a:endParaRPr lang="en-US" sz="11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3429000" y="2514600"/>
            <a:ext cx="1098378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smtClean="0"/>
              <a:t>2) </a:t>
            </a:r>
            <a:r>
              <a:rPr lang="en-US" sz="1100" dirty="0" err="1" smtClean="0"/>
              <a:t>HCl</a:t>
            </a:r>
            <a:r>
              <a:rPr lang="en-US" sz="1100" dirty="0" smtClean="0"/>
              <a:t>, </a:t>
            </a:r>
            <a:r>
              <a:rPr lang="en-US" sz="1100" dirty="0" err="1" smtClean="0"/>
              <a:t>MeOH</a:t>
            </a:r>
            <a:endParaRPr lang="en-US" sz="1100" dirty="0" smtClean="0"/>
          </a:p>
          <a:p>
            <a:pPr marL="342900" indent="-342900"/>
            <a:endParaRPr lang="en-US" sz="1100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28194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70%</a:t>
            </a:r>
            <a:endParaRPr lang="en-US" sz="11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276600" y="2438400"/>
            <a:ext cx="137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77000" y="3429000"/>
            <a:ext cx="12507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smtClean="0"/>
              <a:t>1) Zn dust, H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SO</a:t>
            </a:r>
            <a:r>
              <a:rPr lang="en-US" sz="1100" baseline="-25000" dirty="0" smtClean="0"/>
              <a:t>4</a:t>
            </a:r>
            <a:endParaRPr lang="en-US" sz="11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6813378" y="38100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80%</a:t>
            </a:r>
            <a:endParaRPr lang="en-US" sz="11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324600" y="3429000"/>
            <a:ext cx="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4876800" y="4114800"/>
          <a:ext cx="3052763" cy="1701800"/>
        </p:xfrm>
        <a:graphic>
          <a:graphicData uri="http://schemas.openxmlformats.org/presentationml/2006/ole">
            <p:oleObj spid="_x0000_s35844" name="CS ChemDraw Drawing" r:id="rId5" imgW="3052800" imgH="1701720" progId="ChemDraw.Document.6.0">
              <p:embed/>
            </p:oleObj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457200" y="4191000"/>
          <a:ext cx="3052763" cy="1701800"/>
        </p:xfrm>
        <a:graphic>
          <a:graphicData uri="http://schemas.openxmlformats.org/presentationml/2006/ole">
            <p:oleObj spid="_x0000_s35845" name="CS ChemDraw Drawing" r:id="rId6" imgW="3052800" imgH="1701720" progId="ChemDraw.Document.6.0">
              <p:embed/>
            </p:oleObj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H="1">
            <a:off x="3276600" y="4876800"/>
            <a:ext cx="137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429000" y="4419600"/>
            <a:ext cx="12507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100" dirty="0" err="1" smtClean="0"/>
              <a:t>NaOMe</a:t>
            </a:r>
            <a:endParaRPr lang="en-US" sz="1100" dirty="0" smtClean="0"/>
          </a:p>
          <a:p>
            <a:pPr marL="342900" indent="-342900"/>
            <a:r>
              <a:rPr lang="en-US" sz="1100" dirty="0" smtClean="0"/>
              <a:t>epimerization</a:t>
            </a:r>
            <a:endParaRPr 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3765378" y="4953000"/>
            <a:ext cx="4299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85</a:t>
            </a:r>
            <a:r>
              <a:rPr lang="en-US" sz="1100" dirty="0" smtClean="0"/>
              <a:t>%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369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CS ChemDraw Drawing</vt:lpstr>
      <vt:lpstr>Enantioselective Total Synthesis of (-)-Strychnine</vt:lpstr>
      <vt:lpstr>Larry Overman</vt:lpstr>
      <vt:lpstr>Strychnine</vt:lpstr>
      <vt:lpstr>Synthetic rationale</vt:lpstr>
      <vt:lpstr>Synthesis of the aza-Cope-Mannich substrate</vt:lpstr>
      <vt:lpstr>Synthesis of the aza-Cope-Mannich substrate</vt:lpstr>
      <vt:lpstr>Synthesis of the aza-Cope-Mannich substrate</vt:lpstr>
      <vt:lpstr>Aza-Cope-Mannich Reaction</vt:lpstr>
      <vt:lpstr>More rings…</vt:lpstr>
      <vt:lpstr>More rings…</vt:lpstr>
      <vt:lpstr>The Final product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Enantioselective Total Synthesis of (-)-Strychnine</dc:title>
  <dc:creator>Owner</dc:creator>
  <cp:lastModifiedBy>Bryan</cp:lastModifiedBy>
  <cp:revision>40</cp:revision>
  <dcterms:created xsi:type="dcterms:W3CDTF">2012-02-21T04:05:08Z</dcterms:created>
  <dcterms:modified xsi:type="dcterms:W3CDTF">2012-02-21T19:39:57Z</dcterms:modified>
</cp:coreProperties>
</file>