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58" r:id="rId2"/>
    <p:sldId id="261" r:id="rId3"/>
    <p:sldId id="327" r:id="rId4"/>
    <p:sldId id="262" r:id="rId5"/>
    <p:sldId id="263" r:id="rId6"/>
    <p:sldId id="264" r:id="rId7"/>
    <p:sldId id="268" r:id="rId8"/>
    <p:sldId id="328" r:id="rId9"/>
    <p:sldId id="329" r:id="rId10"/>
    <p:sldId id="269" r:id="rId11"/>
    <p:sldId id="270" r:id="rId12"/>
    <p:sldId id="271" r:id="rId13"/>
    <p:sldId id="345" r:id="rId14"/>
    <p:sldId id="272" r:id="rId15"/>
    <p:sldId id="330" r:id="rId16"/>
    <p:sldId id="331" r:id="rId17"/>
    <p:sldId id="332" r:id="rId18"/>
    <p:sldId id="273" r:id="rId19"/>
    <p:sldId id="346" r:id="rId20"/>
    <p:sldId id="333" r:id="rId21"/>
    <p:sldId id="277" r:id="rId22"/>
    <p:sldId id="281" r:id="rId23"/>
    <p:sldId id="282" r:id="rId24"/>
    <p:sldId id="335" r:id="rId25"/>
    <p:sldId id="283" r:id="rId26"/>
    <p:sldId id="334" r:id="rId27"/>
    <p:sldId id="284" r:id="rId28"/>
    <p:sldId id="336" r:id="rId29"/>
    <p:sldId id="337" r:id="rId30"/>
    <p:sldId id="285" r:id="rId31"/>
    <p:sldId id="290" r:id="rId32"/>
    <p:sldId id="291" r:id="rId33"/>
    <p:sldId id="340" r:id="rId34"/>
    <p:sldId id="339" r:id="rId35"/>
    <p:sldId id="341" r:id="rId36"/>
    <p:sldId id="292" r:id="rId37"/>
    <p:sldId id="342" r:id="rId38"/>
    <p:sldId id="293" r:id="rId39"/>
    <p:sldId id="294" r:id="rId40"/>
    <p:sldId id="299" r:id="rId41"/>
    <p:sldId id="302" r:id="rId42"/>
    <p:sldId id="308" r:id="rId43"/>
    <p:sldId id="309" r:id="rId44"/>
    <p:sldId id="310" r:id="rId45"/>
    <p:sldId id="343" r:id="rId46"/>
    <p:sldId id="347" r:id="rId47"/>
    <p:sldId id="348" r:id="rId48"/>
    <p:sldId id="311" r:id="rId49"/>
    <p:sldId id="312" r:id="rId50"/>
    <p:sldId id="316" r:id="rId51"/>
    <p:sldId id="317" r:id="rId52"/>
    <p:sldId id="318" r:id="rId53"/>
    <p:sldId id="319" r:id="rId54"/>
    <p:sldId id="320" r:id="rId55"/>
    <p:sldId id="324" r:id="rId56"/>
    <p:sldId id="344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2512" autoAdjust="0"/>
  </p:normalViewPr>
  <p:slideViewPr>
    <p:cSldViewPr>
      <p:cViewPr varScale="1">
        <p:scale>
          <a:sx n="122" d="100"/>
          <a:sy n="122" d="100"/>
        </p:scale>
        <p:origin x="-11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234E-BA55-4F7F-B0A6-4B9F88900FDC}" type="datetimeFigureOut">
              <a:rPr lang="en-US" smtClean="0"/>
              <a:pPr/>
              <a:t>2/8/12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6C682-4181-456C-BF9E-C67ECE3B7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1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C4F0B-2C33-4392-84C4-1F61DDC41783}" type="slidenum">
              <a:rPr lang="en-US"/>
              <a:pPr/>
              <a:t>16</a:t>
            </a:fld>
            <a:endParaRPr lang="en-US"/>
          </a:p>
        </p:txBody>
      </p:sp>
      <p:sp>
        <p:nvSpPr>
          <p:cNvPr id="154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07C93-F085-466E-98D3-FFAE38EE385C}" type="slidenum">
              <a:rPr lang="en-US"/>
              <a:pPr/>
              <a:t>45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1A6EF-9349-457A-A716-6B54F67EA312}" type="slidenum">
              <a:rPr lang="en-US"/>
              <a:pPr/>
              <a:t>17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AC2C9-EBC5-497A-BD4D-4D07A3BF22F9}" type="slidenum">
              <a:rPr lang="en-US"/>
              <a:pPr/>
              <a:t>24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64B9-AA40-4F21-A983-32BD2109C8D1}" type="slidenum">
              <a:rPr lang="en-US"/>
              <a:pPr/>
              <a:t>26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361F5-48B7-42AA-A7BA-DB6F61D2E9CC}" type="slidenum">
              <a:rPr lang="en-US"/>
              <a:pPr/>
              <a:t>28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7633B-1865-448D-81E3-36199432E66D}" type="slidenum">
              <a:rPr lang="en-US"/>
              <a:pPr/>
              <a:t>29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FE86D-789E-48E0-ABE2-42290C98EA08}" type="slidenum">
              <a:rPr lang="en-US"/>
              <a:pPr/>
              <a:t>33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5B479-8BD7-486D-BCF5-6DEB5A0DBEAF}" type="slidenum">
              <a:rPr lang="en-US"/>
              <a:pPr/>
              <a:t>35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1F083-FA7E-4000-BE66-000FBEF0F704}" type="slidenum">
              <a:rPr lang="en-US"/>
              <a:pPr/>
              <a:t>37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0"/>
            <a:ext cx="21605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3293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0"/>
            <a:ext cx="210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hyperlink" Target="http://www.cshlpress.com/default.tpl?action=full&amp;cart=124102639014778636&amp;--eqskudatarq=713&amp;newtitle=Untangling%20the%20Double%20HelixDNA%20Entanglement%20and%20the%20Action%20of%20the%20DNA%20Topoisomerases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6_Fig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629400" cy="5226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STRUCTURE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9600"/>
            <a:ext cx="6096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is composed of polynucleotide chains</a:t>
            </a:r>
            <a:endParaRPr lang="en-US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39633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helical structure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06_Figure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548687" cy="4511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Hydrogen bonding is important for specificity of base pairing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A:C incompatibility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06_Figure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4279900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Base can flip out from the double helix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06_Figur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48687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6858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is usually a right-handed double helix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t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6781800" cy="4834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09600"/>
            <a:ext cx="129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Rotini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double helix has minor and major grooves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5791200" cy="518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06_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4648200" cy="56475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792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major groove is rich in chemical information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051" descr="07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6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2" name="Text Box 2052"/>
          <p:cNvSpPr txBox="1">
            <a:spLocks noChangeArrowheads="1"/>
          </p:cNvSpPr>
          <p:nvPr/>
        </p:nvSpPr>
        <p:spPr bwMode="auto">
          <a:xfrm>
            <a:off x="0" y="35814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 DNA recognition code.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edge of each base pair, seen here looking directly at the major or minor groove, contains a distinctive pattern of hydrogen bond donors, hydrogen bond acceptors, and methyl groups. From the major groove, each of the four base-pair configurations projects a unique pattern of features. From the minor groove, however, the patterns are similar for G–C and C–G as well as for A–T and T–A.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2051" descr="07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51641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6" name="Text Box 2052"/>
          <p:cNvSpPr txBox="1">
            <a:spLocks noChangeArrowheads="1"/>
          </p:cNvSpPr>
          <p:nvPr/>
        </p:nvSpPr>
        <p:spPr bwMode="auto">
          <a:xfrm>
            <a:off x="5562600" y="609600"/>
            <a:ext cx="3124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binding of a gene regulatory protein to the major groove of DNA.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Only a single contact is shown. Typically, the protein-DNA interface would consist of 10 to 20 such contacts, involving different amino acids, each contributing to the strength of the protein–DNA interaction.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6_Figur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38271" cy="51816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8200"/>
            <a:ext cx="4352925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792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double helix exists in multiple conformations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exander R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2743200" cy="37376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41910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CAMBRIDGE, Mass.-- Massachusetts Institute of Technology scientist </a:t>
            </a:r>
            <a:r>
              <a:rPr lang="en-US" dirty="0" smtClean="0">
                <a:solidFill>
                  <a:srgbClr val="FF0000"/>
                </a:solidFill>
              </a:rPr>
              <a:t>Alexander Rich</a:t>
            </a:r>
            <a:r>
              <a:rPr lang="en-US" dirty="0" smtClean="0"/>
              <a:t>, best known for his discovery of </a:t>
            </a:r>
            <a:r>
              <a:rPr lang="en-US" dirty="0" smtClean="0">
                <a:solidFill>
                  <a:srgbClr val="FF0000"/>
                </a:solidFill>
              </a:rPr>
              <a:t>left-handed DNA or Z-DNA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three-dimensional structure of transfer RNA, </a:t>
            </a:r>
            <a:r>
              <a:rPr lang="en-US" dirty="0" smtClean="0"/>
              <a:t>is the recipient of the $250,000 Bower Award for Achievement in Science.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6_Figur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36525"/>
            <a:ext cx="7761287" cy="65849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" y="0"/>
            <a:ext cx="4070350" cy="457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Formation of Nucleotides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06_Tabl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054100"/>
            <a:ext cx="8548687" cy="474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06_Fig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48687" cy="5541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propeller twist between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base pairs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06_Fig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44220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can sometimes form a left-handed helix (Z DNA)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06_Fig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643" y="1295400"/>
            <a:ext cx="400435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06_Figur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54440"/>
            <a:ext cx="6324600" cy="5903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strands can separate (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reassociate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(hybridization)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62000" y="0"/>
            <a:ext cx="746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of DNA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DNA is heated to 80+ degrees Celsius,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absorbance (260 nm)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increases by 30-40%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hyperchromic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shift reflects the unwinding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DNA double helix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Stacked base pairs in native DNA absorb less light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lowered, the absorbance drops, reflecting the re-establishment of stacking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3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3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06_Figure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202487" cy="55473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curve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0" name="Picture 4" descr="GA1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09600"/>
            <a:ext cx="5791200" cy="4475163"/>
          </a:xfrm>
          <a:prstGeom prst="rect">
            <a:avLst/>
          </a:prstGeom>
          <a:noFill/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3071813" cy="442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06_Figur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329451" cy="5653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depends on G+C %, and Salt concentration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28600" y="990600"/>
            <a:ext cx="7543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duplex DNA,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per turn of helix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Circular DNA sometimes has more or less than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per turn - 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supercoiled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state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Enzymes called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gyrases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can introduce or remove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supercoils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supercoiling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promote DNA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denaturation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 TOPOLOGY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89365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38" y="379413"/>
            <a:ext cx="531653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06_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766763"/>
            <a:ext cx="8548687" cy="532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06_Figure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848600" cy="42879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Linking # is an invariant topological property of covalently closed, circular DNA (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cccDNA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); Linking # is composed of Twist &amp; Writhe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L: Linking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#;   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Twist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#;  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Writhe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   L=T+W;   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 changed as long as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used, and there is no nicks in DNA.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06_Figure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94842"/>
            <a:ext cx="6172200" cy="4239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Lk</a:t>
            </a: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is the linking # of a fully relaxed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cccDNA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under physiological conditions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Relaxing DNA with </a:t>
            </a:r>
            <a:r>
              <a:rPr lang="en-US" dirty="0" err="1" smtClean="0"/>
              <a:t>Dnase</a:t>
            </a:r>
            <a:r>
              <a:rPr lang="en-US" dirty="0" smtClean="0"/>
              <a:t> I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06_Figure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176713" cy="36337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in cells is negatively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supercoiled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06_Figur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953000" cy="2705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257800"/>
            <a:ext cx="883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Superhelical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density: 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LK/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Lko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925638"/>
            <a:ext cx="8535987" cy="300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Nucleosomes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introduce negative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supercoiling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in Eukaryotes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943600" cy="458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4146550" cy="6097587"/>
          </a:xfrm>
          <a:prstGeom prst="rect">
            <a:avLst/>
          </a:prstGeom>
          <a:noFill/>
        </p:spPr>
      </p:pic>
      <p:pic>
        <p:nvPicPr>
          <p:cNvPr id="3" name="Picture 3" descr="06_Figure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810000" cy="208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06_Figure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80337" cy="5010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can relax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supercoiled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DNA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815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Changing the linking #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5374407" cy="5259387"/>
          </a:xfrm>
          <a:prstGeom prst="rect">
            <a:avLst/>
          </a:prstGeom>
          <a:noFill/>
        </p:spPr>
      </p:pic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0" y="0"/>
            <a:ext cx="82503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makes a double-stranded break, allows another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Double-stranded DNA (from the same or other molecule) to pass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Through.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Requires ATP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06_Figure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48687" cy="4835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Mechanism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topoisomerase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06_Figure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4038600" cy="53986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Prokaryotes have a special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topo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II (DNA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Gyrase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that introduces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supercoils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into DNA;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also unknot and disentangle DNA molecules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one circle carry a nick or gap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0"/>
            <a:ext cx="4527550" cy="9906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Structure of polynucleotide polymer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06_Figur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273550" cy="658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06_Figur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467600" cy="5447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use a covalent protein-DNA linkage to cleave and rejoin strands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06_Figure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590363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Model for the reaction cycle catalyzed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Topo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06_Figure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4367046" cy="5594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topoisomers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can be separated by gel electrophoresis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06_Figure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157663" cy="485933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153" y="1219200"/>
            <a:ext cx="429584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06_Figur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48687" cy="5730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0"/>
            <a:ext cx="5791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Ethidium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ions cause DNA to unwind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4" name="Picture 4" descr="GA12_16"/>
          <p:cNvPicPr>
            <a:picLocks noChangeAspect="1" noChangeArrowheads="1"/>
          </p:cNvPicPr>
          <p:nvPr/>
        </p:nvPicPr>
        <p:blipFill>
          <a:blip r:embed="rId3" cstate="print"/>
          <a:srcRect t="13132" b="12122"/>
          <a:stretch>
            <a:fillRect/>
          </a:stretch>
        </p:blipFill>
        <p:spPr bwMode="auto">
          <a:xfrm>
            <a:off x="1600200" y="381000"/>
            <a:ext cx="58293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Nicholas Robert Cozzarel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2514600" cy="3394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0" y="3962400"/>
            <a:ext cx="32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Nicholas Robert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Cozzarelli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 editor-in-chief of the journal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Proceedings of the National Academy of Sciences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 and a</a:t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professor of molecular and cell biology at the University of California, Berkeley.</a:t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Courtesy of UC Berkeley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 descr="Research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2857500" cy="2971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200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Jim Wang shown here with his wife Sophia in Spain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4953000" cy="251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Forty-one years ago, Jim Wang discovered the first of a family of enzymes crucial to the disentanglement of DNA strands or double helices during various cellular processes involving DNA, including replication, transcription, and repair.  He coined the term “DNA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topoisomerases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 to describe the enzymes, and has been a leader in the field ever since. 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Now, the emeritus Mallinckrodt Professor of Biochemistry and Molecular Biology, who retired from MCB and Harvard in 2005, has written 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Untangling the Double Helix: DNA Entanglement and the Action of the DNA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Topoisomerases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(Cold Spring Harbor Laboratory Press, 2009)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cb.harvard.edu/newsevents/news/Images/james_c_wang_0_5-4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4114800" cy="5777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06_Figure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5029200" cy="49512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 STRUCTURE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362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Structural features of RNA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 contains Ribose and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uracil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is usually single-stranded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06_Figure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27125"/>
            <a:ext cx="3205311" cy="5730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 chains fold back on themselves to form local regions of double helix similar to A-form DNA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06_Figur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2790"/>
            <a:ext cx="7772400" cy="5255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Each base has its preferred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tautomeric</a:t>
            </a:r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form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990600"/>
            <a:ext cx="464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Pyrimidine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06_Figur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102469" cy="3810000"/>
          </a:xfrm>
          <a:prstGeom prst="rect">
            <a:avLst/>
          </a:prstGeom>
          <a:noFill/>
        </p:spPr>
      </p:pic>
      <p:pic>
        <p:nvPicPr>
          <p:cNvPr id="4" name="Picture 3" descr="06_Figure3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398837" cy="38650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C(UUCG)G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Tetraloop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06_Figure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889125"/>
            <a:ext cx="8548687" cy="3078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Pseudoknot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06_Figure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932737" cy="46845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Many non-W-C base pairs involved in the formation of RNA tertiary structures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06_Figure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48687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 can fold up into complex tertiary structures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06_Figure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400800" cy="44145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Some RNAs are enzymes (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Ribozymes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Rnase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P, RNA Self-splicing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 hammerhead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ribozyme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cleaves RNA by the formation of a 2’, 3’ cyclic phosphate 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06_Figure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713" y="1084263"/>
            <a:ext cx="4090987" cy="468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685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Did life evolve from an RNA world?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6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610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06_Figur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22422"/>
            <a:ext cx="5638800" cy="5935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tautomers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 are frequent sources of errors during DNA synthesis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06_Figur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437965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two strands of the double helix are held together by base pairing in an anti-parallel orientation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A:T &amp; G:C base pairs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29" descr="figure 4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648200" cy="420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two chains of the double helix have complementary sequences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1" descr="figure 4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38200"/>
            <a:ext cx="4419600" cy="5778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is a complementary sequence?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617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5’ATCGG, TGCAA, CCGCG, TAAGT 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667001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dirty="0" smtClean="0"/>
              <a:t>5’ TAGCC, ACGTT, GGCGC, ATTCA 3’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(2) 5’ TGAAT, GCGCC, AACGT, GGCTA 3’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(3) 5’ ACTTA, CGCGG, TTGCA, CCGAT 3’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son_TEMP">
  <a:themeElements>
    <a:clrScheme name="Wats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tson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Wats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HD:Users:vbrucja:Desktop:WATSON_IMAGE_PRES:Watson_TEMP.pot</Template>
  <TotalTime>379</TotalTime>
  <Words>901</Words>
  <Application>Microsoft Macintosh PowerPoint</Application>
  <PresentationFormat>On-screen Show (4:3)</PresentationFormat>
  <Paragraphs>93</Paragraphs>
  <Slides>56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Watson_TEMP</vt:lpstr>
      <vt:lpstr>PowerPoint Presentation</vt:lpstr>
      <vt:lpstr>Formation of Nucleotides</vt:lpstr>
      <vt:lpstr>PowerPoint Presentation</vt:lpstr>
      <vt:lpstr>Structure of polynucleotide polymer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06_Figure01.jpg</dc:title>
  <dc:creator>James Bruce</dc:creator>
  <cp:lastModifiedBy>Jen Durkin</cp:lastModifiedBy>
  <cp:revision>84</cp:revision>
  <dcterms:created xsi:type="dcterms:W3CDTF">2008-01-29T03:14:14Z</dcterms:created>
  <dcterms:modified xsi:type="dcterms:W3CDTF">2012-02-08T16:54:41Z</dcterms:modified>
</cp:coreProperties>
</file>