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4" r:id="rId4"/>
    <p:sldId id="265" r:id="rId5"/>
    <p:sldId id="256" r:id="rId6"/>
    <p:sldId id="266" r:id="rId7"/>
    <p:sldId id="257" r:id="rId8"/>
    <p:sldId id="267" r:id="rId9"/>
    <p:sldId id="260" r:id="rId10"/>
    <p:sldId id="261" r:id="rId11"/>
    <p:sldId id="268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314"/>
    <p:restoredTop sz="88537"/>
  </p:normalViewPr>
  <p:slideViewPr>
    <p:cSldViewPr snapToGrid="0" snapToObjects="1">
      <p:cViewPr varScale="1">
        <p:scale>
          <a:sx n="58" d="100"/>
          <a:sy n="58" d="100"/>
        </p:scale>
        <p:origin x="319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0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3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3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0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6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78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F75A-C135-C54B-BC38-29C515E25A67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B13A-5F27-E04E-BE60-BE771F7E2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3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34434" y="1277236"/>
            <a:ext cx="760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Remember the equation for variance, which is: 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373956" y="2341851"/>
                <a:ext cx="2566274" cy="8455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̿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956" y="2341851"/>
                <a:ext cx="2566274" cy="8455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29929" y="3654301"/>
                <a:ext cx="10540183" cy="21391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The numerator in this equation is referred to as the </a:t>
                </a:r>
                <a:r>
                  <a:rPr lang="en-US" sz="2800" dirty="0" smtClean="0"/>
                  <a:t>Total sum </a:t>
                </a:r>
                <a:r>
                  <a:rPr lang="en-US" sz="2800" dirty="0" smtClean="0"/>
                  <a:t>of squares, or </a:t>
                </a:r>
                <a:r>
                  <a:rPr lang="en-US" sz="2800" dirty="0" smtClean="0"/>
                  <a:t>SS</a:t>
                </a:r>
                <a:r>
                  <a:rPr lang="en-US" sz="2800" baseline="-25000" dirty="0" smtClean="0"/>
                  <a:t>T</a:t>
                </a:r>
              </a:p>
              <a:p>
                <a:endParaRPr lang="en-US" sz="2800" baseline="-25000" dirty="0" smtClean="0"/>
              </a:p>
              <a:p>
                <a:r>
                  <a:rPr lang="en-US" sz="2800" dirty="0" smtClean="0"/>
                  <a:t>The term </a:t>
                </a:r>
                <a14:m>
                  <m:oMath xmlns:m="http://schemas.openxmlformats.org/officeDocument/2006/math">
                    <m:acc>
                      <m:accPr>
                        <m:chr m:val="̿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sz="2800" dirty="0" smtClean="0"/>
                  <a:t> refers to the grand mean (mean of all scores)</a:t>
                </a:r>
              </a:p>
              <a:p>
                <a:r>
                  <a:rPr lang="en-US" sz="2800" dirty="0" smtClean="0"/>
                  <a:t>N refers to the total number of subjects</a:t>
                </a:r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929" y="3654301"/>
                <a:ext cx="10540183" cy="2139112"/>
              </a:xfrm>
              <a:prstGeom prst="rect">
                <a:avLst/>
              </a:prstGeom>
              <a:blipFill>
                <a:blip r:embed="rId3"/>
                <a:stretch>
                  <a:fillRect l="-1157" t="-2564" b="-7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18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6773" y="901313"/>
            <a:ext cx="108924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the numbers were randomly assigned to each group, the expected ratio of MS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/MS</a:t>
            </a:r>
            <a:r>
              <a:rPr lang="en-US" sz="2000" baseline="-25000" dirty="0" smtClean="0"/>
              <a:t>W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(referred to as the F-ratio) would be around 1.00.  This is because we would expect the variance</a:t>
            </a:r>
          </a:p>
          <a:p>
            <a:r>
              <a:rPr lang="en-US" sz="2000" dirty="0" smtClean="0"/>
              <a:t>within each group to be similar to the variance between each group.</a:t>
            </a:r>
          </a:p>
          <a:p>
            <a:endParaRPr lang="en-US" sz="2000" dirty="0"/>
          </a:p>
          <a:p>
            <a:r>
              <a:rPr lang="en-US" sz="2000" dirty="0" smtClean="0"/>
              <a:t>Any systematic change to the values within a group that creates a larger difference between group means </a:t>
            </a:r>
            <a:r>
              <a:rPr lang="en-US" sz="2000" dirty="0" smtClean="0"/>
              <a:t>(</a:t>
            </a:r>
            <a:r>
              <a:rPr lang="en-US" sz="2000" dirty="0" smtClean="0"/>
              <a:t>perhaps resulting from a treatment) would increase the magnitude of MS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, while the magnitude of MS</a:t>
            </a:r>
            <a:r>
              <a:rPr lang="en-US" sz="2000" baseline="-25000" dirty="0" smtClean="0"/>
              <a:t>W</a:t>
            </a:r>
            <a:r>
              <a:rPr lang="en-US" sz="2000" dirty="0" smtClean="0"/>
              <a:t> </a:t>
            </a:r>
            <a:r>
              <a:rPr lang="en-US" sz="2000" dirty="0" smtClean="0"/>
              <a:t>would </a:t>
            </a:r>
            <a:r>
              <a:rPr lang="en-US" sz="2000" dirty="0" smtClean="0"/>
              <a:t>remain relatively unchanged.</a:t>
            </a:r>
          </a:p>
          <a:p>
            <a:endParaRPr lang="en-US" sz="2000" dirty="0"/>
          </a:p>
          <a:p>
            <a:r>
              <a:rPr lang="en-US" sz="2000" dirty="0" smtClean="0"/>
              <a:t>Consequently, as the difference between group means increased, so would MS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,  along with the resulting F-ratio.</a:t>
            </a:r>
          </a:p>
          <a:p>
            <a:endParaRPr lang="en-US" sz="2000" dirty="0"/>
          </a:p>
          <a:p>
            <a:r>
              <a:rPr lang="en-US" sz="2000" dirty="0" smtClean="0"/>
              <a:t>When the F-ratio grows to a magnitude that occurs by chance less than 5% of the time, it is considered</a:t>
            </a:r>
          </a:p>
          <a:p>
            <a:r>
              <a:rPr lang="en-US" sz="2000" dirty="0" smtClean="0"/>
              <a:t>to be significant, which indicates that there’s likely a systematic difference between group means.</a:t>
            </a:r>
          </a:p>
          <a:p>
            <a:endParaRPr lang="en-US" sz="2000" dirty="0"/>
          </a:p>
          <a:p>
            <a:r>
              <a:rPr lang="en-US" sz="2000" dirty="0" smtClean="0"/>
              <a:t>It does not indicate whether two group means are different, or whether all group means are different, </a:t>
            </a:r>
          </a:p>
          <a:p>
            <a:r>
              <a:rPr lang="en-US" sz="2000" dirty="0" smtClean="0"/>
              <a:t>only that a difference exists.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478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1307" y="643916"/>
            <a:ext cx="4152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Example: Calculation of F-Ratio</a:t>
            </a:r>
            <a:endParaRPr lang="en-US" sz="2400" b="1" baseline="-25000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703891" y="1605133"/>
            <a:ext cx="109399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From our numeric example, the calculation of the F-ratio would be as follows:</a:t>
            </a:r>
          </a:p>
          <a:p>
            <a:endParaRPr lang="en-US" sz="2400" dirty="0"/>
          </a:p>
          <a:p>
            <a:r>
              <a:rPr lang="en-US" sz="2400" dirty="0" smtClean="0"/>
              <a:t>F-ratio = MS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 / MS</a:t>
            </a:r>
            <a:r>
              <a:rPr lang="en-US" sz="2400" baseline="-25000" dirty="0" smtClean="0"/>
              <a:t>W</a:t>
            </a:r>
            <a:r>
              <a:rPr lang="en-US" sz="2400" dirty="0" smtClean="0"/>
              <a:t>  =  105 / 14.17 = 7.41</a:t>
            </a:r>
          </a:p>
          <a:p>
            <a:endParaRPr lang="en-US" sz="2400" dirty="0"/>
          </a:p>
          <a:p>
            <a:r>
              <a:rPr lang="en-US" sz="2400" dirty="0" smtClean="0"/>
              <a:t>The degrees of freedom would be: (</a:t>
            </a:r>
            <a:r>
              <a:rPr lang="en-US" sz="2400" dirty="0" err="1" smtClean="0"/>
              <a:t>df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, </a:t>
            </a:r>
            <a:r>
              <a:rPr lang="en-US" sz="2400" dirty="0" err="1" smtClean="0"/>
              <a:t>df</a:t>
            </a:r>
            <a:r>
              <a:rPr lang="en-US" sz="2400" baseline="-25000" dirty="0" err="1" smtClean="0"/>
              <a:t>w</a:t>
            </a:r>
            <a:r>
              <a:rPr lang="en-US" sz="2400" dirty="0" smtClean="0"/>
              <a:t>),  or (2 , 12)</a:t>
            </a:r>
          </a:p>
          <a:p>
            <a:endParaRPr lang="en-US" sz="2400" dirty="0"/>
          </a:p>
          <a:p>
            <a:r>
              <a:rPr lang="en-US" sz="2400" dirty="0" smtClean="0"/>
              <a:t>The critical F-value associated with these degrees of freedom is 2.8068.</a:t>
            </a:r>
          </a:p>
          <a:p>
            <a:endParaRPr lang="en-US" sz="2400" dirty="0"/>
          </a:p>
          <a:p>
            <a:r>
              <a:rPr lang="en-US" sz="2400" dirty="0" smtClean="0"/>
              <a:t>Since our calculated F-ratio exceeds the critical F-ratio, we would conclude that at least one of the groups was significantly different from one or more of the other groups.  We would then need to run a post-hoc test on the data to find the exact location of the significant difference(s).</a:t>
            </a:r>
          </a:p>
        </p:txBody>
      </p:sp>
    </p:spTree>
    <p:extLst>
      <p:ext uri="{BB962C8B-B14F-4D97-AF65-F5344CB8AC3E}">
        <p14:creationId xmlns:p14="http://schemas.microsoft.com/office/powerpoint/2010/main" val="3874083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4205" y="936331"/>
            <a:ext cx="105425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Assumptions associated with ANOVA:</a:t>
            </a:r>
          </a:p>
          <a:p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Within-group variances are normally distributed (detected </a:t>
            </a:r>
            <a:r>
              <a:rPr lang="en-US" sz="2400" dirty="0"/>
              <a:t>by </a:t>
            </a:r>
            <a:r>
              <a:rPr lang="en-US" sz="2400" dirty="0" err="1"/>
              <a:t>Kolomogorov</a:t>
            </a:r>
            <a:r>
              <a:rPr lang="en-US" sz="2400" dirty="0"/>
              <a:t>-Smirnov </a:t>
            </a:r>
            <a:r>
              <a:rPr lang="en-US" sz="2400" dirty="0" smtClean="0"/>
              <a:t>test)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Within-group variances are homogenous (detected </a:t>
            </a:r>
            <a:r>
              <a:rPr lang="en-US" sz="2400" dirty="0"/>
              <a:t>by </a:t>
            </a:r>
            <a:r>
              <a:rPr lang="en-US" sz="2400" dirty="0" err="1"/>
              <a:t>Levene’s</a:t>
            </a:r>
            <a:r>
              <a:rPr lang="en-US" sz="2400" dirty="0"/>
              <a:t> statistic)</a:t>
            </a: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Between-group observations should be independent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Dependent variables should be interval or rational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/>
              <a:t>If assumption </a:t>
            </a:r>
            <a:r>
              <a:rPr lang="en-US" sz="2400" dirty="0" smtClean="0"/>
              <a:t>#1 </a:t>
            </a:r>
            <a:r>
              <a:rPr lang="en-US" sz="2400" dirty="0"/>
              <a:t>is not met (indicated by a significant </a:t>
            </a:r>
            <a:r>
              <a:rPr lang="en-US" sz="2400" dirty="0" err="1" smtClean="0"/>
              <a:t>Kolomogorov</a:t>
            </a:r>
            <a:r>
              <a:rPr lang="en-US" sz="2400" dirty="0" smtClean="0"/>
              <a:t>-Smirnov </a:t>
            </a:r>
            <a:r>
              <a:rPr lang="en-US" sz="2400" dirty="0"/>
              <a:t>test),</a:t>
            </a:r>
          </a:p>
          <a:p>
            <a:r>
              <a:rPr lang="en-US" sz="2400" dirty="0"/>
              <a:t>then </a:t>
            </a:r>
            <a:r>
              <a:rPr lang="en-US" sz="2400" dirty="0" smtClean="0"/>
              <a:t>use Brown-Forsythe </a:t>
            </a:r>
            <a:r>
              <a:rPr lang="en-US" sz="2400" dirty="0"/>
              <a:t>F or Welch’s </a:t>
            </a:r>
            <a:r>
              <a:rPr lang="en-US" sz="2400" dirty="0" smtClean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106967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1176" y="793489"/>
            <a:ext cx="105121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more than 2 groups are included in the ANOVA and a significant F-ratio is calculated,</a:t>
            </a:r>
          </a:p>
          <a:p>
            <a:r>
              <a:rPr lang="en-US" sz="2400" dirty="0" smtClean="0"/>
              <a:t>use a post-hoc test to determine where significant differences exist.</a:t>
            </a:r>
          </a:p>
          <a:p>
            <a:endParaRPr lang="en-US" sz="2400" dirty="0"/>
          </a:p>
          <a:p>
            <a:r>
              <a:rPr lang="en-US" sz="2400" dirty="0" smtClean="0"/>
              <a:t>Post-hoc tests enable you to compare all means while holding experiment-wise error constant.</a:t>
            </a:r>
          </a:p>
          <a:p>
            <a:endParaRPr lang="en-US" sz="2400" dirty="0"/>
          </a:p>
          <a:p>
            <a:r>
              <a:rPr lang="en-US" sz="2400" dirty="0" smtClean="0"/>
              <a:t>The most commonly used post-hoc tests in order of relative </a:t>
            </a:r>
            <a:r>
              <a:rPr lang="en-US" sz="2400" dirty="0" err="1" smtClean="0"/>
              <a:t>stringence</a:t>
            </a:r>
            <a:r>
              <a:rPr lang="en-US" sz="2400" dirty="0" smtClean="0"/>
              <a:t> are: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Scheffe</a:t>
            </a: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Tukey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/>
              <a:t>Bonferroni</a:t>
            </a: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Newman-</a:t>
            </a:r>
            <a:r>
              <a:rPr lang="en-US" sz="2400" dirty="0" err="1" smtClean="0"/>
              <a:t>Keuls</a:t>
            </a: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Duncan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LSD</a:t>
            </a:r>
          </a:p>
          <a:p>
            <a:pPr marL="342900" indent="-34290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218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19" y="1122387"/>
            <a:ext cx="10077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concept behind ANOVA involves partitioning the total sum of squares into component parts.</a:t>
            </a:r>
          </a:p>
          <a:p>
            <a:endParaRPr lang="en-US" sz="2800" dirty="0" smtClean="0"/>
          </a:p>
          <a:p>
            <a:r>
              <a:rPr lang="en-US" sz="2800" dirty="0" smtClean="0"/>
              <a:t>In the case of a 1-way ANOVA, there are two component parts:</a:t>
            </a:r>
          </a:p>
          <a:p>
            <a:endParaRPr lang="en-US" sz="2800" dirty="0"/>
          </a:p>
          <a:p>
            <a:r>
              <a:rPr lang="en-US" sz="2800" dirty="0" smtClean="0"/>
              <a:t>A within-group sum of squares (</a:t>
            </a:r>
            <a:r>
              <a:rPr lang="en-US" sz="2800" dirty="0" err="1" smtClean="0"/>
              <a:t>SS</a:t>
            </a:r>
            <a:r>
              <a:rPr lang="en-US" sz="2800" baseline="-25000" dirty="0" err="1" smtClean="0"/>
              <a:t>w</a:t>
            </a:r>
            <a:r>
              <a:rPr lang="en-US" sz="2800" dirty="0" smtClean="0"/>
              <a:t>), and </a:t>
            </a:r>
          </a:p>
          <a:p>
            <a:r>
              <a:rPr lang="en-US" sz="2800" dirty="0" smtClean="0"/>
              <a:t>A between-group sum of squares (SS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)</a:t>
            </a:r>
          </a:p>
          <a:p>
            <a:endParaRPr lang="en-US" sz="2800" dirty="0" smtClean="0"/>
          </a:p>
          <a:p>
            <a:r>
              <a:rPr lang="en-US" sz="2800" dirty="0" smtClean="0"/>
              <a:t>The total sum of squares equals   </a:t>
            </a:r>
            <a:r>
              <a:rPr lang="en-US" sz="2800" dirty="0" err="1" smtClean="0"/>
              <a:t>SS</a:t>
            </a:r>
            <a:r>
              <a:rPr lang="en-US" sz="2800" baseline="-25000" dirty="0" err="1" smtClean="0"/>
              <a:t>w</a:t>
            </a:r>
            <a:r>
              <a:rPr lang="en-US" sz="2800" dirty="0" smtClean="0"/>
              <a:t> + SS</a:t>
            </a:r>
            <a:r>
              <a:rPr lang="en-US" sz="2800" baseline="-25000" dirty="0" smtClean="0"/>
              <a:t>B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200765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219686" y="534247"/>
            <a:ext cx="8188565" cy="2975679"/>
            <a:chOff x="2232212" y="596877"/>
            <a:chExt cx="8188565" cy="2975679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232212" y="2638792"/>
              <a:ext cx="77186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420471" y="1692208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734235" y="2321979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048000" y="1391891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512671" y="1893913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173071" y="2263708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78489" y="2243537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303372" y="1858055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726207" y="2364561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205818" y="2023903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685430" y="2756768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853082" y="2850897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343155" y="3133285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668871" y="3395505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9251577" y="3025709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9592235" y="3464980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420471" y="1970115"/>
              <a:ext cx="18467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282453" y="2290602"/>
              <a:ext cx="1990165" cy="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839635" y="3238620"/>
              <a:ext cx="184672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2467627" y="1692208"/>
              <a:ext cx="6631" cy="9633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 flipV="1">
              <a:off x="2774576" y="2353938"/>
              <a:ext cx="6202" cy="301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 flipV="1">
              <a:off x="3095064" y="1501706"/>
              <a:ext cx="11391" cy="11538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4220135" y="2316358"/>
              <a:ext cx="0" cy="3179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348196" y="1947701"/>
              <a:ext cx="418" cy="69529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14" idx="4"/>
            </p:cNvCxnSpPr>
            <p:nvPr/>
          </p:nvCxnSpPr>
          <p:spPr>
            <a:xfrm>
              <a:off x="5773272" y="2472137"/>
              <a:ext cx="1227" cy="158329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6250488" y="2080425"/>
              <a:ext cx="4431" cy="562567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726477" y="2668044"/>
              <a:ext cx="7138" cy="11898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7889860" y="2655518"/>
              <a:ext cx="1537" cy="268671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8714853" y="2668044"/>
              <a:ext cx="3262" cy="758032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 flipV="1">
              <a:off x="9294312" y="2668044"/>
              <a:ext cx="3341" cy="408068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9640458" y="2668044"/>
              <a:ext cx="4583" cy="831583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2899098" y="596877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Group 1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681656" y="596877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Group 2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343155" y="596877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</a:rPr>
                <a:t>Group 3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Rectangle 4"/>
                <p:cNvSpPr/>
                <p:nvPr/>
              </p:nvSpPr>
              <p:spPr>
                <a:xfrm>
                  <a:off x="9988708" y="2361708"/>
                  <a:ext cx="432069" cy="5591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̿"/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oMath>
                    </m:oMathPara>
                  </a14:m>
                  <a:endParaRPr lang="en-US" sz="2800" dirty="0"/>
                </a:p>
              </p:txBody>
            </p:sp>
          </mc:Choice>
          <mc:Fallback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88708" y="2361708"/>
                  <a:ext cx="432069" cy="55919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316103" y="1791025"/>
                  <a:ext cx="38965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1"/>
                                </a:solidFill>
                                <a:latin typeface="Cambria Math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6103" y="1791025"/>
                  <a:ext cx="389657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8750" t="-5000" r="-34375"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7334625" y="2106201"/>
                  <a:ext cx="39677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n>
                                  <a:noFill/>
                                </a:ln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ln>
                                      <a:noFill/>
                                    </a:ln>
                                    <a:solidFill>
                                      <a:schemeClr val="accent4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accent4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ln>
                                  <a:noFill/>
                                </a:ln>
                                <a:solidFill>
                                  <a:schemeClr val="accent4"/>
                                </a:solidFill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ln>
                      <a:noFill/>
                    </a:ln>
                    <a:solidFill>
                      <a:schemeClr val="accent4"/>
                    </a:solidFill>
                  </a:endParaRPr>
                </a:p>
              </p:txBody>
            </p:sp>
          </mc:Choice>
          <mc:Fallback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34625" y="2106201"/>
                  <a:ext cx="396775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6923" t="-3279" r="-35385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751970" y="3047577"/>
                  <a:ext cx="39677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solidFill>
                                      <a:srgbClr val="92D050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92D050"/>
                                </a:solidFill>
                                <a:latin typeface="Cambria Math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51970" y="3047577"/>
                  <a:ext cx="396775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18462" t="-5000" r="-33846"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026132" y="4020980"/>
                <a:ext cx="6307048" cy="5027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charset="0"/>
                          </a:rPr>
                          <m:t>𝑆𝑆</m:t>
                        </m:r>
                      </m:e>
                      <m:sub>
                        <m:r>
                          <a:rPr lang="en-US" sz="2400" b="0" i="1" smtClean="0">
                            <a:latin typeface="Cambria Math" charset="0"/>
                          </a:rPr>
                          <m:t>𝑇</m:t>
                        </m:r>
                      </m:sub>
                    </m:sSub>
                    <m:r>
                      <a:rPr lang="en-US" sz="2400" b="0" i="1" smtClean="0">
                        <a:latin typeface="Cambria Math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is-I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s-I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charset="0"/>
                                  </a:rPr>
                                  <m:t>𝑋</m:t>
                                </m:r>
                                <m:r>
                                  <a:rPr lang="en-US" sz="2400" b="0" i="1" smtClean="0">
                                    <a:latin typeface="Cambria Math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̿"/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0" i="1" smtClean="0">
                                        <a:latin typeface="Cambria Math" charset="0"/>
                                      </a:rPr>
                                      <m:t>𝑋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sz="2400" dirty="0" smtClean="0"/>
                  <a:t>,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h𝑒𝑟𝑒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̿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𝑡h𝑒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𝑔𝑟𝑎𝑛𝑑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𝑚𝑒𝑎𝑛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132" y="4020980"/>
                <a:ext cx="6307048" cy="502702"/>
              </a:xfrm>
              <a:prstGeom prst="rect">
                <a:avLst/>
              </a:prstGeom>
              <a:blipFill>
                <a:blip r:embed="rId6"/>
                <a:stretch>
                  <a:fillRect b="-32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72055" y="5424299"/>
            <a:ext cx="10131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There are a total of N-1 degrees of freedom.  For the chart above, </a:t>
            </a:r>
            <a:r>
              <a:rPr lang="en-US" sz="2400" dirty="0" err="1" smtClean="0"/>
              <a:t>df</a:t>
            </a:r>
            <a:r>
              <a:rPr lang="en-US" sz="2400" dirty="0" smtClean="0"/>
              <a:t> = 15-1 = 14</a:t>
            </a:r>
            <a:endParaRPr lang="en-US" sz="2400" dirty="0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3557392" y="1954732"/>
            <a:ext cx="3224" cy="625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208986" y="2282929"/>
            <a:ext cx="6006" cy="29743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8378738" y="2592888"/>
            <a:ext cx="1174" cy="584755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11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459711"/>
              </p:ext>
            </p:extLst>
          </p:nvPr>
        </p:nvGraphicFramePr>
        <p:xfrm>
          <a:off x="1552507" y="1752889"/>
          <a:ext cx="3446029" cy="2375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426">
                  <a:extLst>
                    <a:ext uri="{9D8B030D-6E8A-4147-A177-3AD203B41FA5}">
                      <a16:colId xmlns:a16="http://schemas.microsoft.com/office/drawing/2014/main" val="2719837570"/>
                    </a:ext>
                  </a:extLst>
                </a:gridCol>
                <a:gridCol w="1168679">
                  <a:extLst>
                    <a:ext uri="{9D8B030D-6E8A-4147-A177-3AD203B41FA5}">
                      <a16:colId xmlns:a16="http://schemas.microsoft.com/office/drawing/2014/main" val="1897669610"/>
                    </a:ext>
                  </a:extLst>
                </a:gridCol>
                <a:gridCol w="1134924">
                  <a:extLst>
                    <a:ext uri="{9D8B030D-6E8A-4147-A177-3AD203B41FA5}">
                      <a16:colId xmlns:a16="http://schemas.microsoft.com/office/drawing/2014/main" val="1080501635"/>
                    </a:ext>
                  </a:extLst>
                </a:gridCol>
              </a:tblGrid>
              <a:tr h="229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</a:t>
                      </a:r>
                      <a:r>
                        <a:rPr lang="en-US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a</a:t>
                      </a:r>
                      <a:r>
                        <a:rPr lang="en-US" sz="2400" baseline="-250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6696529"/>
                  </a:ext>
                </a:extLst>
              </a:tr>
              <a:tr h="229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221806"/>
                  </a:ext>
                </a:extLst>
              </a:tr>
              <a:tr h="229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1994774"/>
                  </a:ext>
                </a:extLst>
              </a:tr>
              <a:tr h="229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1004279"/>
                  </a:ext>
                </a:extLst>
              </a:tr>
              <a:tr h="229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5306467"/>
                  </a:ext>
                </a:extLst>
              </a:tr>
              <a:tr h="2292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160011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690655" y="2683499"/>
                <a:ext cx="3443763" cy="845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̿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655" y="2683499"/>
                <a:ext cx="3443763" cy="8455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690655" y="3973965"/>
                <a:ext cx="2319289" cy="741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655" y="3973965"/>
                <a:ext cx="2319289" cy="7411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801392" y="5346944"/>
                <a:ext cx="3453766" cy="6119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𝑆𝑆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380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2400" dirty="0" smtClean="0"/>
                  <a:t> = 27.14 </a:t>
                </a:r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1392" y="5346944"/>
                <a:ext cx="3453766" cy="611962"/>
              </a:xfrm>
              <a:prstGeom prst="rect">
                <a:avLst/>
              </a:prstGeom>
              <a:blipFill>
                <a:blip r:embed="rId4"/>
                <a:stretch>
                  <a:fillRect r="-4417" b="-12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511835" y="518926"/>
            <a:ext cx="5041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Example: Calculation of Total Variance</a:t>
            </a:r>
            <a:endParaRPr lang="en-US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690655" y="1593453"/>
                <a:ext cx="2868286" cy="714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̿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655" y="1593453"/>
                <a:ext cx="2868286" cy="71404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35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232212" y="596877"/>
            <a:ext cx="8174690" cy="2975679"/>
            <a:chOff x="2232212" y="596877"/>
            <a:chExt cx="8174690" cy="2975679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232212" y="2638792"/>
              <a:ext cx="77186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420471" y="1692208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734235" y="2321979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048000" y="1391891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512671" y="1893913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173071" y="2263708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78489" y="2243537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303372" y="1858055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726207" y="2364561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205818" y="2023903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685430" y="2756768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853082" y="2850897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343155" y="3133285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668871" y="3395505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9251577" y="3025709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9592235" y="3464980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420471" y="1970115"/>
              <a:ext cx="18467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282453" y="2290602"/>
              <a:ext cx="1990165" cy="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839635" y="3238620"/>
              <a:ext cx="184672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2474258" y="1692208"/>
              <a:ext cx="0" cy="2734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767853" y="1965630"/>
              <a:ext cx="6723" cy="4639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3088341" y="1501705"/>
              <a:ext cx="6723" cy="4639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4220135" y="1965630"/>
              <a:ext cx="0" cy="3179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348196" y="1947701"/>
              <a:ext cx="2240" cy="34290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773271" y="2297325"/>
              <a:ext cx="0" cy="103504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6251389" y="2080425"/>
              <a:ext cx="3530" cy="21690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732494" y="2297325"/>
              <a:ext cx="1120" cy="489699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7900146" y="2894439"/>
              <a:ext cx="2240" cy="342901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8714853" y="3237340"/>
              <a:ext cx="1082" cy="188736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9297521" y="3076112"/>
              <a:ext cx="132" cy="161228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9638218" y="3237340"/>
              <a:ext cx="2240" cy="262287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2899098" y="596877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Group 1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681656" y="596877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Group 2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367986" y="635529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</a:rPr>
                <a:t>Group 3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Rectangle 4"/>
                <p:cNvSpPr/>
                <p:nvPr/>
              </p:nvSpPr>
              <p:spPr>
                <a:xfrm>
                  <a:off x="9974833" y="2368610"/>
                  <a:ext cx="432069" cy="5591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̿"/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oMath>
                    </m:oMathPara>
                  </a14:m>
                  <a:endParaRPr lang="en-US" sz="2800" dirty="0"/>
                </a:p>
              </p:txBody>
            </p:sp>
          </mc:Choice>
          <mc:Fallback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4833" y="2368610"/>
                  <a:ext cx="432069" cy="55919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316103" y="1777869"/>
                  <a:ext cx="38965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1"/>
                                </a:solidFill>
                                <a:latin typeface="Cambria Math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6103" y="1777869"/>
                  <a:ext cx="389657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7188" t="-5000" r="-35938"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7334625" y="2093045"/>
                  <a:ext cx="39677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n>
                                  <a:noFill/>
                                </a:ln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ln>
                                      <a:noFill/>
                                    </a:ln>
                                    <a:solidFill>
                                      <a:schemeClr val="accent4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accent4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ln>
                                  <a:noFill/>
                                </a:ln>
                                <a:solidFill>
                                  <a:schemeClr val="accent4"/>
                                </a:solidFill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ln>
                      <a:noFill/>
                    </a:ln>
                    <a:solidFill>
                      <a:schemeClr val="accent4"/>
                    </a:solidFill>
                  </a:endParaRPr>
                </a:p>
              </p:txBody>
            </p:sp>
          </mc:Choice>
          <mc:Fallback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34625" y="2093045"/>
                  <a:ext cx="396775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6923" t="-3279" r="-35385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751970" y="3047578"/>
                  <a:ext cx="39677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solidFill>
                                      <a:srgbClr val="92D050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92D050"/>
                                </a:solidFill>
                                <a:latin typeface="Cambria Math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51970" y="3047578"/>
                  <a:ext cx="396775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18462" t="-4918" r="-33846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676726" y="4025183"/>
                <a:ext cx="9246442" cy="906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charset="0"/>
                            </a:rPr>
                            <m:t>𝑤</m:t>
                          </m:r>
                        </m:sub>
                      </m:sSub>
                      <m:r>
                        <a:rPr lang="en-US" sz="2000" b="0" i="1" smtClean="0">
                          <a:latin typeface="Cambria Math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is-I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is-IS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charset="0"/>
                                </a:rPr>
                                <m:t>𝑗</m:t>
                              </m:r>
                              <m:r>
                                <a:rPr lang="en-US" sz="2000" b="0" i="1" smtClean="0">
                                  <a:latin typeface="Cambria Math" charset="0"/>
                                </a:rPr>
                                <m:t>=</m:t>
                              </m:r>
                              <m:r>
                                <a:rPr lang="en-US" sz="20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is-I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is-IS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0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b="0" i="1" smtClean="0">
                                              <a:latin typeface="Cambria Math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 charset="0"/>
                                            </a:rPr>
                                            <m:t>𝑖𝑗</m:t>
                                          </m:r>
                                        </m:sub>
                                      </m:sSub>
                                      <m:r>
                                        <a:rPr lang="en-US" sz="2000" b="0" i="1" smtClean="0">
                                          <a:latin typeface="Cambria Math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000" b="0" i="1" smtClean="0">
                                                  <a:latin typeface="Cambria Math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𝑒𝑟𝑒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=#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𝑠𝑢𝑏𝑗𝑒𝑐𝑡𝑠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𝑒𝑎𝑐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𝑔𝑟𝑜𝑢𝑝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=#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𝑔𝑟𝑜𝑢𝑝𝑠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726" y="4025183"/>
                <a:ext cx="9246442" cy="9065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10557" y="5345050"/>
            <a:ext cx="109339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Since each group has n-1 degrees of freedom, the total degrees of freedom associated</a:t>
            </a:r>
          </a:p>
          <a:p>
            <a:r>
              <a:rPr lang="en-US" sz="2400" dirty="0" smtClean="0"/>
              <a:t>With the SS</a:t>
            </a:r>
            <a:r>
              <a:rPr lang="en-US" sz="2400" baseline="-25000" dirty="0" smtClean="0"/>
              <a:t>W</a:t>
            </a:r>
            <a:r>
              <a:rPr lang="en-US" sz="2400" dirty="0" smtClean="0"/>
              <a:t> is k(n-1), or 3(5-1) = 12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332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9476678"/>
                  </p:ext>
                </p:extLst>
              </p:nvPr>
            </p:nvGraphicFramePr>
            <p:xfrm>
              <a:off x="2420857" y="1615135"/>
              <a:ext cx="6986281" cy="22858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85937">
                      <a:extLst>
                        <a:ext uri="{9D8B030D-6E8A-4147-A177-3AD203B41FA5}">
                          <a16:colId xmlns:a16="http://schemas.microsoft.com/office/drawing/2014/main" val="1325865832"/>
                        </a:ext>
                      </a:extLst>
                    </a:gridCol>
                    <a:gridCol w="650725">
                      <a:extLst>
                        <a:ext uri="{9D8B030D-6E8A-4147-A177-3AD203B41FA5}">
                          <a16:colId xmlns:a16="http://schemas.microsoft.com/office/drawing/2014/main" val="2719837570"/>
                        </a:ext>
                      </a:extLst>
                    </a:gridCol>
                    <a:gridCol w="1139595">
                      <a:extLst>
                        <a:ext uri="{9D8B030D-6E8A-4147-A177-3AD203B41FA5}">
                          <a16:colId xmlns:a16="http://schemas.microsoft.com/office/drawing/2014/main" val="2757213154"/>
                        </a:ext>
                      </a:extLst>
                    </a:gridCol>
                    <a:gridCol w="728676">
                      <a:extLst>
                        <a:ext uri="{9D8B030D-6E8A-4147-A177-3AD203B41FA5}">
                          <a16:colId xmlns:a16="http://schemas.microsoft.com/office/drawing/2014/main" val="1897669610"/>
                        </a:ext>
                      </a:extLst>
                    </a:gridCol>
                    <a:gridCol w="1102786">
                      <a:extLst>
                        <a:ext uri="{9D8B030D-6E8A-4147-A177-3AD203B41FA5}">
                          <a16:colId xmlns:a16="http://schemas.microsoft.com/office/drawing/2014/main" val="3969027835"/>
                        </a:ext>
                      </a:extLst>
                    </a:gridCol>
                    <a:gridCol w="647073">
                      <a:extLst>
                        <a:ext uri="{9D8B030D-6E8A-4147-A177-3AD203B41FA5}">
                          <a16:colId xmlns:a16="http://schemas.microsoft.com/office/drawing/2014/main" val="1080501635"/>
                        </a:ext>
                      </a:extLst>
                    </a:gridCol>
                    <a:gridCol w="1131489">
                      <a:extLst>
                        <a:ext uri="{9D8B030D-6E8A-4147-A177-3AD203B41FA5}">
                          <a16:colId xmlns:a16="http://schemas.microsoft.com/office/drawing/2014/main" val="2651079881"/>
                        </a:ext>
                      </a:extLst>
                    </a:gridCol>
                  </a:tblGrid>
                  <a:tr h="281160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60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600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𝒂</m:t>
                                            </m:r>
                                          </m:e>
                                          <m:sub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  <m:r>
                                          <a:rPr lang="en-US" sz="16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̅"/>
                                                <m:ctrlPr>
                                                  <a:rPr lang="en-US" sz="1600" b="1" i="1" smtClean="0">
                                                    <a:effectLst/>
                                                    <a:latin typeface="Cambria Math" panose="02040503050406030204" pitchFamily="18" charset="0"/>
                                                    <a:cs typeface="Times New Roman" panose="020206030504050203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sz="1600" b="1" i="1" smtClean="0">
                                                    <a:effectLst/>
                                                    <a:latin typeface="Cambria Math" panose="02040503050406030204" pitchFamily="18" charset="0"/>
                                                    <a:cs typeface="Times New Roman" panose="02020603050405020304" pitchFamily="18" charset="0"/>
                                                  </a:rPr>
                                                  <m:t>𝒂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60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600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𝒂</m:t>
                                            </m:r>
                                          </m:e>
                                          <m:sub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  <m:r>
                                          <a:rPr lang="en-US" sz="16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̅"/>
                                                <m:ctrlPr>
                                                  <a:rPr lang="en-US" sz="1600" b="1" i="1" smtClean="0">
                                                    <a:effectLst/>
                                                    <a:latin typeface="Cambria Math" panose="02040503050406030204" pitchFamily="18" charset="0"/>
                                                    <a:cs typeface="Times New Roman" panose="020206030504050203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sz="1600" b="1" i="1" smtClean="0">
                                                    <a:effectLst/>
                                                    <a:latin typeface="Cambria Math" panose="02040503050406030204" pitchFamily="18" charset="0"/>
                                                    <a:cs typeface="Times New Roman" panose="02020603050405020304" pitchFamily="18" charset="0"/>
                                                  </a:rPr>
                                                  <m:t>𝒂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600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600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𝒂</m:t>
                                            </m:r>
                                          </m:e>
                                          <m:sub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  <m:r>
                                          <a:rPr lang="en-US" sz="1600" b="1" i="1" smtClean="0">
                                            <a:effectLst/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̅"/>
                                                <m:ctrlPr>
                                                  <a:rPr lang="en-US" sz="1600" b="1" i="1" smtClean="0">
                                                    <a:effectLst/>
                                                    <a:latin typeface="Cambria Math" panose="02040503050406030204" pitchFamily="18" charset="0"/>
                                                    <a:cs typeface="Times New Roman" panose="02020603050405020304" pitchFamily="18" charset="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sz="1600" b="1" i="1" smtClean="0">
                                                    <a:effectLst/>
                                                    <a:latin typeface="Cambria Math" panose="02040503050406030204" pitchFamily="18" charset="0"/>
                                                    <a:cs typeface="Times New Roman" panose="02020603050405020304" pitchFamily="18" charset="0"/>
                                                  </a:rPr>
                                                  <m:t>𝒂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sz="1600" b="1" i="1" smtClean="0">
                                                <a:effectLst/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𝟏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26696529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49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1489221806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9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0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601994774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25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0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531004279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12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9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3945306467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11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561600118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92471034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l-GR" sz="160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Σ</m:t>
                              </m:r>
                              <m:d>
                                <m:dPr>
                                  <m:ctrlPr>
                                    <a:rPr lang="el-GR" sz="1600" i="1" smtClean="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  <m:r>
                                    <a:rPr lang="en-US" sz="1600" b="0" i="1" smtClean="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1600" b="0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600" b="0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oMath>
                          </a14:m>
                          <a:r>
                            <a:rPr lang="en-US" sz="1600" baseline="300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600" baseline="30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573142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9476678"/>
                  </p:ext>
                </p:extLst>
              </p:nvPr>
            </p:nvGraphicFramePr>
            <p:xfrm>
              <a:off x="2420857" y="1615135"/>
              <a:ext cx="6986281" cy="22858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85937">
                      <a:extLst>
                        <a:ext uri="{9D8B030D-6E8A-4147-A177-3AD203B41FA5}">
                          <a16:colId xmlns:a16="http://schemas.microsoft.com/office/drawing/2014/main" val="1325865832"/>
                        </a:ext>
                      </a:extLst>
                    </a:gridCol>
                    <a:gridCol w="650725">
                      <a:extLst>
                        <a:ext uri="{9D8B030D-6E8A-4147-A177-3AD203B41FA5}">
                          <a16:colId xmlns:a16="http://schemas.microsoft.com/office/drawing/2014/main" val="2719837570"/>
                        </a:ext>
                      </a:extLst>
                    </a:gridCol>
                    <a:gridCol w="1139595">
                      <a:extLst>
                        <a:ext uri="{9D8B030D-6E8A-4147-A177-3AD203B41FA5}">
                          <a16:colId xmlns:a16="http://schemas.microsoft.com/office/drawing/2014/main" val="2757213154"/>
                        </a:ext>
                      </a:extLst>
                    </a:gridCol>
                    <a:gridCol w="728676">
                      <a:extLst>
                        <a:ext uri="{9D8B030D-6E8A-4147-A177-3AD203B41FA5}">
                          <a16:colId xmlns:a16="http://schemas.microsoft.com/office/drawing/2014/main" val="1897669610"/>
                        </a:ext>
                      </a:extLst>
                    </a:gridCol>
                    <a:gridCol w="1102786">
                      <a:extLst>
                        <a:ext uri="{9D8B030D-6E8A-4147-A177-3AD203B41FA5}">
                          <a16:colId xmlns:a16="http://schemas.microsoft.com/office/drawing/2014/main" val="3969027835"/>
                        </a:ext>
                      </a:extLst>
                    </a:gridCol>
                    <a:gridCol w="647073">
                      <a:extLst>
                        <a:ext uri="{9D8B030D-6E8A-4147-A177-3AD203B41FA5}">
                          <a16:colId xmlns:a16="http://schemas.microsoft.com/office/drawing/2014/main" val="1080501635"/>
                        </a:ext>
                      </a:extLst>
                    </a:gridCol>
                    <a:gridCol w="1131489">
                      <a:extLst>
                        <a:ext uri="{9D8B030D-6E8A-4147-A177-3AD203B41FA5}">
                          <a16:colId xmlns:a16="http://schemas.microsoft.com/office/drawing/2014/main" val="2651079881"/>
                        </a:ext>
                      </a:extLst>
                    </a:gridCol>
                  </a:tblGrid>
                  <a:tr h="28676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43925" t="-2128" r="-732710" b="-7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96791" t="-2128" r="-319251" b="-7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62500" t="-2128" r="-397500" b="-7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72928" t="-2128" r="-163536" b="-7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07547" t="-2128" r="-179245" b="-7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517204" t="-2128" r="-2151" b="-7255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6696529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49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1489221806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9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0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601994774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25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0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531004279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12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9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3945306467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16</a:t>
                          </a:r>
                        </a:p>
                      </a:txBody>
                      <a:tcPr marL="3810" marR="3810" marT="381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11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600" b="1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3810" marR="3810" marT="3810" marB="0" anchor="ctr"/>
                    </a:tc>
                    <a:extLst>
                      <a:ext uri="{0D108BD9-81ED-4DB2-BD59-A6C34878D82A}">
                        <a16:rowId xmlns:a16="http://schemas.microsoft.com/office/drawing/2014/main" val="561600118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85" t="-606522" r="-342692" b="-139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92471034"/>
                      </a:ext>
                    </a:extLst>
                  </a:tr>
                  <a:tr h="3165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85" t="-625000" r="-342692" b="-2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70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57314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2775053" y="518926"/>
            <a:ext cx="647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Example: Calculation of Within Groups SS, or SS</a:t>
            </a:r>
            <a:r>
              <a:rPr lang="en-US" sz="2400" b="1" baseline="-25000" dirty="0" smtClean="0"/>
              <a:t>W</a:t>
            </a:r>
            <a:endParaRPr lang="en-US" sz="2400" b="1" baseline="-25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284759" y="4397286"/>
                <a:ext cx="5087290" cy="815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𝑆𝑆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</a:rPr>
                            <m:t>𝑤</m:t>
                          </m:r>
                        </m:sub>
                      </m:sSub>
                      <m:r>
                        <a:rPr lang="en-US" b="0" i="1" smtClean="0">
                          <a:latin typeface="Cambria Math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is-I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is-I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is-I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is-I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charset="0"/>
                                            </a:rPr>
                                            <m:t>𝑖𝑗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  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60+40+70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=170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759" y="4397286"/>
                <a:ext cx="5087290" cy="8158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132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2232212" y="496293"/>
            <a:ext cx="8174690" cy="2975679"/>
            <a:chOff x="2232212" y="971781"/>
            <a:chExt cx="8174690" cy="2975679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232212" y="3013696"/>
              <a:ext cx="77186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420471" y="2067112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734235" y="2696883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048000" y="1766795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512671" y="2268817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035911" y="2638612"/>
              <a:ext cx="94129" cy="1075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78489" y="2618441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303372" y="2232959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726207" y="2739465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205818" y="2398807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685430" y="3131672"/>
              <a:ext cx="94129" cy="10757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853082" y="3225801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343155" y="3508189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757771" y="3770409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9251577" y="3400613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9592235" y="3839884"/>
              <a:ext cx="94129" cy="107576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2420471" y="2345019"/>
              <a:ext cx="18467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282453" y="2665506"/>
              <a:ext cx="1990165" cy="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839635" y="3613524"/>
              <a:ext cx="184672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2461348" y="2340535"/>
              <a:ext cx="0" cy="6790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774576" y="2340535"/>
              <a:ext cx="0" cy="6790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3092075" y="2349505"/>
              <a:ext cx="2989" cy="6695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4073831" y="2340535"/>
              <a:ext cx="9144" cy="6662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345956" y="2666723"/>
              <a:ext cx="2240" cy="34290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773271" y="2672229"/>
              <a:ext cx="0" cy="346788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254919" y="2665641"/>
              <a:ext cx="5435" cy="343983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732494" y="2672229"/>
              <a:ext cx="0" cy="346788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>
              <a:off x="7902386" y="3020568"/>
              <a:ext cx="9531" cy="591676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8803753" y="3027169"/>
              <a:ext cx="10589" cy="581787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9297521" y="3027169"/>
              <a:ext cx="1120" cy="585075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9640458" y="3027169"/>
              <a:ext cx="0" cy="573042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2899098" y="971781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Group 1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681656" y="971781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Group 2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343155" y="971781"/>
              <a:ext cx="942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</a:rPr>
                <a:t>Group 3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Rectangle 4"/>
                <p:cNvSpPr/>
                <p:nvPr/>
              </p:nvSpPr>
              <p:spPr>
                <a:xfrm>
                  <a:off x="9974833" y="2743512"/>
                  <a:ext cx="432069" cy="492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̿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charset="0"/>
                              </a:rPr>
                              <m:t>𝑋</m:t>
                            </m:r>
                          </m:e>
                        </m:acc>
                      </m:oMath>
                    </m:oMathPara>
                  </a14:m>
                  <a:endParaRPr lang="en-US" sz="2400" dirty="0"/>
                </a:p>
              </p:txBody>
            </p:sp>
          </mc:Choice>
          <mc:Fallback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4833" y="2743512"/>
                  <a:ext cx="432069" cy="49244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316103" y="2152770"/>
                  <a:ext cx="38965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accent1"/>
                                </a:solidFill>
                                <a:latin typeface="Cambria Math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6103" y="2152770"/>
                  <a:ext cx="389657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7188" t="-3279" r="-35938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7334625" y="2467946"/>
                  <a:ext cx="39677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ln>
                                  <a:noFill/>
                                </a:ln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ln>
                                      <a:noFill/>
                                    </a:ln>
                                    <a:solidFill>
                                      <a:schemeClr val="accent4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accent4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ln>
                                  <a:noFill/>
                                </a:ln>
                                <a:solidFill>
                                  <a:schemeClr val="accent4"/>
                                </a:solidFill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ln>
                      <a:noFill/>
                    </a:ln>
                    <a:solidFill>
                      <a:schemeClr val="accent4"/>
                    </a:solidFill>
                  </a:endParaRPr>
                </a:p>
              </p:txBody>
            </p:sp>
          </mc:Choice>
          <mc:Fallback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34625" y="2467946"/>
                  <a:ext cx="396775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6923" t="-5000" r="-35385"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751970" y="3422479"/>
                  <a:ext cx="39677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sz="2400" i="1" smtClean="0">
                                    <a:solidFill>
                                      <a:srgbClr val="92D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b="0" i="1" smtClean="0">
                                    <a:solidFill>
                                      <a:srgbClr val="92D050"/>
                                    </a:solidFill>
                                    <a:latin typeface="Cambria Math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92D050"/>
                                </a:solidFill>
                                <a:latin typeface="Cambria Math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4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51970" y="3422479"/>
                  <a:ext cx="396775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18462" t="-3279" r="-33846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5" name="Straight Connector 44"/>
            <p:cNvCxnSpPr/>
            <p:nvPr/>
          </p:nvCxnSpPr>
          <p:spPr>
            <a:xfrm flipV="1">
              <a:off x="3555371" y="2337313"/>
              <a:ext cx="2989" cy="6695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223222" y="2660037"/>
              <a:ext cx="0" cy="346788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8383970" y="3008376"/>
              <a:ext cx="9531" cy="591676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Rectangle 56"/>
              <p:cNvSpPr/>
              <p:nvPr/>
            </p:nvSpPr>
            <p:spPr>
              <a:xfrm>
                <a:off x="1880585" y="3713968"/>
                <a:ext cx="8357616" cy="1180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is-I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is-I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is-I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̿"/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0585" y="3713968"/>
                <a:ext cx="8357616" cy="11800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1282791" y="5267010"/>
            <a:ext cx="9926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Since there are k groups, the total degrees of freedom associated</a:t>
            </a:r>
          </a:p>
          <a:p>
            <a:r>
              <a:rPr lang="en-US" sz="2400" dirty="0" smtClean="0"/>
              <a:t>With the SS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 is k-1, or 3-1 = 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680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0669436"/>
                  </p:ext>
                </p:extLst>
              </p:nvPr>
            </p:nvGraphicFramePr>
            <p:xfrm>
              <a:off x="559166" y="2507571"/>
              <a:ext cx="5196949" cy="227315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10389">
                      <a:extLst>
                        <a:ext uri="{9D8B030D-6E8A-4147-A177-3AD203B41FA5}">
                          <a16:colId xmlns:a16="http://schemas.microsoft.com/office/drawing/2014/main" val="1325865832"/>
                        </a:ext>
                      </a:extLst>
                    </a:gridCol>
                    <a:gridCol w="1164380">
                      <a:extLst>
                        <a:ext uri="{9D8B030D-6E8A-4147-A177-3AD203B41FA5}">
                          <a16:colId xmlns:a16="http://schemas.microsoft.com/office/drawing/2014/main" val="2719837570"/>
                        </a:ext>
                      </a:extLst>
                    </a:gridCol>
                    <a:gridCol w="1170958">
                      <a:extLst>
                        <a:ext uri="{9D8B030D-6E8A-4147-A177-3AD203B41FA5}">
                          <a16:colId xmlns:a16="http://schemas.microsoft.com/office/drawing/2014/main" val="1897669610"/>
                        </a:ext>
                      </a:extLst>
                    </a:gridCol>
                    <a:gridCol w="1151222">
                      <a:extLst>
                        <a:ext uri="{9D8B030D-6E8A-4147-A177-3AD203B41FA5}">
                          <a16:colId xmlns:a16="http://schemas.microsoft.com/office/drawing/2014/main" val="1080501635"/>
                        </a:ext>
                      </a:extLst>
                    </a:gridCol>
                  </a:tblGrid>
                  <a:tr h="281160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26696529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89221806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1994774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31004279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12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45306467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11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61600118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b="0" i="1" smtClean="0">
                                        <a:effectLst/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92471034"/>
                      </a:ext>
                    </a:extLst>
                  </a:tr>
                  <a:tr h="22924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l-GR" sz="1600" i="1" smtClean="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  <m:r>
                                    <a:rPr lang="en-US" sz="1600" b="0" i="1" smtClean="0"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̿"/>
                                      <m:ctrlPr>
                                        <a:rPr lang="en-US" sz="1600" b="0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600" b="0" i="1" smtClean="0"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oMath>
                          </a14:m>
                          <a:r>
                            <a:rPr lang="en-US" sz="1600" baseline="300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1600" baseline="30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573142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0669436"/>
                  </p:ext>
                </p:extLst>
              </p:nvPr>
            </p:nvGraphicFramePr>
            <p:xfrm>
              <a:off x="559166" y="2507571"/>
              <a:ext cx="5196949" cy="227315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10389">
                      <a:extLst>
                        <a:ext uri="{9D8B030D-6E8A-4147-A177-3AD203B41FA5}">
                          <a16:colId xmlns:a16="http://schemas.microsoft.com/office/drawing/2014/main" val="1325865832"/>
                        </a:ext>
                      </a:extLst>
                    </a:gridCol>
                    <a:gridCol w="1164380">
                      <a:extLst>
                        <a:ext uri="{9D8B030D-6E8A-4147-A177-3AD203B41FA5}">
                          <a16:colId xmlns:a16="http://schemas.microsoft.com/office/drawing/2014/main" val="2719837570"/>
                        </a:ext>
                      </a:extLst>
                    </a:gridCol>
                    <a:gridCol w="1170958">
                      <a:extLst>
                        <a:ext uri="{9D8B030D-6E8A-4147-A177-3AD203B41FA5}">
                          <a16:colId xmlns:a16="http://schemas.microsoft.com/office/drawing/2014/main" val="1897669610"/>
                        </a:ext>
                      </a:extLst>
                    </a:gridCol>
                    <a:gridCol w="1151222">
                      <a:extLst>
                        <a:ext uri="{9D8B030D-6E8A-4147-A177-3AD203B41FA5}">
                          <a16:colId xmlns:a16="http://schemas.microsoft.com/office/drawing/2014/main" val="1080501635"/>
                        </a:ext>
                      </a:extLst>
                    </a:gridCol>
                  </a:tblGrid>
                  <a:tr h="281160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47644" t="-2174" r="-202094" b="-741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45078" t="-2174" r="-100000" b="-741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52381" t="-2174" r="-2116" b="-7413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6696529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4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489221806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1994774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8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31004279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12</a:t>
                          </a:r>
                          <a:endParaRPr lang="en-US" sz="16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13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45306467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19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11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561600118"/>
                      </a:ext>
                    </a:extLst>
                  </a:tr>
                  <a:tr h="2804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56" t="-604348" r="-205338" b="-139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15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b="1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en-US" sz="16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92471034"/>
                      </a:ext>
                    </a:extLst>
                  </a:tr>
                  <a:tr h="3094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56" t="-635294" r="-205338" b="-254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25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16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en-US" sz="16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957314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2775053" y="518926"/>
            <a:ext cx="6698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Example: Calculation of Between Groups SS, or SS</a:t>
            </a:r>
            <a:r>
              <a:rPr lang="en-US" sz="2400" b="1" baseline="-25000" dirty="0"/>
              <a:t>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250997" y="2492954"/>
                <a:ext cx="3138390" cy="1180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is-I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is-I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is-I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̿"/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0997" y="2492954"/>
                <a:ext cx="3138390" cy="11800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407783" y="1535936"/>
                <a:ext cx="2868286" cy="714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̿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783" y="1535936"/>
                <a:ext cx="2868286" cy="7140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6158601" y="3889695"/>
                <a:ext cx="3366649" cy="1180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s-I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is-I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is-I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is-I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̿"/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601" y="3889695"/>
                <a:ext cx="3366649" cy="11800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6407783" y="5501160"/>
                <a:ext cx="461026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is-I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 smtClean="0"/>
                  <a:t> 5 *(25 + 16 + 1) = 210</a:t>
                </a:r>
                <a:endParaRPr lang="en-US" sz="24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783" y="5501160"/>
                <a:ext cx="4610269" cy="461665"/>
              </a:xfrm>
              <a:prstGeom prst="rect">
                <a:avLst/>
              </a:prstGeom>
              <a:blipFill>
                <a:blip r:embed="rId6"/>
                <a:stretch>
                  <a:fillRect l="-26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291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3515" y="591992"/>
            <a:ext cx="115584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Variance is calculated by dividing the sum of squares by the degrees of freedom (n-1).</a:t>
            </a:r>
          </a:p>
          <a:p>
            <a:endParaRPr lang="en-US" sz="2400" dirty="0"/>
          </a:p>
          <a:p>
            <a:r>
              <a:rPr lang="en-US" sz="2400" dirty="0" smtClean="0"/>
              <a:t>In a similar manner, the Mean Squares Within (MS</a:t>
            </a:r>
            <a:r>
              <a:rPr lang="en-US" sz="2400" baseline="-25000" dirty="0" smtClean="0"/>
              <a:t>W</a:t>
            </a:r>
            <a:r>
              <a:rPr lang="en-US" sz="2400" dirty="0" smtClean="0"/>
              <a:t>) and the Mean Squares Between (MS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are calculated by dividing the respective sums of squares by the degrees of freedom.</a:t>
            </a:r>
          </a:p>
          <a:p>
            <a:endParaRPr lang="en-US" sz="2400" dirty="0"/>
          </a:p>
          <a:p>
            <a:r>
              <a:rPr lang="en-US" sz="2400" dirty="0" smtClean="0"/>
              <a:t>Consequently, 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456874" y="4639368"/>
                <a:ext cx="2863604" cy="5690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210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874" y="4639368"/>
                <a:ext cx="2863604" cy="569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516811" y="3428422"/>
                <a:ext cx="2420599" cy="569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811" y="3428422"/>
                <a:ext cx="2420599" cy="5695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456874" y="3428422"/>
                <a:ext cx="2182649" cy="5690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874" y="3428422"/>
                <a:ext cx="2182649" cy="5690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516810" y="4639368"/>
                <a:ext cx="3064109" cy="478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𝑀𝑆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𝑑𝑓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170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 smtClean="0"/>
                  <a:t> = 14.17</a:t>
                </a:r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810" y="4639368"/>
                <a:ext cx="3064109" cy="478529"/>
              </a:xfrm>
              <a:prstGeom prst="rect">
                <a:avLst/>
              </a:prstGeom>
              <a:blipFill>
                <a:blip r:embed="rId5"/>
                <a:stretch>
                  <a:fillRect l="-2783" t="-2532" r="-4175" b="-17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9019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732</Words>
  <Application>Microsoft Office PowerPoint</Application>
  <PresentationFormat>Widescreen</PresentationFormat>
  <Paragraphs>197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Richards</dc:creator>
  <cp:lastModifiedBy>Richards, James G</cp:lastModifiedBy>
  <cp:revision>48</cp:revision>
  <dcterms:created xsi:type="dcterms:W3CDTF">2016-09-26T18:14:21Z</dcterms:created>
  <dcterms:modified xsi:type="dcterms:W3CDTF">2017-10-02T21:25:51Z</dcterms:modified>
</cp:coreProperties>
</file>