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2" r:id="rId1"/>
  </p:sldMasterIdLst>
  <p:sldIdLst>
    <p:sldId id="276" r:id="rId2"/>
    <p:sldId id="277" r:id="rId3"/>
    <p:sldId id="256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C145-317C-4DEC-9A6B-045D66B7A0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EB13-F807-104F-ADEF-70744724FD98}" type="datetimeFigureOut">
              <a:rPr lang="en-US" smtClean="0"/>
              <a:t>2/9/10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BFF0-7ED6-2B44-9DAB-38B3213C1C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" y="30162"/>
            <a:ext cx="9103784" cy="6827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How does our program work?</a:t>
            </a:r>
          </a:p>
        </p:txBody>
      </p:sp>
      <p:sp>
        <p:nvSpPr>
          <p:cNvPr id="48131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CPU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 typeface="Wingdings 2" charset="2"/>
              <a:buNone/>
            </a:pPr>
            <a:r>
              <a:rPr lang="en-US" sz="1600">
                <a:ea typeface="ＭＳ Ｐゴシック" charset="-128"/>
                <a:cs typeface="ＭＳ Ｐゴシック" charset="-128"/>
              </a:rPr>
              <a:t/>
            </a:r>
            <a:br>
              <a:rPr lang="en-US" sz="1600">
                <a:ea typeface="ＭＳ Ｐゴシック" charset="-128"/>
                <a:cs typeface="ＭＳ Ｐゴシック" charset="-128"/>
              </a:rPr>
            </a:br>
            <a:endParaRPr lang="en-US" sz="1600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Disk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Memory</a:t>
            </a:r>
          </a:p>
        </p:txBody>
      </p:sp>
      <p:pic>
        <p:nvPicPr>
          <p:cNvPr id="48132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2362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267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239000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7239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14400"/>
            <a:ext cx="1066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48200" y="2895600"/>
            <a:ext cx="1539875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~~~~~~~~~~</a:t>
            </a:r>
          </a:p>
          <a:p>
            <a:pPr marL="457200" indent="-457200"/>
            <a:r>
              <a:rPr lang="en-US" sz="1600" b="1"/>
              <a:t>. . .</a:t>
            </a:r>
          </a:p>
          <a:p>
            <a:pPr marL="457200" indent="-457200">
              <a:buFontTx/>
              <a:buAutoNum type="arabicPeriod"/>
            </a:pPr>
            <a:endParaRPr lang="en-US" sz="1600" b="1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572000" y="251460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x86 instructions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733800"/>
            <a:ext cx="17526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449" name="AutoShape 9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6096000" y="1181100"/>
            <a:ext cx="609600" cy="19685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</p:spPr>
      </p:cxnSp>
      <p:cxnSp>
        <p:nvCxnSpPr>
          <p:cNvPr id="61450" name="AutoShape 10"/>
          <p:cNvCxnSpPr>
            <a:cxnSpLocks noChangeShapeType="1"/>
            <a:stCxn id="0" idx="1"/>
          </p:cNvCxnSpPr>
          <p:nvPr/>
        </p:nvCxnSpPr>
        <p:spPr bwMode="auto">
          <a:xfrm flipH="1">
            <a:off x="3668713" y="1377950"/>
            <a:ext cx="1360487" cy="1030288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</p:spPr>
      </p:cxnSp>
      <p:cxnSp>
        <p:nvCxnSpPr>
          <p:cNvPr id="61451" name="AutoShape 11"/>
          <p:cNvCxnSpPr>
            <a:cxnSpLocks noChangeShapeType="1"/>
            <a:endCxn id="61446" idx="1"/>
          </p:cNvCxnSpPr>
          <p:nvPr/>
        </p:nvCxnSpPr>
        <p:spPr bwMode="auto">
          <a:xfrm flipV="1">
            <a:off x="1585913" y="3921125"/>
            <a:ext cx="3062287" cy="280988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</p:spPr>
      </p:cxnSp>
      <p:cxnSp>
        <p:nvCxnSpPr>
          <p:cNvPr id="61452" name="AutoShape 12"/>
          <p:cNvCxnSpPr>
            <a:cxnSpLocks noChangeShapeType="1"/>
            <a:stCxn id="61446" idx="3"/>
            <a:endCxn id="0" idx="1"/>
          </p:cNvCxnSpPr>
          <p:nvPr/>
        </p:nvCxnSpPr>
        <p:spPr bwMode="auto">
          <a:xfrm>
            <a:off x="6188075" y="3921125"/>
            <a:ext cx="898525" cy="554038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</p:spPr>
      </p:cxnSp>
      <p:cxnSp>
        <p:nvCxnSpPr>
          <p:cNvPr id="61453" name="AutoShape 13"/>
          <p:cNvCxnSpPr>
            <a:cxnSpLocks noChangeShapeType="1"/>
            <a:stCxn id="0" idx="2"/>
          </p:cNvCxnSpPr>
          <p:nvPr/>
        </p:nvCxnSpPr>
        <p:spPr bwMode="auto">
          <a:xfrm rot="16200000" flipV="1">
            <a:off x="4406106" y="1658144"/>
            <a:ext cx="515938" cy="6597650"/>
          </a:xfrm>
          <a:prstGeom prst="curvedConnector4">
            <a:avLst>
              <a:gd name="adj1" fmla="val -73542"/>
              <a:gd name="adj2" fmla="val 59741"/>
            </a:avLst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</p:spPr>
      </p:cxn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838200" y="60960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Our Program in Memory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Variables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var = </a:t>
            </a:r>
            <a:r>
              <a:rPr lang="en-US" i="1">
                <a:ea typeface="ＭＳ Ｐゴシック" charset="-128"/>
                <a:cs typeface="ＭＳ Ｐゴシック" charset="-128"/>
              </a:rPr>
              <a:t>expression</a:t>
            </a:r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x = 2 * 2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comment = ‘This is a string’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area = circleArea(5)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 typeface="Wingdings 2" charset="2"/>
              <a:buNone/>
            </a:pPr>
            <a:r>
              <a:rPr lang="en-US" i="1">
                <a:ea typeface="ＭＳ Ｐゴシック" charset="-128"/>
                <a:cs typeface="ＭＳ Ｐゴシック" charset="-128"/>
              </a:rPr>
              <a:t>What type of data is stored in each variable?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Data Types in Matlab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Floating point number by default</a:t>
            </a:r>
          </a:p>
          <a:p>
            <a:pPr lvl="1"/>
            <a:r>
              <a:rPr lang="en-US"/>
              <a:t>“double” precision = 64-bits of memory</a:t>
            </a:r>
          </a:p>
          <a:p>
            <a:pPr lvl="1"/>
            <a:endParaRPr lang="en-US"/>
          </a:p>
          <a:p>
            <a:pPr>
              <a:buFont typeface="Wingdings 2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79248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9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Operations on Data Types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5.5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single(5.5)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int8(5)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int8(500) ?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int8(‘c’) ?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char(98) ?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5635" name="Group 99"/>
          <p:cNvGraphicFramePr>
            <a:graphicFrameLocks noGrp="1"/>
          </p:cNvGraphicFramePr>
          <p:nvPr/>
        </p:nvGraphicFramePr>
        <p:xfrm>
          <a:off x="3886200" y="1524000"/>
          <a:ext cx="4800600" cy="337185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56197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36" name="Text Box 100"/>
          <p:cNvSpPr txBox="1">
            <a:spLocks noChangeArrowheads="1"/>
          </p:cNvSpPr>
          <p:nvPr/>
        </p:nvSpPr>
        <p:spPr bwMode="auto">
          <a:xfrm>
            <a:off x="3962400" y="5257800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&gt;&gt; x = 5.5</a:t>
            </a:r>
          </a:p>
          <a:p>
            <a:r>
              <a:rPr lang="en-US" sz="3200"/>
              <a:t>&gt;&gt; whos 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Expressions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Data and Operator</a:t>
            </a:r>
          </a:p>
          <a:p>
            <a:pPr lvl="1"/>
            <a:r>
              <a:rPr lang="en-US"/>
              <a:t>2 + 2</a:t>
            </a:r>
          </a:p>
          <a:p>
            <a:pPr lvl="1"/>
            <a:r>
              <a:rPr lang="en-US"/>
              <a:t>circleArea(5)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Expressions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Data and Operator</a:t>
            </a:r>
          </a:p>
          <a:p>
            <a:pPr lvl="1"/>
            <a:r>
              <a:rPr lang="en-US"/>
              <a:t>2 + 2</a:t>
            </a:r>
          </a:p>
          <a:p>
            <a:pPr lvl="1"/>
            <a:r>
              <a:rPr lang="en-US"/>
              <a:t>circleArea(5)</a:t>
            </a:r>
          </a:p>
          <a:p>
            <a:pPr lvl="1"/>
            <a:endParaRPr lang="en-US"/>
          </a:p>
          <a:p>
            <a:r>
              <a:rPr lang="en-US">
                <a:ea typeface="ＭＳ Ｐゴシック" charset="-128"/>
                <a:cs typeface="ＭＳ Ｐゴシック" charset="-128"/>
              </a:rPr>
              <a:t>Nested Expressions</a:t>
            </a:r>
          </a:p>
          <a:p>
            <a:pPr lvl="1"/>
            <a:r>
              <a:rPr lang="en-US"/>
              <a:t>circleArea(circleArea(5 + 2) + circleArea(3))</a:t>
            </a:r>
          </a:p>
          <a:p>
            <a:pPr>
              <a:buFont typeface="Wingdings 2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Expressions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Data and Operator</a:t>
            </a:r>
          </a:p>
          <a:p>
            <a:pPr lvl="1"/>
            <a:r>
              <a:rPr lang="en-US"/>
              <a:t>2 + 2</a:t>
            </a:r>
          </a:p>
          <a:p>
            <a:pPr lvl="1"/>
            <a:r>
              <a:rPr lang="en-US"/>
              <a:t>circleArea(5)</a:t>
            </a:r>
          </a:p>
          <a:p>
            <a:pPr lvl="1"/>
            <a:endParaRPr lang="en-US"/>
          </a:p>
          <a:p>
            <a:r>
              <a:rPr lang="en-US">
                <a:ea typeface="ＭＳ Ｐゴシック" charset="-128"/>
                <a:cs typeface="ＭＳ Ｐゴシック" charset="-128"/>
              </a:rPr>
              <a:t>Nested Expressions</a:t>
            </a:r>
          </a:p>
          <a:p>
            <a:pPr lvl="1"/>
            <a:r>
              <a:rPr lang="en-US"/>
              <a:t>circleArea(circleArea(5 + 2) + circleArea(3))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Expressions produce a value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752416" cy="65643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Lab00 (pre-lab) / Lab01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Computer Science for Engineers</a:t>
            </a:r>
            <a:br>
              <a:rPr lang="en-US" dirty="0" smtClean="0"/>
            </a:br>
            <a:r>
              <a:rPr lang="en-US" dirty="0" smtClean="0"/>
              <a:t>CISC 106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Atlas</a:t>
            </a:r>
          </a:p>
          <a:p>
            <a:r>
              <a:rPr lang="en-US" dirty="0" smtClean="0"/>
              <a:t>Computer and Information Sciences</a:t>
            </a:r>
          </a:p>
          <a:p>
            <a:r>
              <a:rPr lang="en-US" dirty="0" smtClean="0"/>
              <a:t>2/10/2010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Course Overview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Website: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err="1" smtClean="0"/>
              <a:t>sakai.udel.edu</a:t>
            </a:r>
            <a:endParaRPr lang="en-US" dirty="0" smtClean="0"/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Lab based course</a:t>
            </a:r>
          </a:p>
          <a:p>
            <a:pPr lvl="1"/>
            <a:r>
              <a:rPr lang="en-US" dirty="0"/>
              <a:t>MATLAB</a:t>
            </a:r>
          </a:p>
          <a:p>
            <a:pPr lvl="1"/>
            <a:r>
              <a:rPr lang="en-US" dirty="0"/>
              <a:t>TA for each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Most of your learning will be in lab!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5715000" cy="4286250"/>
          </a:xfrm>
          <a:prstGeom prst="rect">
            <a:avLst/>
          </a:prstGeom>
        </p:spPr>
      </p:pic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Labs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Pair programming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Labs assigned on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Wednesday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Labs always due on the following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Tuesday at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11: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55PM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Projects are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two pairs working together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and will be due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2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weeks after assigned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Grading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Labs (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20%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Participation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(10%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Two Projects (10% + 10%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Quizzes (10%)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Two Midterm Exams (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10% </a:t>
            </a:r>
            <a:r>
              <a:rPr lang="en-US" dirty="0">
                <a:ea typeface="ＭＳ Ｐゴシック" charset="-128"/>
                <a:cs typeface="ＭＳ Ｐゴシック" charset="-128"/>
              </a:rPr>
              <a:t>+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10%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Final Exam (20%)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Your final course grade cannot be more than one letter grade higher than your exam average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effectLst/>
                <a:ea typeface="ＭＳ Ｐゴシック" charset="-128"/>
                <a:cs typeface="ＭＳ Ｐゴシック" charset="-128"/>
              </a:rPr>
              <a:t>Course Help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Office Hours</a:t>
            </a:r>
          </a:p>
          <a:p>
            <a:pPr lvl="1"/>
            <a:r>
              <a:rPr lang="en-US" dirty="0"/>
              <a:t>Tues 1</a:t>
            </a:r>
            <a:r>
              <a:rPr lang="en-US" dirty="0" smtClean="0"/>
              <a:t>-4PM </a:t>
            </a:r>
            <a:r>
              <a:rPr lang="en-US" dirty="0"/>
              <a:t>Thurs</a:t>
            </a:r>
            <a:r>
              <a:rPr lang="en-US" dirty="0" smtClean="0"/>
              <a:t> 1-</a:t>
            </a:r>
            <a:r>
              <a:rPr lang="en-US" dirty="0"/>
              <a:t>4PM</a:t>
            </a:r>
          </a:p>
          <a:p>
            <a:pPr lvl="1"/>
            <a:r>
              <a:rPr lang="en-US" dirty="0" smtClean="0"/>
              <a:t>TAs: Smith 103 (hours TBA)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</a:t>
            </a:r>
            <a:r>
              <a:rPr lang="en-US" dirty="0">
                <a:ea typeface="ＭＳ Ｐゴシック" charset="-128"/>
                <a:cs typeface="ＭＳ Ｐゴシック" charset="-128"/>
              </a:rPr>
              <a:t>-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mail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Academic Enrichment Center (AEC) Tutors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" y="30162"/>
            <a:ext cx="9103784" cy="68278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427</Words>
  <Application>Microsoft Macintosh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General Computer Science for Engineers CISC 106</vt:lpstr>
      <vt:lpstr>Course Overview</vt:lpstr>
      <vt:lpstr>Labs</vt:lpstr>
      <vt:lpstr>Grading</vt:lpstr>
      <vt:lpstr>Course Help</vt:lpstr>
      <vt:lpstr>Slide 8</vt:lpstr>
      <vt:lpstr>Slide 9</vt:lpstr>
      <vt:lpstr>How does our program work?</vt:lpstr>
      <vt:lpstr>Slide 11</vt:lpstr>
      <vt:lpstr>Slide 12</vt:lpstr>
      <vt:lpstr>Slide 13</vt:lpstr>
      <vt:lpstr>Variables</vt:lpstr>
      <vt:lpstr>Data Types in Matlab</vt:lpstr>
      <vt:lpstr>Operations on Data Types</vt:lpstr>
      <vt:lpstr>Expressions</vt:lpstr>
      <vt:lpstr>Expressions</vt:lpstr>
      <vt:lpstr>Expressions</vt:lpstr>
      <vt:lpstr>Lab00 (pre-lab) / Lab01</vt:lpstr>
    </vt:vector>
  </TitlesOfParts>
  <Company>University of Delaware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Computer Science for Engineers CISC 106</dc:title>
  <dc:creator>James Atlas</dc:creator>
  <cp:lastModifiedBy>James Atlas</cp:lastModifiedBy>
  <cp:revision>5</cp:revision>
  <dcterms:created xsi:type="dcterms:W3CDTF">2010-02-10T00:41:53Z</dcterms:created>
  <dcterms:modified xsi:type="dcterms:W3CDTF">2010-02-12T13:25:54Z</dcterms:modified>
</cp:coreProperties>
</file>